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36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01200" y="457200"/>
            <a:ext cx="1828800" cy="1828800"/>
          </a:xfrm>
          <a:prstGeom prst="ellipse">
            <a:avLst/>
          </a:prstGeom>
          <a:ln w="12700">
            <a:solidFill>
              <a:srgbClr val="2FE0C6">
                <a:alpha val="12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561320" y="1417320"/>
            <a:ext cx="822960" cy="822960"/>
          </a:xfrm>
          <a:prstGeom prst="ellipse">
            <a:avLst/>
          </a:prstGeom>
          <a:solidFill>
            <a:srgbClr val="2FE0C6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9052560" y="2148840"/>
            <a:ext cx="320040" cy="320040"/>
          </a:xfrm>
          <a:prstGeom prst="ellipse">
            <a:avLst/>
          </a:prstGeom>
          <a:solidFill>
            <a:srgbClr val="2FE0C6">
              <a:alpha val="3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2331720"/>
            <a:ext cx="1005840" cy="0"/>
          </a:xfrm>
          <a:prstGeom prst="line">
            <a:avLst/>
          </a:prstGeom>
          <a:noFill/>
          <a:ln w="25400">
            <a:solidFill>
              <a:srgbClr val="2FE0C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18745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ПРОДУКТОВЫЙ ГАЙД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514600"/>
            <a:ext cx="10515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MVP продукта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640080" y="338328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i="1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От идеи до </a:t>
            </a:r>
            <a:pPr indent="0" marL="0">
              <a:buNone/>
            </a:pPr>
            <a:r>
              <a:rPr lang="en-US" sz="3400" b="1" i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первого клиента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658368" y="434340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Практическое руководство: как сформулировать гипотезу, собрать минимально жизнеспособный продукт и найти первого платящего клиента.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58368" y="5989320"/>
            <a:ext cx="10881360" cy="0"/>
          </a:xfrm>
          <a:prstGeom prst="line">
            <a:avLst/>
          </a:prstGeom>
          <a:noFill/>
          <a:ln w="12700">
            <a:solidFill>
              <a:srgbClr val="1B4E4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108192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spc="200" kern="0" dirty="0">
                <a:solidFill>
                  <a:srgbClr val="7FA8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MVP MASTERCLASS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10180015" y="6108192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spc="200" kern="0" dirty="0">
                <a:solidFill>
                  <a:srgbClr val="7FA8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36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1280160" cy="1280160"/>
          </a:xfrm>
          <a:prstGeom prst="ellipse">
            <a:avLst/>
          </a:prstGeom>
          <a:ln w="12700">
            <a:solidFill>
              <a:srgbClr val="2FE0C6">
                <a:alpha val="1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22960" y="822960"/>
            <a:ext cx="548640" cy="548640"/>
          </a:xfrm>
          <a:prstGeom prst="ellipse">
            <a:avLst/>
          </a:prstGeom>
          <a:ln w="12700">
            <a:solidFill>
              <a:srgbClr val="2FE0C6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12403D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685800" y="1920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ЗАКЛЮЧЕНИЕ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640080" y="2377440"/>
            <a:ext cx="96012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От гипотезы
</a:t>
            </a:r>
            <a:pPr indent="0" marL="0">
              <a:lnSpc>
                <a:spcPct val="105000"/>
              </a:lnSpc>
              <a:buNone/>
            </a:pPr>
            <a:r>
              <a:rPr lang="en-US" sz="4200" b="1" i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до первой сделки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658368" y="4114800"/>
            <a:ext cx="7498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5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Соберите минимальную версию продукта, проверьте гипотезу на реальных пользователях и заключите первую сделку до масштабирования.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658368" y="5212080"/>
            <a:ext cx="10881360" cy="0"/>
          </a:xfrm>
          <a:prstGeom prst="line">
            <a:avLst/>
          </a:prstGeom>
          <a:noFill/>
          <a:ln w="12700">
            <a:solidFill>
              <a:srgbClr val="1B4E4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54406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58368" y="57150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product@company.com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4315968" y="54406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315968" y="57150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www.company.com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7973568" y="54406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200" kern="0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ТЕЛЕФОН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7973568" y="57150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+7 000 000-00-00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ОПРЕДЕЛЕНИЕ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Что такое MVP и чем он не является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5074920" cy="187452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14400" y="2331720"/>
            <a:ext cx="457200" cy="457200"/>
          </a:xfrm>
          <a:prstGeom prst="ellipse">
            <a:avLst/>
          </a:prstGeom>
          <a:solidFill>
            <a:srgbClr val="0A3634"/>
          </a:solidFill>
          <a:ln w="12700">
            <a:solidFill>
              <a:srgbClr val="2FE0C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2331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554480" y="23134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Минимальный набор функций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14400" y="2953512"/>
            <a:ext cx="4526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Решает одну ключевую проблему пользователя без лишних возможностей.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72200" y="2057400"/>
            <a:ext cx="5074920" cy="187452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46520" y="2331720"/>
            <a:ext cx="457200" cy="457200"/>
          </a:xfrm>
          <a:prstGeom prst="ellipse">
            <a:avLst/>
          </a:prstGeom>
          <a:solidFill>
            <a:srgbClr val="0A3634"/>
          </a:solidFill>
          <a:ln w="12700">
            <a:solidFill>
              <a:srgbClr val="2FE0C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46520" y="2331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7086600" y="23134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Не черновик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446520" y="2953512"/>
            <a:ext cx="4526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Работающий продукт, который реально приносит ценность первым пользователям.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40080" y="4297680"/>
            <a:ext cx="5074920" cy="187452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914400" y="4572000"/>
            <a:ext cx="457200" cy="457200"/>
          </a:xfrm>
          <a:prstGeom prst="ellipse">
            <a:avLst/>
          </a:prstGeom>
          <a:solidFill>
            <a:srgbClr val="0A3634"/>
          </a:solidFill>
          <a:ln w="12700">
            <a:solidFill>
              <a:srgbClr val="2FE0C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554480" y="455371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Не финальная версия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14400" y="5193792"/>
            <a:ext cx="4526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Инструмент для проверки гипотезы, а не альфа-версия задуманного дизайна.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172200" y="4297680"/>
            <a:ext cx="5074920" cy="187452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446520" y="4572000"/>
            <a:ext cx="457200" cy="457200"/>
          </a:xfrm>
          <a:prstGeom prst="ellipse">
            <a:avLst/>
          </a:prstGeom>
          <a:solidFill>
            <a:srgbClr val="0A3634"/>
          </a:solidFill>
          <a:ln w="12700">
            <a:solidFill>
              <a:srgbClr val="2FE0C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46520" y="45720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4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7086600" y="455371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Инструмент обучения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446520" y="5193792"/>
            <a:ext cx="4526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Главная цель — валидация гипотезы, а не немедленный масштаб продаж.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ОБОСНОВАНИЕ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Зачем нужен MVP: четыре причины начать с малого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2286000"/>
            <a:ext cx="2487168" cy="329184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517904" y="2606040"/>
            <a:ext cx="731520" cy="731520"/>
          </a:xfrm>
          <a:prstGeom prst="ellipse">
            <a:avLst/>
          </a:prstGeom>
          <a:solidFill>
            <a:srgbClr val="0A3634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17904" y="2606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822960" y="3566160"/>
            <a:ext cx="21214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Экономия ресурсов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41248" y="4251960"/>
            <a:ext cx="208483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Минимум затрат времени и бюджета до подтверждения спроса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383280" y="2286000"/>
            <a:ext cx="2487168" cy="329184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61104" y="2606040"/>
            <a:ext cx="731520" cy="731520"/>
          </a:xfrm>
          <a:prstGeom prst="ellipse">
            <a:avLst/>
          </a:prstGeom>
          <a:solidFill>
            <a:srgbClr val="0A3634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261104" y="2606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3566160" y="3566160"/>
            <a:ext cx="21214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Быстрая проверка гипотез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584448" y="4251960"/>
            <a:ext cx="208483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Ответ на ключевой вопрос за недели, а не месяцы разработки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126480" y="2286000"/>
            <a:ext cx="2487168" cy="329184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004304" y="2606040"/>
            <a:ext cx="731520" cy="731520"/>
          </a:xfrm>
          <a:prstGeom prst="ellipse">
            <a:avLst/>
          </a:prstGeom>
          <a:solidFill>
            <a:srgbClr val="0A3634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004304" y="2606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3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309360" y="3566160"/>
            <a:ext cx="21214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Ранняя обратная связь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327648" y="4251960"/>
            <a:ext cx="208483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Реальные реакции пользователей вместо предположений команды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869680" y="2286000"/>
            <a:ext cx="2487168" cy="329184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747504" y="2606040"/>
            <a:ext cx="731520" cy="731520"/>
          </a:xfrm>
          <a:prstGeom prst="ellipse">
            <a:avLst/>
          </a:prstGeom>
          <a:solidFill>
            <a:srgbClr val="0A3634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747504" y="260604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4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9052560" y="3566160"/>
            <a:ext cx="212140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Снижение риска провала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070848" y="4251960"/>
            <a:ext cx="2084832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Ошибки выявляются на малом масштабе, а не после полного запуска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ПРОЦЕСС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Путь от идеи до MVP: пять последовательных шагов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3520440"/>
            <a:ext cx="10911535" cy="0"/>
          </a:xfrm>
          <a:prstGeom prst="line">
            <a:avLst/>
          </a:prstGeom>
          <a:noFill/>
          <a:ln w="25400">
            <a:solidFill>
              <a:srgbClr val="DCEA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93776" y="3374136"/>
            <a:ext cx="292608" cy="292608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3776" y="3374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19202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Шаг 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94360" y="221284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Гипотеза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594360" y="2761488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Формулировка проблемы и целевой аудитории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21660" y="3374136"/>
            <a:ext cx="292608" cy="292608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21660" y="3374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316404" y="38404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Шаг 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316404" y="413308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Прототип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2316404" y="4681728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Скетчи, вайрфреймы, кликабельный макет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949544" y="3374136"/>
            <a:ext cx="292608" cy="292608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9544" y="3374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44288" y="19202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Шаг 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44288" y="221284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Разработка</a:t>
            </a:r>
            <a:endParaRPr lang="en-US" sz="1450" dirty="0"/>
          </a:p>
        </p:txBody>
      </p:sp>
      <p:sp>
        <p:nvSpPr>
          <p:cNvPr id="22" name="Text 20"/>
          <p:cNvSpPr/>
          <p:nvPr/>
        </p:nvSpPr>
        <p:spPr>
          <a:xfrm>
            <a:off x="5044288" y="2761488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Реализация одной ключевой функции продукта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8677427" y="3374136"/>
            <a:ext cx="292608" cy="292608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677427" y="3374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772171" y="384048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Шаг 4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772171" y="413308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Тестирование</a:t>
            </a:r>
            <a:endParaRPr lang="en-US" sz="1450" dirty="0"/>
          </a:p>
        </p:txBody>
      </p:sp>
      <p:sp>
        <p:nvSpPr>
          <p:cNvPr id="27" name="Text 25"/>
          <p:cNvSpPr/>
          <p:nvPr/>
        </p:nvSpPr>
        <p:spPr>
          <a:xfrm>
            <a:off x="7772171" y="4681728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Запуск на ограниченной группе пользователей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1405311" y="3374136"/>
            <a:ext cx="292608" cy="292608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1405311" y="3374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494215" y="192024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Шаг 5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9494215" y="2212848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Итерация</a:t>
            </a:r>
            <a:endParaRPr lang="en-US" sz="1450" dirty="0"/>
          </a:p>
        </p:txBody>
      </p:sp>
      <p:sp>
        <p:nvSpPr>
          <p:cNvPr id="32" name="Text 30"/>
          <p:cNvSpPr/>
          <p:nvPr/>
        </p:nvSpPr>
        <p:spPr>
          <a:xfrm>
            <a:off x="9494215" y="2761488"/>
            <a:ext cx="2103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Сбор обратной связи и доработка гипотезы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640080" y="608076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Итерации повторяются до тех пор, пока гипотеза не подтвердится реальными платящими клиентами.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ФОРМАТЫ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Пять видов MVP и когда их применять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54584" y="2148840"/>
            <a:ext cx="2084832" cy="3566160"/>
          </a:xfrm>
          <a:prstGeom prst="rect">
            <a:avLst/>
          </a:prstGeom>
          <a:solidFill>
            <a:srgbClr val="0A3634"/>
          </a:solidFill>
          <a:ln w="12700">
            <a:solidFill>
              <a:srgbClr val="2FE0C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9176" y="2350008"/>
            <a:ext cx="17556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01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19176" y="3017520"/>
            <a:ext cx="17556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Лендинг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19176" y="3840480"/>
            <a:ext cx="175564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спроса до начала разработки продукта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804008" y="2148840"/>
            <a:ext cx="2084832" cy="356616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68600" y="2350008"/>
            <a:ext cx="17556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6B62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968600" y="3017520"/>
            <a:ext cx="17556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Concierge MVP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968600" y="3840480"/>
            <a:ext cx="175564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Ручное выполнение услуги вместо автоматизации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053432" y="2148840"/>
            <a:ext cx="2084832" cy="356616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8024" y="2350008"/>
            <a:ext cx="17556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6B62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03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218024" y="3017520"/>
            <a:ext cx="17556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Wizard of Oz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218024" y="3840480"/>
            <a:ext cx="175564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Имитация автоматизации при скрытой ручной работе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7302856" y="2148840"/>
            <a:ext cx="2084832" cy="356616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67448" y="2350008"/>
            <a:ext cx="17556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6B62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04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7467448" y="3017520"/>
            <a:ext cx="17556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Single Feature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467448" y="3840480"/>
            <a:ext cx="175564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Одна ключевая функция вместо полного продукта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9552280" y="2148840"/>
            <a:ext cx="2084832" cy="3566160"/>
          </a:xfrm>
          <a:prstGeom prst="rect">
            <a:avLst/>
          </a:prstGeom>
          <a:solidFill>
            <a:srgbClr val="0A3634"/>
          </a:solidFill>
          <a:ln w="12700">
            <a:solidFill>
              <a:srgbClr val="2FE0C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716872" y="2350008"/>
            <a:ext cx="17556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05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9716872" y="3017520"/>
            <a:ext cx="1755648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Кликабельный прототип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716872" y="3840480"/>
            <a:ext cx="1755648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5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сценариев UX до написания кода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ПРИОРИТИЗАЦИЯ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Как выбрать функциональность для MVP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5074920" cy="1828800"/>
          </a:xfrm>
          <a:prstGeom prst="rect">
            <a:avLst/>
          </a:prstGeom>
          <a:solidFill>
            <a:srgbClr val="0A3634"/>
          </a:solidFill>
          <a:ln w="12700">
            <a:solidFill>
              <a:srgbClr val="2FE0C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237744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Must have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60120" y="2971800"/>
            <a:ext cx="4434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BFE0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этого продукт не решает ключевую проблему пользователя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172200" y="2103120"/>
            <a:ext cx="5074920" cy="182880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237744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6B62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Should have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92240" y="2971800"/>
            <a:ext cx="4434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Важно, но допустимо отложить до следующей итерации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4251960"/>
            <a:ext cx="5074920" cy="182880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0120" y="452628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6B62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Could have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60120" y="5120640"/>
            <a:ext cx="4434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Приятные дополнения без влияния на основную гипотезу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172200" y="4251960"/>
            <a:ext cx="5074920" cy="182880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92240" y="4526280"/>
            <a:ext cx="4434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A6B62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Won't have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92240" y="5120640"/>
            <a:ext cx="44348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Осознанно исключается из текущей версии продукта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СЛАЙД №7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Метрики успеха: как понять, что MVP работает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2194560"/>
            <a:ext cx="2487168" cy="219456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7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914400" y="3886200"/>
            <a:ext cx="1938528" cy="0"/>
          </a:xfrm>
          <a:prstGeom prst="line">
            <a:avLst/>
          </a:prstGeom>
          <a:noFill/>
          <a:ln w="25400">
            <a:solidFill>
              <a:srgbClr val="2FE0C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2468880"/>
            <a:ext cx="21214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40%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822960" y="3931920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активация новых пользователей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383280" y="2194560"/>
            <a:ext cx="2487168" cy="219456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7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0" y="3886200"/>
            <a:ext cx="1938528" cy="0"/>
          </a:xfrm>
          <a:prstGeom prst="line">
            <a:avLst/>
          </a:prstGeom>
          <a:noFill/>
          <a:ln w="25400">
            <a:solidFill>
              <a:srgbClr val="2FE0C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66160" y="2468880"/>
            <a:ext cx="21214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20%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3566160" y="3931920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удержание на 7-й день использования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126480" y="2194560"/>
            <a:ext cx="2487168" cy="219456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00800" y="3886200"/>
            <a:ext cx="1938528" cy="0"/>
          </a:xfrm>
          <a:prstGeom prst="line">
            <a:avLst/>
          </a:prstGeom>
          <a:noFill/>
          <a:ln w="25400">
            <a:solidFill>
              <a:srgbClr val="2FE0C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2468880"/>
            <a:ext cx="21214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30+</a:t>
            </a:r>
            <a:endParaRPr lang="en-US" sz="3800" dirty="0"/>
          </a:p>
        </p:txBody>
      </p:sp>
      <p:sp>
        <p:nvSpPr>
          <p:cNvPr id="18" name="Text 16"/>
          <p:cNvSpPr/>
          <p:nvPr/>
        </p:nvSpPr>
        <p:spPr>
          <a:xfrm>
            <a:off x="6309360" y="3931920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NPS среди первых пользователей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8869680" y="2194560"/>
            <a:ext cx="2487168" cy="219456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  <a:effectLst>
            <a:outerShdw sx="100000" sy="100000" kx="0" ky="0" algn="bl" rotWithShape="0" blurRad="76200" dist="25400" dir="5400000">
              <a:srgbClr val="0A3634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9144000" y="3886200"/>
            <a:ext cx="1938528" cy="0"/>
          </a:xfrm>
          <a:prstGeom prst="line">
            <a:avLst/>
          </a:prstGeom>
          <a:noFill/>
          <a:ln w="25400">
            <a:solidFill>
              <a:srgbClr val="2FE0C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052560" y="2468880"/>
            <a:ext cx="21214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5 мин</a:t>
            </a:r>
            <a:endParaRPr lang="en-US" sz="3800" dirty="0"/>
          </a:p>
        </p:txBody>
      </p:sp>
      <p:sp>
        <p:nvSpPr>
          <p:cNvPr id="22" name="Text 20"/>
          <p:cNvSpPr/>
          <p:nvPr/>
        </p:nvSpPr>
        <p:spPr>
          <a:xfrm>
            <a:off x="9052560" y="3931920"/>
            <a:ext cx="212140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время до первой ценности продукта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40080" y="4754880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Ориентиры условны: важнее динамика метрик от итерации к итерации, а не абсолютные значения.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640080" y="6357366"/>
            <a:ext cx="1463040" cy="272034"/>
          </a:xfrm>
          <a:prstGeom prst="rect">
            <a:avLst/>
          </a:prstGeom>
          <a:solidFill>
            <a:srgbClr val="D5EEEB"/>
          </a:solidFill>
          <a:ln/>
        </p:spPr>
      </p:sp>
      <p:sp>
        <p:nvSpPr>
          <p:cNvPr id="25" name="Shape 23"/>
          <p:cNvSpPr/>
          <p:nvPr/>
        </p:nvSpPr>
        <p:spPr>
          <a:xfrm>
            <a:off x="2560320" y="6240780"/>
            <a:ext cx="1463040" cy="388620"/>
          </a:xfrm>
          <a:prstGeom prst="rect">
            <a:avLst/>
          </a:prstGeom>
          <a:solidFill>
            <a:srgbClr val="D5EEEB"/>
          </a:solidFill>
          <a:ln/>
        </p:spPr>
      </p:sp>
      <p:sp>
        <p:nvSpPr>
          <p:cNvPr id="26" name="Shape 24"/>
          <p:cNvSpPr/>
          <p:nvPr/>
        </p:nvSpPr>
        <p:spPr>
          <a:xfrm>
            <a:off x="4480560" y="6100877"/>
            <a:ext cx="1463040" cy="528523"/>
          </a:xfrm>
          <a:prstGeom prst="rect">
            <a:avLst/>
          </a:prstGeom>
          <a:solidFill>
            <a:srgbClr val="D5EEEB"/>
          </a:solidFill>
          <a:ln/>
        </p:spPr>
      </p:sp>
      <p:sp>
        <p:nvSpPr>
          <p:cNvPr id="27" name="Shape 25"/>
          <p:cNvSpPr/>
          <p:nvPr/>
        </p:nvSpPr>
        <p:spPr>
          <a:xfrm>
            <a:off x="6400800" y="5929884"/>
            <a:ext cx="1463040" cy="699516"/>
          </a:xfrm>
          <a:prstGeom prst="rect">
            <a:avLst/>
          </a:prstGeom>
          <a:solidFill>
            <a:srgbClr val="2FE0C6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СЛАЙД №8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Поиск первого клиента: где искать и как продавать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2057400"/>
            <a:ext cx="5120640" cy="3977640"/>
          </a:xfrm>
          <a:prstGeom prst="rect">
            <a:avLst/>
          </a:prstGeom>
          <a:solidFill>
            <a:srgbClr val="0A3634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3317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КАНАЛЫ ПОИСКА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960120" y="2880360"/>
            <a:ext cx="128016" cy="128016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10" name="Text 8"/>
          <p:cNvSpPr/>
          <p:nvPr/>
        </p:nvSpPr>
        <p:spPr>
          <a:xfrm>
            <a:off x="1234440" y="2724912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Холодные письма и сообщения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960120" y="3502152"/>
            <a:ext cx="128016" cy="128016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12" name="Text 10"/>
          <p:cNvSpPr/>
          <p:nvPr/>
        </p:nvSpPr>
        <p:spPr>
          <a:xfrm>
            <a:off x="1234440" y="3346704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Профильные сообщества и форумы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960120" y="4123944"/>
            <a:ext cx="128016" cy="128016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14" name="Text 12"/>
          <p:cNvSpPr/>
          <p:nvPr/>
        </p:nvSpPr>
        <p:spPr>
          <a:xfrm>
            <a:off x="1234440" y="3968496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Личная сеть контактов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960120" y="4745736"/>
            <a:ext cx="128016" cy="128016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16" name="Text 14"/>
          <p:cNvSpPr/>
          <p:nvPr/>
        </p:nvSpPr>
        <p:spPr>
          <a:xfrm>
            <a:off x="1234440" y="4590288"/>
            <a:ext cx="4206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Отраслевые конференции и митапы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960120" y="5349240"/>
            <a:ext cx="4480560" cy="0"/>
          </a:xfrm>
          <a:prstGeom prst="line">
            <a:avLst/>
          </a:prstGeom>
          <a:noFill/>
          <a:ln w="12700">
            <a:solidFill>
              <a:srgbClr val="1B4E4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60120" y="5486400"/>
            <a:ext cx="4480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i="1" dirty="0">
                <a:solidFill>
                  <a:srgbClr val="2FE0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«На этапе MVP личные продажи убеждают лучше рекламных кампаний.»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6080760" y="2194560"/>
            <a:ext cx="146304" cy="146304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20" name="Text 18"/>
          <p:cNvSpPr/>
          <p:nvPr/>
        </p:nvSpPr>
        <p:spPr>
          <a:xfrm>
            <a:off x="6355080" y="2075688"/>
            <a:ext cx="5212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7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Ищите не всех подряд, а «ранних последователей» с острой болью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6080760" y="3108960"/>
            <a:ext cx="146304" cy="146304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22" name="Text 20"/>
          <p:cNvSpPr/>
          <p:nvPr/>
        </p:nvSpPr>
        <p:spPr>
          <a:xfrm>
            <a:off x="6355080" y="2990088"/>
            <a:ext cx="5212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7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Продавайте лично — не полагайтесь на автоматические воронки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6080760" y="4023360"/>
            <a:ext cx="146304" cy="146304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24" name="Text 22"/>
          <p:cNvSpPr/>
          <p:nvPr/>
        </p:nvSpPr>
        <p:spPr>
          <a:xfrm>
            <a:off x="6355080" y="3904488"/>
            <a:ext cx="5212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7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Фиксируйте обратную связь после каждого разговора с клиентом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6080760" y="4937760"/>
            <a:ext cx="146304" cy="146304"/>
          </a:xfrm>
          <a:prstGeom prst="ellipse">
            <a:avLst/>
          </a:prstGeom>
          <a:solidFill>
            <a:srgbClr val="2FE0C6"/>
          </a:solidFill>
          <a:ln/>
        </p:spPr>
      </p:sp>
      <p:sp>
        <p:nvSpPr>
          <p:cNvPr id="26" name="Text 24"/>
          <p:cNvSpPr/>
          <p:nvPr/>
        </p:nvSpPr>
        <p:spPr>
          <a:xfrm>
            <a:off x="6355080" y="4818888"/>
            <a:ext cx="5212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50" dirty="0">
                <a:solidFill>
                  <a:srgbClr val="17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Первая сделка важнее прибыли: это подтверждение гипотезы</a:t>
            </a:r>
            <a:endParaRPr lang="en-US" sz="13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200" kern="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СЛАЙД №9</a:t>
            </a:r>
            <a:endParaRPr lang="en-US" sz="1250" dirty="0"/>
          </a:p>
        </p:txBody>
      </p:sp>
      <p:sp>
        <p:nvSpPr>
          <p:cNvPr id="3" name="Text 1"/>
          <p:cNvSpPr/>
          <p:nvPr/>
        </p:nvSpPr>
        <p:spPr>
          <a:xfrm>
            <a:off x="621792" y="777240"/>
            <a:ext cx="9692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Типичные ошибки на этапе MVP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11048695" y="457200"/>
            <a:ext cx="502920" cy="502920"/>
          </a:xfrm>
          <a:prstGeom prst="ellipse">
            <a:avLst/>
          </a:prstGeom>
          <a:solidFill>
            <a:srgbClr val="FFFFFF"/>
          </a:solidFill>
          <a:ln w="15875">
            <a:solidFill>
              <a:srgbClr val="2FE0C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1048695" y="4572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M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0728655" y="64008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337560" cy="329184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805940" y="2468880"/>
            <a:ext cx="1005840" cy="1005840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805940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1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868680" y="3703320"/>
            <a:ext cx="2880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Избыточный функционал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914400" y="4343400"/>
            <a:ext cx="2788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Добавление функций «на всякий случай» размывает фокус продукта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297680" y="2103120"/>
            <a:ext cx="3337560" cy="329184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463540" y="2468880"/>
            <a:ext cx="1005840" cy="1005840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63540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2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4526280" y="3703320"/>
            <a:ext cx="2880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Нет цели тестирования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572000" y="4343400"/>
            <a:ext cx="2788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Запуск без чётких метрик успеха делает результаты неинтерпретируемыми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7955280" y="2103120"/>
            <a:ext cx="3337560" cy="3291840"/>
          </a:xfrm>
          <a:prstGeom prst="rect">
            <a:avLst/>
          </a:prstGeom>
          <a:solidFill>
            <a:srgbClr val="F5FBFA"/>
          </a:solidFill>
          <a:ln w="12700">
            <a:solidFill>
              <a:srgbClr val="DCEA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121140" y="2468880"/>
            <a:ext cx="1005840" cy="1005840"/>
          </a:xfrm>
          <a:prstGeom prst="ellipse">
            <a:avLst/>
          </a:prstGeom>
          <a:solidFill>
            <a:srgbClr val="0A3634"/>
          </a:solidFill>
          <a:ln w="19050">
            <a:solidFill>
              <a:srgbClr val="2FE0C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21140" y="2468880"/>
            <a:ext cx="1005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2FE0C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3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8183880" y="3703320"/>
            <a:ext cx="2880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172626"/>
                </a:solidFill>
                <a:latin typeface="Century Gothic" pitchFamily="34" charset="0"/>
                <a:ea typeface="Century Gothic" pitchFamily="34" charset="-122"/>
                <a:cs typeface="Century Gothic" pitchFamily="34" charset="-120"/>
              </a:rPr>
              <a:t>Игнорирование обратной связи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229600" y="4343400"/>
            <a:ext cx="2788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5C6B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Разработка «в стол» без диалога с реальными пользователями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640080" y="5623560"/>
            <a:ext cx="10881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0A6B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Правило простое: если функция не помогает проверить главную гипотезу — она подождёт следующей итерации.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2026-07-20T22:45:38Z</dcterms:created>
  <dcterms:modified xsi:type="dcterms:W3CDTF">2026-07-20T22:45:38Z</dcterms:modified>
</cp:coreProperties>
</file>