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12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" y="1737360"/>
            <a:ext cx="457200" cy="54864"/>
          </a:xfrm>
          <a:prstGeom prst="rect">
            <a:avLst/>
          </a:prstGeom>
          <a:solidFill>
            <a:srgbClr val="C41E3A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19659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ГАЙД ДЛЯ ОСНОВАТЕЛЕЙ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95528" y="2468880"/>
            <a:ext cx="103327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начинающих</a:t>
            </a:r>
            <a:endParaRPr lang="en-US" sz="46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предпринимателей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822960" y="416052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E2A5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 как их избежать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822960" y="5989320"/>
            <a:ext cx="10545775" cy="0"/>
          </a:xfrm>
          <a:prstGeom prst="line">
            <a:avLst/>
          </a:prstGeom>
          <a:noFill/>
          <a:ln w="12700">
            <a:solidFill>
              <a:srgbClr val="2A2A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6108192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STARTUP MISTAKES GUIDE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9997135" y="6108192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spc="200" kern="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212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" y="1828800"/>
            <a:ext cx="457200" cy="54864"/>
          </a:xfrm>
          <a:prstGeom prst="rect">
            <a:avLst/>
          </a:prstGeom>
          <a:solidFill>
            <a:srgbClr val="C41E3A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2029968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95528" y="2514600"/>
            <a:ext cx="10058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неизбежны.</a:t>
            </a:r>
            <a:endParaRPr lang="en-US" sz="32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Важно, как быстро вы их замечаете.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822960" y="4160520"/>
            <a:ext cx="7680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400" dirty="0">
                <a:solidFill>
                  <a:srgbClr val="B8B8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Возвращайтесь к этому списку на каждом ключевом этапе роста — большинство ошибок повторяются в новых формах на новом масштабе.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822960" y="5349240"/>
            <a:ext cx="10545775" cy="0"/>
          </a:xfrm>
          <a:prstGeom prst="line">
            <a:avLst/>
          </a:prstGeom>
          <a:noFill/>
          <a:ln w="12700">
            <a:solidFill>
              <a:srgbClr val="2A2A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557784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822960" y="58521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founders@company.com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4480560" y="557784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САЙТ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480560" y="58521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www.company.com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8138160" y="557784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8138160" y="58521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+7 000 000-00-00</a:t>
            </a:r>
            <a:endParaRPr lang="en-US" sz="13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6692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822960" y="91440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ранние ошибки стоят так дорого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10545775" y="635508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100" kern="0" dirty="0">
                <a:solidFill>
                  <a:srgbClr val="A3A3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— 10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822960" y="1965960"/>
            <a:ext cx="2011680" cy="0"/>
          </a:xfrm>
          <a:prstGeom prst="line">
            <a:avLst/>
          </a:prstGeom>
          <a:noFill/>
          <a:ln w="25400">
            <a:solidFill>
              <a:srgbClr val="C41E3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2286000"/>
            <a:ext cx="5943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из 10</a:t>
            </a:r>
            <a:endParaRPr lang="en-US" sz="9200" dirty="0"/>
          </a:p>
        </p:txBody>
      </p:sp>
      <p:sp>
        <p:nvSpPr>
          <p:cNvPr id="7" name="Text 5"/>
          <p:cNvSpPr/>
          <p:nvPr/>
        </p:nvSpPr>
        <p:spPr>
          <a:xfrm>
            <a:off x="822960" y="3886200"/>
            <a:ext cx="60350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5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стартапов закрываются в первые годы работы — и в большинстве случаев причиной становятся не рыночные обстоятельства, а повторяющиеся управленческие ошибки.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7452360" y="1965960"/>
            <a:ext cx="0" cy="3383280"/>
          </a:xfrm>
          <a:prstGeom prst="line">
            <a:avLst/>
          </a:prstGeom>
          <a:noFill/>
          <a:ln w="12700">
            <a:solidFill>
              <a:srgbClr val="E6E2D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818120" y="20116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ГАЙД РАЗБИРАЕТ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818120" y="251460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Пять самых частых ошибок раннего этапа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818120" y="338328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они происходят даже у сильных команд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818120" y="425196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Конкретные шаги, которые снижают риск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351215" y="137160"/>
            <a:ext cx="365760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0" b="1" dirty="0">
                <a:solidFill>
                  <a:srgbClr val="F4EA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3000" dirty="0"/>
          </a:p>
        </p:txBody>
      </p:sp>
      <p:sp>
        <p:nvSpPr>
          <p:cNvPr id="3" name="Text 1"/>
          <p:cNvSpPr/>
          <p:nvPr/>
        </p:nvSpPr>
        <p:spPr>
          <a:xfrm>
            <a:off x="822960" y="56692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01 ИЗ 05</a:t>
            </a:r>
            <a:endParaRPr lang="en-US" sz="1150" dirty="0"/>
          </a:p>
        </p:txBody>
      </p:sp>
      <p:sp>
        <p:nvSpPr>
          <p:cNvPr id="4" name="Text 2"/>
          <p:cNvSpPr/>
          <p:nvPr/>
        </p:nvSpPr>
        <p:spPr>
          <a:xfrm>
            <a:off x="822960" y="914400"/>
            <a:ext cx="87782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исследования рынка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0545775" y="635508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100" kern="0" dirty="0">
                <a:solidFill>
                  <a:srgbClr val="A3A3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— 10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057400"/>
            <a:ext cx="10545775" cy="0"/>
          </a:xfrm>
          <a:prstGeom prst="line">
            <a:avLst/>
          </a:prstGeom>
          <a:noFill/>
          <a:ln w="12700">
            <a:solidFill>
              <a:srgbClr val="E6E2D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2514600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2926080"/>
            <a:ext cx="47548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5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 разрабатывается на основе внутренних предположений команды, без проверки реального спроса и готовности платить.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5806440" y="2423160"/>
            <a:ext cx="0" cy="2743200"/>
          </a:xfrm>
          <a:prstGeom prst="line">
            <a:avLst/>
          </a:prstGeom>
          <a:noFill/>
          <a:ln w="12700">
            <a:solidFill>
              <a:srgbClr val="E6E2D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035040" y="2514600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ИЗБЕЖАТЬ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6035040" y="2926080"/>
            <a:ext cx="47548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5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разработкой проведите интервью с потенциальными клиентами и проверьте гипотезу минимальными средствами — лендингом или прототипом.</a:t>
            </a:r>
            <a:endParaRPr lang="en-US" sz="14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351215" y="137160"/>
            <a:ext cx="365760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0" b="1" dirty="0">
                <a:solidFill>
                  <a:srgbClr val="F4EA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3000" dirty="0"/>
          </a:p>
        </p:txBody>
      </p:sp>
      <p:sp>
        <p:nvSpPr>
          <p:cNvPr id="3" name="Text 1"/>
          <p:cNvSpPr/>
          <p:nvPr/>
        </p:nvSpPr>
        <p:spPr>
          <a:xfrm>
            <a:off x="822960" y="56692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02 ИЗ 05</a:t>
            </a:r>
            <a:endParaRPr lang="en-US" sz="1150" dirty="0"/>
          </a:p>
        </p:txBody>
      </p:sp>
      <p:sp>
        <p:nvSpPr>
          <p:cNvPr id="4" name="Text 2"/>
          <p:cNvSpPr/>
          <p:nvPr/>
        </p:nvSpPr>
        <p:spPr>
          <a:xfrm>
            <a:off x="822960" y="914400"/>
            <a:ext cx="87782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финансового планирования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0545775" y="635508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100" kern="0" dirty="0">
                <a:solidFill>
                  <a:srgbClr val="A3A3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— 10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057400"/>
            <a:ext cx="10545775" cy="0"/>
          </a:xfrm>
          <a:prstGeom prst="line">
            <a:avLst/>
          </a:prstGeom>
          <a:noFill/>
          <a:ln w="12700">
            <a:solidFill>
              <a:srgbClr val="E6E2D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2514600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2926080"/>
            <a:ext cx="47548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5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Учёт денежных потоков ведётся приблизительно, кассовые разрывы обнаруживаются только тогда, когда платить уже нечем.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5806440" y="2423160"/>
            <a:ext cx="0" cy="2743200"/>
          </a:xfrm>
          <a:prstGeom prst="line">
            <a:avLst/>
          </a:prstGeom>
          <a:noFill/>
          <a:ln w="12700">
            <a:solidFill>
              <a:srgbClr val="E6E2D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035040" y="2514600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ИЗБЕЖАТЬ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6035040" y="2926080"/>
            <a:ext cx="47548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5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Ведите помесячный план движения денежных средств и держите резерв не менее чем на три месяца операционных расходов.</a:t>
            </a:r>
            <a:endParaRPr lang="en-US" sz="14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351215" y="137160"/>
            <a:ext cx="365760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0" b="1" dirty="0">
                <a:solidFill>
                  <a:srgbClr val="F4EA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3000" dirty="0"/>
          </a:p>
        </p:txBody>
      </p:sp>
      <p:sp>
        <p:nvSpPr>
          <p:cNvPr id="3" name="Text 1"/>
          <p:cNvSpPr/>
          <p:nvPr/>
        </p:nvSpPr>
        <p:spPr>
          <a:xfrm>
            <a:off x="822960" y="56692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03 ИЗ 05</a:t>
            </a:r>
            <a:endParaRPr lang="en-US" sz="1150" dirty="0"/>
          </a:p>
        </p:txBody>
      </p:sp>
      <p:sp>
        <p:nvSpPr>
          <p:cNvPr id="4" name="Text 2"/>
          <p:cNvSpPr/>
          <p:nvPr/>
        </p:nvSpPr>
        <p:spPr>
          <a:xfrm>
            <a:off x="822960" y="914400"/>
            <a:ext cx="87782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Попытка сделать всё в одиночку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0545775" y="635508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100" kern="0" dirty="0">
                <a:solidFill>
                  <a:srgbClr val="A3A3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— 10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057400"/>
            <a:ext cx="10545775" cy="0"/>
          </a:xfrm>
          <a:prstGeom prst="line">
            <a:avLst/>
          </a:prstGeom>
          <a:noFill/>
          <a:ln w="12700">
            <a:solidFill>
              <a:srgbClr val="E6E2D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2514600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2926080"/>
            <a:ext cx="47548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5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Основатель отказывается делегировать задачи и нанимать специалистов, считая, что справится быстрее и дешевле сам.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5806440" y="2423160"/>
            <a:ext cx="0" cy="2743200"/>
          </a:xfrm>
          <a:prstGeom prst="line">
            <a:avLst/>
          </a:prstGeom>
          <a:noFill/>
          <a:ln w="12700">
            <a:solidFill>
              <a:srgbClr val="E6E2D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035040" y="2514600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ИЗБЕЖАТЬ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6035040" y="2926080"/>
            <a:ext cx="47548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5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Определите, какие задачи требуют именно вашей экспертизы, и передайте остальное партнёрам, сотрудникам или подрядчикам.</a:t>
            </a:r>
            <a:endParaRPr lang="en-US" sz="14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351215" y="137160"/>
            <a:ext cx="365760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0" b="1" dirty="0">
                <a:solidFill>
                  <a:srgbClr val="F4EA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3000" dirty="0"/>
          </a:p>
        </p:txBody>
      </p:sp>
      <p:sp>
        <p:nvSpPr>
          <p:cNvPr id="3" name="Text 1"/>
          <p:cNvSpPr/>
          <p:nvPr/>
        </p:nvSpPr>
        <p:spPr>
          <a:xfrm>
            <a:off x="822960" y="56692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04 ИЗ 05</a:t>
            </a:r>
            <a:endParaRPr lang="en-US" sz="1150" dirty="0"/>
          </a:p>
        </p:txBody>
      </p:sp>
      <p:sp>
        <p:nvSpPr>
          <p:cNvPr id="4" name="Text 2"/>
          <p:cNvSpPr/>
          <p:nvPr/>
        </p:nvSpPr>
        <p:spPr>
          <a:xfrm>
            <a:off x="822960" y="914400"/>
            <a:ext cx="87782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Погоня за идеальным продуктом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0545775" y="635508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100" kern="0" dirty="0">
                <a:solidFill>
                  <a:srgbClr val="A3A3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— 10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057400"/>
            <a:ext cx="10545775" cy="0"/>
          </a:xfrm>
          <a:prstGeom prst="line">
            <a:avLst/>
          </a:prstGeom>
          <a:noFill/>
          <a:ln w="12700">
            <a:solidFill>
              <a:srgbClr val="E6E2D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2514600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2926080"/>
            <a:ext cx="47548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5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откладывается снова и снова ради дополнительных функций, хотя рынок ещё не подтвердил ценность базовой версии.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5806440" y="2423160"/>
            <a:ext cx="0" cy="2743200"/>
          </a:xfrm>
          <a:prstGeom prst="line">
            <a:avLst/>
          </a:prstGeom>
          <a:noFill/>
          <a:ln w="12700">
            <a:solidFill>
              <a:srgbClr val="E6E2D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035040" y="2514600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ИЗБЕЖАТЬ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6035040" y="2926080"/>
            <a:ext cx="47548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5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 минимальный набор функций, который решает главную проблему клиента, и выпускайте его — доработка придёт после запуска.</a:t>
            </a:r>
            <a:endParaRPr lang="en-US" sz="14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351215" y="137160"/>
            <a:ext cx="365760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0" b="1" dirty="0">
                <a:solidFill>
                  <a:srgbClr val="F4EAE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3000" dirty="0"/>
          </a:p>
        </p:txBody>
      </p:sp>
      <p:sp>
        <p:nvSpPr>
          <p:cNvPr id="3" name="Text 1"/>
          <p:cNvSpPr/>
          <p:nvPr/>
        </p:nvSpPr>
        <p:spPr>
          <a:xfrm>
            <a:off x="822960" y="56692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05 ИЗ 05</a:t>
            </a:r>
            <a:endParaRPr lang="en-US" sz="1150" dirty="0"/>
          </a:p>
        </p:txBody>
      </p:sp>
      <p:sp>
        <p:nvSpPr>
          <p:cNvPr id="4" name="Text 2"/>
          <p:cNvSpPr/>
          <p:nvPr/>
        </p:nvSpPr>
        <p:spPr>
          <a:xfrm>
            <a:off x="822960" y="914400"/>
            <a:ext cx="87782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обратной связи клиентов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0545775" y="635508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100" kern="0" dirty="0">
                <a:solidFill>
                  <a:srgbClr val="A3A3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— 10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057400"/>
            <a:ext cx="10545775" cy="0"/>
          </a:xfrm>
          <a:prstGeom prst="line">
            <a:avLst/>
          </a:prstGeom>
          <a:noFill/>
          <a:ln w="12700">
            <a:solidFill>
              <a:srgbClr val="E6E2D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2514600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2926080"/>
            <a:ext cx="47548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5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продолжает работать по изначальному плану, не пересматривая решения даже при явных сигналах от первых пользователей.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5806440" y="2423160"/>
            <a:ext cx="0" cy="2743200"/>
          </a:xfrm>
          <a:prstGeom prst="line">
            <a:avLst/>
          </a:prstGeom>
          <a:noFill/>
          <a:ln w="12700">
            <a:solidFill>
              <a:srgbClr val="E6E2D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035040" y="2514600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200" kern="0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ИЗБЕЖАТЬ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6035040" y="2926080"/>
            <a:ext cx="47548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5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Стройте регулярный цикл сбора обратной связи и закладывайте время на пересмотр продукта по итогам каждой итерации.</a:t>
            </a:r>
            <a:endParaRPr lang="en-US" sz="14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6692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822960" y="91440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Пять ошибок, которых стоит избегать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10545775" y="635508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100" kern="0" dirty="0">
                <a:solidFill>
                  <a:srgbClr val="A3A3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— 10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822960" y="2487168"/>
            <a:ext cx="10545775" cy="0"/>
          </a:xfrm>
          <a:prstGeom prst="line">
            <a:avLst/>
          </a:prstGeom>
          <a:noFill/>
          <a:ln w="12700">
            <a:solidFill>
              <a:srgbClr val="E6E2D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03120"/>
            <a:ext cx="822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737360" y="2130552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исследования рынка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22960" y="3236976"/>
            <a:ext cx="10545775" cy="0"/>
          </a:xfrm>
          <a:prstGeom prst="line">
            <a:avLst/>
          </a:prstGeom>
          <a:noFill/>
          <a:ln w="12700">
            <a:solidFill>
              <a:srgbClr val="E6E2D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852928"/>
            <a:ext cx="822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737360" y="2880360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финансового планирования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822960" y="3986784"/>
            <a:ext cx="10545775" cy="0"/>
          </a:xfrm>
          <a:prstGeom prst="line">
            <a:avLst/>
          </a:prstGeom>
          <a:noFill/>
          <a:ln w="12700">
            <a:solidFill>
              <a:srgbClr val="E6E2D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3602736"/>
            <a:ext cx="822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1737360" y="3630168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Попытка сделать всё в одиночку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22960" y="4736592"/>
            <a:ext cx="10545775" cy="0"/>
          </a:xfrm>
          <a:prstGeom prst="line">
            <a:avLst/>
          </a:prstGeom>
          <a:noFill/>
          <a:ln w="12700">
            <a:solidFill>
              <a:srgbClr val="E6E2D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4352544"/>
            <a:ext cx="822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1737360" y="4379976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Погоня за идеальным продуктом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822960" y="5486400"/>
            <a:ext cx="10545775" cy="0"/>
          </a:xfrm>
          <a:prstGeom prst="line">
            <a:avLst/>
          </a:prstGeom>
          <a:noFill/>
          <a:ln w="12700">
            <a:solidFill>
              <a:srgbClr val="E6E2D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2960" y="5102352"/>
            <a:ext cx="822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1737360" y="5129784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обратной связи клиентов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6692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300" kern="0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822960" y="91440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принципа устойчивого старта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10545775" y="635508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100" kern="0" dirty="0">
                <a:solidFill>
                  <a:srgbClr val="A3A3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 — 10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822960" y="2194560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822960" y="2852928"/>
            <a:ext cx="457200" cy="0"/>
          </a:xfrm>
          <a:prstGeom prst="line">
            <a:avLst/>
          </a:prstGeom>
          <a:noFill/>
          <a:ln w="19050">
            <a:solidFill>
              <a:srgbClr val="12121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3017520"/>
            <a:ext cx="3246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Проверяйте, а не предполагайте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3794760"/>
            <a:ext cx="32461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ключевое решение опирается на данные от реальных клиентов, а не на внутренние догадки команды.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4434840" y="2194560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600" dirty="0"/>
          </a:p>
        </p:txBody>
      </p:sp>
      <p:sp>
        <p:nvSpPr>
          <p:cNvPr id="10" name="Shape 8"/>
          <p:cNvSpPr/>
          <p:nvPr/>
        </p:nvSpPr>
        <p:spPr>
          <a:xfrm>
            <a:off x="4434840" y="2852928"/>
            <a:ext cx="457200" cy="0"/>
          </a:xfrm>
          <a:prstGeom prst="line">
            <a:avLst/>
          </a:prstGeom>
          <a:noFill/>
          <a:ln w="19050">
            <a:solidFill>
              <a:srgbClr val="12121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434840" y="3017520"/>
            <a:ext cx="3246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Считайте деньги еженедельно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434840" y="3794760"/>
            <a:ext cx="32461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Финансовая модель обновляется регулярно и служит основой для решений, а не формальностью для инвесторов.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8046720" y="2194560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600" dirty="0"/>
          </a:p>
        </p:txBody>
      </p:sp>
      <p:sp>
        <p:nvSpPr>
          <p:cNvPr id="14" name="Shape 12"/>
          <p:cNvSpPr/>
          <p:nvPr/>
        </p:nvSpPr>
        <p:spPr>
          <a:xfrm>
            <a:off x="8046720" y="2852928"/>
            <a:ext cx="457200" cy="0"/>
          </a:xfrm>
          <a:prstGeom prst="line">
            <a:avLst/>
          </a:prstGeom>
          <a:noFill/>
          <a:ln w="19050">
            <a:solidFill>
              <a:srgbClr val="12121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046720" y="3017520"/>
            <a:ext cx="3246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1212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Стройте команду раньше, чем кажется нужным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046720" y="3794760"/>
            <a:ext cx="32461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Делегирование и наём начинаются до момента, когда основатель физически не справляется в одиночку.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2026-07-20T23:01:39Z</dcterms:created>
  <dcterms:modified xsi:type="dcterms:W3CDTF">2026-07-20T23:01:39Z</dcterms:modified>
</cp:coreProperties>
</file>