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6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71A33"/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3291840"/>
            <a:ext cx="8229600" cy="8229600"/>
          </a:xfrm>
          <a:prstGeom prst="ellipse">
            <a:avLst/>
          </a:prstGeom>
          <a:solidFill>
            <a:srgbClr val="0C3559">
              <a:alpha val="5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914400" y="4937760"/>
            <a:ext cx="5486400" cy="5486400"/>
          </a:xfrm>
          <a:prstGeom prst="ellipse">
            <a:avLst/>
          </a:prstGeom>
          <a:solidFill>
            <a:srgbClr val="0B5C8C">
              <a:alpha val="3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1356848" y="384048"/>
            <a:ext cx="329184" cy="329184"/>
          </a:xfrm>
          <a:prstGeom prst="ellipse">
            <a:avLst/>
          </a:prstGeom>
          <a:solidFill>
            <a:srgbClr val="5FD4F0">
              <a:alpha val="22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1704320" y="1097280"/>
            <a:ext cx="182880" cy="182880"/>
          </a:xfrm>
          <a:prstGeom prst="ellipse">
            <a:avLst/>
          </a:prstGeom>
          <a:solidFill>
            <a:srgbClr val="5FD4F0">
              <a:alpha val="22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1219688" y="1618488"/>
            <a:ext cx="237744" cy="237744"/>
          </a:xfrm>
          <a:prstGeom prst="ellipse">
            <a:avLst/>
          </a:prstGeom>
          <a:solidFill>
            <a:srgbClr val="5FD4F0">
              <a:alpha val="2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1859768" y="2304288"/>
            <a:ext cx="146304" cy="146304"/>
          </a:xfrm>
          <a:prstGeom prst="ellipse">
            <a:avLst/>
          </a:prstGeom>
          <a:solidFill>
            <a:srgbClr val="5FD4F0">
              <a:alpha val="2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310896" y="5888736"/>
            <a:ext cx="292608" cy="292608"/>
          </a:xfrm>
          <a:prstGeom prst="ellipse">
            <a:avLst/>
          </a:prstGeom>
          <a:solidFill>
            <a:srgbClr val="5FD4F0">
              <a:alpha val="1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40664" y="6227064"/>
            <a:ext cx="164592" cy="164592"/>
          </a:xfrm>
          <a:prstGeom prst="ellipse">
            <a:avLst/>
          </a:prstGeom>
          <a:solidFill>
            <a:srgbClr val="5FD4F0">
              <a:alpha val="1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73736" y="6391656"/>
            <a:ext cx="201168" cy="201168"/>
          </a:xfrm>
          <a:prstGeom prst="ellipse">
            <a:avLst/>
          </a:prstGeom>
          <a:solidFill>
            <a:srgbClr val="5FD4F0">
              <a:alpha val="14000"/>
            </a:srgbClr>
          </a:solidFill>
          <a:ln/>
        </p:spPr>
      </p:sp>
      <p:pic>
        <p:nvPicPr>
          <p:cNvPr id="12" name="Image 0" descr="/home/claude/whales/assets/whale_blue.png">    </p:cNvPr>
          <p:cNvPicPr>
            <a:picLocks noChangeAspect="1"/>
          </p:cNvPicPr>
          <p:nvPr/>
        </p:nvPicPr>
        <p:blipFill>
          <a:blip r:embed="rId1">
            <a:alphaModFix amt="97000"/>
          </a:blip>
          <a:stretch>
            <a:fillRect/>
          </a:stretch>
        </p:blipFill>
        <p:spPr>
          <a:xfrm>
            <a:off x="5989320" y="2331720"/>
            <a:ext cx="6309360" cy="3154680"/>
          </a:xfrm>
          <a:prstGeom prst="rect">
            <a:avLst/>
          </a:prstGeom>
        </p:spPr>
      </p:pic>
      <p:pic>
        <p:nvPicPr>
          <p:cNvPr id="13" name="Image 1" descr="/home/claude/whales/assets/whale_humpback.png">    </p:cNvPr>
          <p:cNvPicPr>
            <a:picLocks noChangeAspect="1"/>
          </p:cNvPicPr>
          <p:nvPr/>
        </p:nvPicPr>
        <p:blipFill>
          <a:blip r:embed="rId2">
            <a:alphaModFix amt="82000"/>
          </a:blip>
          <a:stretch>
            <a:fillRect/>
          </a:stretch>
        </p:blipFill>
        <p:spPr>
          <a:xfrm>
            <a:off x="7223760" y="320040"/>
            <a:ext cx="4297680" cy="21488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85800" y="141732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ОКЕАН · ГИГАНТЫ · ЭВОЛЮЦИЯ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640080" y="1874520"/>
            <a:ext cx="66751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Разновидности китов</a:t>
            </a:r>
            <a:endParaRPr lang="en-US" sz="4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 океане</a:t>
            </a:r>
            <a:endParaRPr lang="en-US" sz="4600" dirty="0"/>
          </a:p>
        </p:txBody>
      </p:sp>
      <p:sp>
        <p:nvSpPr>
          <p:cNvPr id="16" name="Text 12"/>
          <p:cNvSpPr/>
          <p:nvPr/>
        </p:nvSpPr>
        <p:spPr>
          <a:xfrm>
            <a:off x="658368" y="379476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CF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Путешествие к самым крупным и загадочным млекопитающим планеты — от усатых гигантов до глубоководных охотников.</a:t>
            </a:r>
            <a:endParaRPr lang="en-US" sz="1450" dirty="0"/>
          </a:p>
        </p:txBody>
      </p:sp>
      <p:sp>
        <p:nvSpPr>
          <p:cNvPr id="17" name="Shape 13"/>
          <p:cNvSpPr/>
          <p:nvPr/>
        </p:nvSpPr>
        <p:spPr>
          <a:xfrm>
            <a:off x="685800" y="4892040"/>
            <a:ext cx="1005840" cy="0"/>
          </a:xfrm>
          <a:prstGeom prst="line">
            <a:avLst/>
          </a:prstGeom>
          <a:noFill/>
          <a:ln w="31750">
            <a:solidFill>
              <a:srgbClr val="5FD4F0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658368" y="5074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C2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Иллюстрированный обзор видов китов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2286000"/>
            <a:ext cx="7315200" cy="7315200"/>
          </a:xfrm>
          <a:prstGeom prst="ellipse">
            <a:avLst/>
          </a:prstGeom>
          <a:solidFill>
            <a:srgbClr val="0C3559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1356848" y="384048"/>
            <a:ext cx="329184" cy="329184"/>
          </a:xfrm>
          <a:prstGeom prst="ellipse">
            <a:avLst/>
          </a:prstGeom>
          <a:solidFill>
            <a:srgbClr val="5FD4F0">
              <a:alpha val="2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1704320" y="1097280"/>
            <a:ext cx="182880" cy="182880"/>
          </a:xfrm>
          <a:prstGeom prst="ellipse">
            <a:avLst/>
          </a:prstGeom>
          <a:solidFill>
            <a:srgbClr val="5FD4F0">
              <a:alpha val="2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1219688" y="1618488"/>
            <a:ext cx="237744" cy="237744"/>
          </a:xfrm>
          <a:prstGeom prst="ellipse">
            <a:avLst/>
          </a:prstGeom>
          <a:solidFill>
            <a:srgbClr val="5FD4F0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1859768" y="2304288"/>
            <a:ext cx="146304" cy="146304"/>
          </a:xfrm>
          <a:prstGeom prst="ellipse">
            <a:avLst/>
          </a:prstGeom>
          <a:solidFill>
            <a:srgbClr val="5FD4F0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310896" y="5888736"/>
            <a:ext cx="292608" cy="292608"/>
          </a:xfrm>
          <a:prstGeom prst="ellipse">
            <a:avLst/>
          </a:prstGeom>
          <a:solidFill>
            <a:srgbClr val="5FD4F0">
              <a:alpha val="1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40664" y="6227064"/>
            <a:ext cx="164592" cy="164592"/>
          </a:xfrm>
          <a:prstGeom prst="ellipse">
            <a:avLst/>
          </a:prstGeom>
          <a:solidFill>
            <a:srgbClr val="5FD4F0">
              <a:alpha val="1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73736" y="6391656"/>
            <a:ext cx="201168" cy="201168"/>
          </a:xfrm>
          <a:prstGeom prst="ellipse">
            <a:avLst/>
          </a:prstGeom>
          <a:solidFill>
            <a:srgbClr val="5FD4F0">
              <a:alpha val="12000"/>
            </a:srgbClr>
          </a:solidFill>
          <a:ln/>
        </p:spPr>
      </p:sp>
      <p:pic>
        <p:nvPicPr>
          <p:cNvPr id="10" name="Image 0" descr="/home/claude/whales/assets/whale_blue.png">    </p:cNvPr>
          <p:cNvPicPr>
            <a:picLocks noChangeAspect="1"/>
          </p:cNvPicPr>
          <p:nvPr/>
        </p:nvPicPr>
        <p:blipFill>
          <a:blip r:embed="rId1">
            <a:alphaModFix amt="94000"/>
          </a:blip>
          <a:stretch>
            <a:fillRect/>
          </a:stretch>
        </p:blipFill>
        <p:spPr>
          <a:xfrm>
            <a:off x="-731520" y="4160520"/>
            <a:ext cx="6583680" cy="3291840"/>
          </a:xfrm>
          <a:prstGeom prst="rect">
            <a:avLst/>
          </a:prstGeom>
        </p:spPr>
      </p:pic>
      <p:pic>
        <p:nvPicPr>
          <p:cNvPr id="11" name="Image 1" descr="/home/claude/whales/assets/whale_gray.png">    </p:cNvPr>
          <p:cNvPicPr>
            <a:picLocks noChangeAspect="1"/>
          </p:cNvPicPr>
          <p:nvPr/>
        </p:nvPicPr>
        <p:blipFill>
          <a:blip r:embed="rId2">
            <a:alphaModFix amt="78000"/>
          </a:blip>
          <a:stretch>
            <a:fillRect/>
          </a:stretch>
        </p:blipFill>
        <p:spPr>
          <a:xfrm>
            <a:off x="7863840" y="457200"/>
            <a:ext cx="4206240" cy="21031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37360" y="1874520"/>
            <a:ext cx="8686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Океан хранит ещё</a:t>
            </a:r>
            <a:endParaRPr lang="en-US" sz="38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много тайн</a:t>
            </a:r>
            <a:endParaRPr lang="en-US" sz="3800" dirty="0"/>
          </a:p>
        </p:txBody>
      </p:sp>
      <p:sp>
        <p:nvSpPr>
          <p:cNvPr id="13" name="Text 9"/>
          <p:cNvSpPr/>
          <p:nvPr/>
        </p:nvSpPr>
        <p:spPr>
          <a:xfrm>
            <a:off x="2194560" y="333756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F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внимание! Берегите китов и океан, который они населяют.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4956048" y="4160520"/>
            <a:ext cx="2286000" cy="566928"/>
          </a:xfrm>
          <a:prstGeom prst="roundRect">
            <a:avLst>
              <a:gd name="adj" fmla="val 50000"/>
            </a:avLst>
          </a:prstGeom>
          <a:solidFill>
            <a:srgbClr val="5FD4F0"/>
          </a:solidFill>
          <a:ln/>
        </p:spPr>
      </p:sp>
      <p:pic>
        <p:nvPicPr>
          <p:cNvPr id="15" name="Image 2" descr="/home/claude/whales/assets/icon_hear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928" y="4315968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440680" y="4160520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A26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Защитим океан вместе</a:t>
            </a:r>
            <a:endParaRPr lang="en-US" sz="1050" dirty="0"/>
          </a:p>
        </p:txBody>
      </p:sp>
      <p:sp>
        <p:nvSpPr>
          <p:cNvPr id="17" name="Text 12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896112" cy="329184"/>
          </a:xfrm>
          <a:prstGeom prst="roundRect">
            <a:avLst>
              <a:gd name="adj" fmla="val 50000"/>
            </a:avLst>
          </a:prstGeom>
          <a:solidFill>
            <a:srgbClr val="0A264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896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ВВЕДЕНИЕ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Два мира китов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148132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киты (Cetacea) делятся на два подотряда — они отличаются способом питания, строением черепа и образом жизни.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166360" cy="3977640"/>
          </a:xfrm>
          <a:prstGeom prst="roundRect">
            <a:avLst>
              <a:gd name="adj" fmla="val 3218"/>
            </a:avLst>
          </a:prstGeom>
          <a:solidFill>
            <a:srgbClr val="EAF6FB"/>
          </a:solidFill>
          <a:ln/>
        </p:spPr>
      </p:sp>
      <p:sp>
        <p:nvSpPr>
          <p:cNvPr id="7" name="Shape 5"/>
          <p:cNvSpPr/>
          <p:nvPr/>
        </p:nvSpPr>
        <p:spPr>
          <a:xfrm>
            <a:off x="2720340" y="2468880"/>
            <a:ext cx="1005840" cy="1005840"/>
          </a:xfrm>
          <a:prstGeom prst="ellipse">
            <a:avLst/>
          </a:prstGeom>
          <a:solidFill>
            <a:srgbClr val="0B5C8C"/>
          </a:solidFill>
          <a:ln/>
        </p:spPr>
      </p:sp>
      <p:pic>
        <p:nvPicPr>
          <p:cNvPr id="8" name="Image 0" descr="/home/claude/whales/assets/icon_bale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30652" y="2670048"/>
            <a:ext cx="585216" cy="5852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3630168"/>
            <a:ext cx="5166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Усатые киты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40080" y="4023360"/>
            <a:ext cx="5166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Mysticeti</a:t>
            </a:r>
            <a:endParaRPr lang="en-US" sz="1150" dirty="0"/>
          </a:p>
        </p:txBody>
      </p:sp>
      <p:pic>
        <p:nvPicPr>
          <p:cNvPr id="11" name="Image 1" descr="/home/claude/whales/assets/whale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820" y="4361688"/>
            <a:ext cx="2468880" cy="12344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68680" y="5486400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4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Вместо зубов — роговые пластины (китовый ус) для фильтрации планктона и мелкой рыбы. Сюда относятся синий, горбатый, серый и гренландский киты.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382512" y="2148840"/>
            <a:ext cx="5166360" cy="3977640"/>
          </a:xfrm>
          <a:prstGeom prst="roundRect">
            <a:avLst>
              <a:gd name="adj" fmla="val 3218"/>
            </a:avLst>
          </a:prstGeom>
          <a:solidFill>
            <a:srgbClr val="0A2647"/>
          </a:solidFill>
          <a:ln/>
        </p:spPr>
      </p:sp>
      <p:sp>
        <p:nvSpPr>
          <p:cNvPr id="14" name="Shape 10"/>
          <p:cNvSpPr/>
          <p:nvPr/>
        </p:nvSpPr>
        <p:spPr>
          <a:xfrm>
            <a:off x="8462772" y="2468880"/>
            <a:ext cx="1005840" cy="1005840"/>
          </a:xfrm>
          <a:prstGeom prst="ellipse">
            <a:avLst/>
          </a:prstGeom>
          <a:solidFill>
            <a:srgbClr val="5FD4F0"/>
          </a:solidFill>
          <a:ln/>
        </p:spPr>
      </p:sp>
      <p:pic>
        <p:nvPicPr>
          <p:cNvPr id="15" name="Image 2" descr="/home/claude/whales/assets/icon_teet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084" y="2670048"/>
            <a:ext cx="585216" cy="58521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382512" y="3630168"/>
            <a:ext cx="5166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Зубатые киты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6382512" y="4023360"/>
            <a:ext cx="5166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Odontoceti</a:t>
            </a:r>
            <a:endParaRPr lang="en-US" sz="1150" dirty="0"/>
          </a:p>
        </p:txBody>
      </p:sp>
      <p:pic>
        <p:nvPicPr>
          <p:cNvPr id="18" name="Image 3" descr="/home/claude/whales/assets/whale_orca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1252" y="4361688"/>
            <a:ext cx="2468880" cy="12344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611112" y="5486400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F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Настоящие зубы и один дыхательный проход. Активные хищники, охотятся на рыбу, кальмаров и других морских животных. Сюда относятся кашалот и косатка.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69848" cy="329184"/>
          </a:xfrm>
          <a:prstGeom prst="roundRect">
            <a:avLst>
              <a:gd name="adj" fmla="val 50000"/>
            </a:avLst>
          </a:prstGeom>
          <a:solidFill>
            <a:srgbClr val="0A264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69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УСАТЫЙ КИТ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Синий кит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Balaenoptera musculus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5120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Самое крупное животное, когда-либо жившее на Земле — крупнее любого динозавра. Питается почти исключительно крилем, пропуская через китовый ус тонны воды в сутки.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3493008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8" name="Image 0" descr="/home/claude/whales/assets/icon_rul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3721608"/>
            <a:ext cx="347472" cy="3474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43584" y="3566160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30 м в длину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243584" y="3895344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Размер трёх городских автобусов подряд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40080" y="4434840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12" name="Image 1" descr="/home/claude/whales/assets/icon_we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4663440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43584" y="4507992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150–170 тонн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243584" y="483717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Вес — как 30 взрослых слонов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40080" y="5376672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16" name="Image 2" descr="/home/claude/whales/assets/icon_kri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5605272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43584" y="5449824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4 тонн криля в день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243584" y="5779008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 рациона в сезон нагула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6858000" y="1325880"/>
            <a:ext cx="4297680" cy="4297680"/>
          </a:xfrm>
          <a:prstGeom prst="ellipse">
            <a:avLst/>
          </a:prstGeom>
          <a:solidFill>
            <a:srgbClr val="EAF6FB"/>
          </a:solidFill>
          <a:ln w="38100">
            <a:solidFill>
              <a:srgbClr val="FFFFFF"/>
            </a:solidFill>
            <a:prstDash val="solid"/>
          </a:ln>
          <a:effectLst>
            <a:outerShdw sx="100000" sy="100000" kx="0" ky="0" algn="bl" rotWithShape="0" blurRad="127000" dist="50800" dir="5400000">
              <a:srgbClr val="062C42">
                <a:alpha val="25000"/>
              </a:srgbClr>
            </a:outerShdw>
          </a:effectLst>
        </p:spPr>
      </p:sp>
      <p:pic>
        <p:nvPicPr>
          <p:cNvPr id="20" name="Image 3" descr="/home/claude/whales/assets/whale_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606" y="2765603"/>
            <a:ext cx="2836469" cy="1418234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6711696" y="1179576"/>
            <a:ext cx="4590288" cy="4590288"/>
          </a:xfrm>
          <a:prstGeom prst="ellipse">
            <a:avLst/>
          </a:prstGeom>
          <a:ln w="12700">
            <a:solidFill>
              <a:srgbClr val="0B5C8C">
                <a:alpha val="55000"/>
              </a:srgbClr>
            </a:solidFill>
            <a:prstDash val="dash"/>
          </a:ln>
        </p:spPr>
      </p:sp>
      <p:sp>
        <p:nvSpPr>
          <p:cNvPr id="22" name="Text 1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26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356848" y="384048"/>
            <a:ext cx="329184" cy="32918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1704320" y="1097280"/>
            <a:ext cx="182880" cy="182880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1219688" y="1618488"/>
            <a:ext cx="237744" cy="23774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1859768" y="2304288"/>
            <a:ext cx="146304" cy="14630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502920"/>
            <a:ext cx="1069848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02920"/>
            <a:ext cx="1069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УСАТЫЙ КИТ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355080" y="9601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Горбатый кит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355080" y="15727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Megaptera novaeangliae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2011680"/>
            <a:ext cx="5120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F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Известен акробатичными прыжками и длинными «песнями», которые самцы поют во время брачного сезона. Отличается огромными грудными плавниками — до трети длины тела.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355080" y="3493008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12" name="Image 0" descr="/home/claude/whales/assets/icon_music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1384" y="3721608"/>
            <a:ext cx="347472" cy="34747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958584" y="3566160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песни до 30 минут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958584" y="3895344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Сложные повторяющиеся «мелодии»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355080" y="4434840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16" name="Image 1" descr="/home/claude/whales/assets/icon_m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384" y="4663440"/>
            <a:ext cx="347472" cy="34747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958584" y="4507992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8 000 км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6958584" y="483717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из самых длинных миграций среди млекопитающих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6355080" y="5376672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20" name="Image 2" descr="/home/claude/whales/assets/icon_arrowu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384" y="5605272"/>
            <a:ext cx="347472" cy="34747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958584" y="5449824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прыжки над водой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6958584" y="5779008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Полностью выпрыгивает из воды (брич)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914400" y="1325880"/>
            <a:ext cx="4297680" cy="4297680"/>
          </a:xfrm>
          <a:prstGeom prst="ellipse">
            <a:avLst/>
          </a:prstGeom>
          <a:solidFill>
            <a:srgbClr val="0C3559"/>
          </a:solidFill>
          <a:ln w="38100">
            <a:solidFill>
              <a:srgbClr val="5FD4F0"/>
            </a:solidFill>
            <a:prstDash val="solid"/>
          </a:ln>
          <a:effectLst>
            <a:outerShdw sx="100000" sy="100000" kx="0" ky="0" algn="bl" rotWithShape="0" blurRad="127000" dist="50800" dir="5400000">
              <a:srgbClr val="062C42">
                <a:alpha val="25000"/>
              </a:srgbClr>
            </a:outerShdw>
          </a:effectLst>
        </p:spPr>
      </p:sp>
      <p:pic>
        <p:nvPicPr>
          <p:cNvPr id="24" name="Image 3" descr="/home/claude/whales/assets/whale_humpba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006" y="2765603"/>
            <a:ext cx="2836469" cy="1418234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768096" y="1179576"/>
            <a:ext cx="4590288" cy="4590288"/>
          </a:xfrm>
          <a:prstGeom prst="ellipse">
            <a:avLst/>
          </a:prstGeom>
          <a:ln w="12700">
            <a:solidFill>
              <a:srgbClr val="5FD4F0">
                <a:alpha val="55000"/>
              </a:srgbClr>
            </a:solidFill>
            <a:prstDash val="dash"/>
          </a:ln>
        </p:spPr>
      </p:sp>
      <p:sp>
        <p:nvSpPr>
          <p:cNvPr id="26" name="Text 20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156716" cy="329184"/>
          </a:xfrm>
          <a:prstGeom prst="roundRect">
            <a:avLst>
              <a:gd name="adj" fmla="val 50000"/>
            </a:avLst>
          </a:prstGeom>
          <a:solidFill>
            <a:srgbClr val="0A264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1567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ЗУБАТЫЙ КИТ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Кашалот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Physeter macrocephalus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5120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Крупнейший из зубатых китов, обладатель самого большого мозга среди всех животных. Способен погружаться на огромную глубину в поисках гигантских кальмаров.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3493008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8" name="Image 0" descr="/home/claude/whales/assets/icon_br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3721608"/>
            <a:ext cx="347472" cy="3474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43584" y="3566160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самый крупный мозг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243584" y="3895344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8 кг — рекорд среди всех животных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40080" y="4434840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12" name="Image 1" descr="/home/claude/whales/assets/icon_arrowdow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4663440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43584" y="4507992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глубина до 2000 м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243584" y="483717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Одно из самых глубоких погружений среди млекопитающих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40080" y="5376672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16" name="Image 2" descr="/home/claude/whales/assets/icon_squi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5605272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43584" y="5449824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90 минут под водой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243584" y="5779008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Задерживает дыхание, охотясь на кальмаров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6858000" y="1325880"/>
            <a:ext cx="4297680" cy="4297680"/>
          </a:xfrm>
          <a:prstGeom prst="ellipse">
            <a:avLst/>
          </a:prstGeom>
          <a:solidFill>
            <a:srgbClr val="EAF6FB"/>
          </a:solidFill>
          <a:ln w="38100">
            <a:solidFill>
              <a:srgbClr val="FFFFFF"/>
            </a:solidFill>
            <a:prstDash val="solid"/>
          </a:ln>
          <a:effectLst>
            <a:outerShdw sx="100000" sy="100000" kx="0" ky="0" algn="bl" rotWithShape="0" blurRad="127000" dist="50800" dir="5400000">
              <a:srgbClr val="062C42">
                <a:alpha val="25000"/>
              </a:srgbClr>
            </a:outerShdw>
          </a:effectLst>
        </p:spPr>
      </p:sp>
      <p:pic>
        <p:nvPicPr>
          <p:cNvPr id="20" name="Image 3" descr="/home/claude/whales/assets/whale_sperm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606" y="2765603"/>
            <a:ext cx="2836469" cy="1418234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6711696" y="1179576"/>
            <a:ext cx="4590288" cy="4590288"/>
          </a:xfrm>
          <a:prstGeom prst="ellipse">
            <a:avLst/>
          </a:prstGeom>
          <a:ln w="12700">
            <a:solidFill>
              <a:srgbClr val="0B5C8C">
                <a:alpha val="55000"/>
              </a:srgbClr>
            </a:solidFill>
            <a:prstDash val="dash"/>
          </a:ln>
        </p:spPr>
      </p:sp>
      <p:sp>
        <p:nvSpPr>
          <p:cNvPr id="22" name="Text 1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26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356848" y="384048"/>
            <a:ext cx="329184" cy="32918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1704320" y="1097280"/>
            <a:ext cx="182880" cy="182880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1219688" y="1618488"/>
            <a:ext cx="237744" cy="23774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1859768" y="2304288"/>
            <a:ext cx="146304" cy="14630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502920"/>
            <a:ext cx="1156716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02920"/>
            <a:ext cx="11567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ЗУБАТЫЙ КИТ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355080" y="9601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Косатка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355080" y="15727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Orcinus orca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2011680"/>
            <a:ext cx="5120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F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Вершина морской пищевой цепи — единственный кит, охотящийся на других китов. Живёт устойчивыми семейными группами (стаями) и передаёт охотничьи приёмы из поколения в поколение.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355080" y="3493008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12" name="Image 0" descr="/home/claude/whales/assets/icon_crow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1384" y="3721608"/>
            <a:ext cx="347472" cy="34747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958584" y="3566160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вершина пищевой цепи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958584" y="3895344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имеет естественных врагов в океане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355080" y="4434840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16" name="Image 1" descr="/home/claude/whales/assets/icon_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384" y="4663440"/>
            <a:ext cx="347472" cy="34747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958584" y="4507992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семейные группы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6958584" y="483717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Живёт стаями во главе с самкой-матриархом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6355080" y="5376672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20" name="Image 2" descr="/home/claude/whales/assets/icon_spe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384" y="5605272"/>
            <a:ext cx="347472" cy="34747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958584" y="5449824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скорость до 55 км/ч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6958584" y="5779008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из самых быстрых морских хищников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914400" y="1325880"/>
            <a:ext cx="4297680" cy="4297680"/>
          </a:xfrm>
          <a:prstGeom prst="ellipse">
            <a:avLst/>
          </a:prstGeom>
          <a:solidFill>
            <a:srgbClr val="0C3559"/>
          </a:solidFill>
          <a:ln w="38100">
            <a:solidFill>
              <a:srgbClr val="5FD4F0"/>
            </a:solidFill>
            <a:prstDash val="solid"/>
          </a:ln>
          <a:effectLst>
            <a:outerShdw sx="100000" sy="100000" kx="0" ky="0" algn="bl" rotWithShape="0" blurRad="127000" dist="50800" dir="5400000">
              <a:srgbClr val="062C42">
                <a:alpha val="25000"/>
              </a:srgbClr>
            </a:outerShdw>
          </a:effectLst>
        </p:spPr>
      </p:sp>
      <p:pic>
        <p:nvPicPr>
          <p:cNvPr id="24" name="Image 3" descr="/home/claude/whales/assets/whale_orca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006" y="2765603"/>
            <a:ext cx="2836469" cy="1418234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768096" y="1179576"/>
            <a:ext cx="4590288" cy="4590288"/>
          </a:xfrm>
          <a:prstGeom prst="ellipse">
            <a:avLst/>
          </a:prstGeom>
          <a:ln w="12700">
            <a:solidFill>
              <a:srgbClr val="5FD4F0">
                <a:alpha val="55000"/>
              </a:srgbClr>
            </a:solidFill>
            <a:prstDash val="dash"/>
          </a:ln>
        </p:spPr>
      </p:sp>
      <p:sp>
        <p:nvSpPr>
          <p:cNvPr id="26" name="Text 20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69848" cy="329184"/>
          </a:xfrm>
          <a:prstGeom prst="roundRect">
            <a:avLst>
              <a:gd name="adj" fmla="val 50000"/>
            </a:avLst>
          </a:prstGeom>
          <a:solidFill>
            <a:srgbClr val="0A264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69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УСАТЫЙ КИТ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Гренландский кит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Balaena mysticetus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5120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Обитатель арктических вод, круглый год живущий среди льдов. Массивной изогнутой головой пробивает лёд толщиной до 20 см, чтобы дышать. Возможно, самое долгоживущее млекопитающее на Земле.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3493008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8" name="Image 0" descr="/home/claude/whales/assets/icon_clo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3721608"/>
            <a:ext cx="347472" cy="3474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43584" y="3566160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более 200 лет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243584" y="3895344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Предположительно рекордная продолжительность жизни среди млекопитающих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40080" y="4434840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12" name="Image 1" descr="/home/claude/whales/assets/icon_sn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4663440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43584" y="4507992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круглый год в Арктике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243584" y="483717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Единственный усатый кит, не покидающий полярные воды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40080" y="5376672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EAF6FB"/>
          </a:solidFill>
          <a:ln/>
        </p:spPr>
      </p:sp>
      <p:pic>
        <p:nvPicPr>
          <p:cNvPr id="16" name="Image 2" descr="/home/claude/whales/assets/icon_layer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5605272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43584" y="5449824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слой жира до 50 см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243584" y="5779008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Самый толстый среди всех китообразных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6858000" y="1325880"/>
            <a:ext cx="4297680" cy="4297680"/>
          </a:xfrm>
          <a:prstGeom prst="ellipse">
            <a:avLst/>
          </a:prstGeom>
          <a:solidFill>
            <a:srgbClr val="EAF6FB"/>
          </a:solidFill>
          <a:ln w="38100">
            <a:solidFill>
              <a:srgbClr val="FFFFFF"/>
            </a:solidFill>
            <a:prstDash val="solid"/>
          </a:ln>
          <a:effectLst>
            <a:outerShdw sx="100000" sy="100000" kx="0" ky="0" algn="bl" rotWithShape="0" blurRad="127000" dist="50800" dir="5400000">
              <a:srgbClr val="062C42">
                <a:alpha val="25000"/>
              </a:srgbClr>
            </a:outerShdw>
          </a:effectLst>
        </p:spPr>
      </p:sp>
      <p:pic>
        <p:nvPicPr>
          <p:cNvPr id="20" name="Image 3" descr="/home/claude/whales/assets/whale_bowhea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606" y="2765603"/>
            <a:ext cx="2836469" cy="1418234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6711696" y="1179576"/>
            <a:ext cx="4590288" cy="4590288"/>
          </a:xfrm>
          <a:prstGeom prst="ellipse">
            <a:avLst/>
          </a:prstGeom>
          <a:ln w="12700">
            <a:solidFill>
              <a:srgbClr val="0B5C8C">
                <a:alpha val="55000"/>
              </a:srgbClr>
            </a:solidFill>
            <a:prstDash val="dash"/>
          </a:ln>
        </p:spPr>
      </p:sp>
      <p:sp>
        <p:nvSpPr>
          <p:cNvPr id="22" name="Text 1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26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356848" y="384048"/>
            <a:ext cx="329184" cy="32918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1704320" y="1097280"/>
            <a:ext cx="182880" cy="182880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1219688" y="1618488"/>
            <a:ext cx="237744" cy="23774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1859768" y="2304288"/>
            <a:ext cx="146304" cy="146304"/>
          </a:xfrm>
          <a:prstGeom prst="ellipse">
            <a:avLst/>
          </a:prstGeom>
          <a:solidFill>
            <a:srgbClr val="5FD4F0">
              <a:alpha val="16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502920"/>
            <a:ext cx="1069848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02920"/>
            <a:ext cx="1069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УСАТЫЙ КИТ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355080" y="9601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Серый кит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355080" y="15727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Eschrichtius robustus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2011680"/>
            <a:ext cx="51206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FE7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Единственный представитель своего семейства. Кормится у самого дна, процеживая ил через китовый ус в поисках донных рачков. Тело часто покрыто ракушками и колониями китовых вшей.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355080" y="3493008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12" name="Image 0" descr="/home/claude/whales/assets/icon_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1384" y="3721608"/>
            <a:ext cx="347472" cy="34747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958584" y="3566160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 20 000 км в год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958584" y="3895344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из самых длинных миграций среди всех млекопитающих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355080" y="4434840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16" name="Image 1" descr="/home/claude/whales/assets/icon_barnac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384" y="4663440"/>
            <a:ext cx="347472" cy="34747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958584" y="4507992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покрыт ракушками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6958584" y="483717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Пятнистая кожа — «визитная карточка» вида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6355080" y="5376672"/>
            <a:ext cx="5120640" cy="804672"/>
          </a:xfrm>
          <a:prstGeom prst="roundRect">
            <a:avLst>
              <a:gd name="adj" fmla="val 12500"/>
            </a:avLst>
          </a:prstGeom>
          <a:solidFill>
            <a:srgbClr val="0C3559"/>
          </a:solidFill>
          <a:ln/>
        </p:spPr>
      </p:sp>
      <p:pic>
        <p:nvPicPr>
          <p:cNvPr id="20" name="Image 2" descr="/home/claude/whales/assets/icon_squi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384" y="5605272"/>
            <a:ext cx="347472" cy="34747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958584" y="5449824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кормится у дна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6958584" y="5779008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dirty="0">
                <a:solidFill>
                  <a:srgbClr val="5FD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Единственный кит с таким способом питания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914400" y="1325880"/>
            <a:ext cx="4297680" cy="4297680"/>
          </a:xfrm>
          <a:prstGeom prst="ellipse">
            <a:avLst/>
          </a:prstGeom>
          <a:solidFill>
            <a:srgbClr val="0C3559"/>
          </a:solidFill>
          <a:ln w="38100">
            <a:solidFill>
              <a:srgbClr val="5FD4F0"/>
            </a:solidFill>
            <a:prstDash val="solid"/>
          </a:ln>
          <a:effectLst>
            <a:outerShdw sx="100000" sy="100000" kx="0" ky="0" algn="bl" rotWithShape="0" blurRad="127000" dist="50800" dir="5400000">
              <a:srgbClr val="062C42">
                <a:alpha val="25000"/>
              </a:srgbClr>
            </a:outerShdw>
          </a:effectLst>
        </p:spPr>
      </p:sp>
      <p:pic>
        <p:nvPicPr>
          <p:cNvPr id="24" name="Image 3" descr="/home/claude/whales/assets/whale_gra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006" y="2765603"/>
            <a:ext cx="2836469" cy="1418234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768096" y="1179576"/>
            <a:ext cx="4590288" cy="4590288"/>
          </a:xfrm>
          <a:prstGeom prst="ellipse">
            <a:avLst/>
          </a:prstGeom>
          <a:ln w="12700">
            <a:solidFill>
              <a:srgbClr val="5FD4F0">
                <a:alpha val="55000"/>
              </a:srgbClr>
            </a:solidFill>
            <a:prstDash val="dash"/>
          </a:ln>
        </p:spPr>
      </p:sp>
      <p:sp>
        <p:nvSpPr>
          <p:cNvPr id="26" name="Text 20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504188" cy="329184"/>
          </a:xfrm>
          <a:prstGeom prst="roundRect">
            <a:avLst>
              <a:gd name="adj" fmla="val 50000"/>
            </a:avLst>
          </a:prstGeom>
          <a:solidFill>
            <a:srgbClr val="0A264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5041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УГРОЗЫ И ОХРАНА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Киты под угрозой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148132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F70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Несмотря на защиту, популяции многих видов до сих пор восстанавливаются после эпохи китобойного промысла.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2542032" cy="1965960"/>
          </a:xfrm>
          <a:prstGeom prst="roundRect">
            <a:avLst>
              <a:gd name="adj" fmla="val 5581"/>
            </a:avLst>
          </a:prstGeom>
          <a:solidFill>
            <a:srgbClr val="0A2647"/>
          </a:solidFill>
          <a:ln/>
        </p:spPr>
      </p:sp>
      <p:sp>
        <p:nvSpPr>
          <p:cNvPr id="7" name="Shape 5"/>
          <p:cNvSpPr/>
          <p:nvPr/>
        </p:nvSpPr>
        <p:spPr>
          <a:xfrm>
            <a:off x="1545336" y="2404872"/>
            <a:ext cx="731520" cy="731520"/>
          </a:xfrm>
          <a:prstGeom prst="ellipse">
            <a:avLst/>
          </a:prstGeom>
          <a:solidFill>
            <a:srgbClr val="0B5C8C"/>
          </a:solidFill>
          <a:ln/>
        </p:spPr>
      </p:sp>
      <p:pic>
        <p:nvPicPr>
          <p:cNvPr id="8" name="Image 0" descr="/home/claude/whales/assets/icon_therm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9928" y="2569464"/>
            <a:ext cx="402336" cy="40233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3227832"/>
            <a:ext cx="22677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Изменение климата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04672" y="3630168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BFDC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Смещает ареалы криля и рыбы, меняя пути миграции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383280" y="2148840"/>
            <a:ext cx="2542032" cy="1965960"/>
          </a:xfrm>
          <a:prstGeom prst="roundRect">
            <a:avLst>
              <a:gd name="adj" fmla="val 5581"/>
            </a:avLst>
          </a:prstGeom>
          <a:solidFill>
            <a:srgbClr val="0A2647"/>
          </a:solidFill>
          <a:ln/>
        </p:spPr>
      </p:sp>
      <p:sp>
        <p:nvSpPr>
          <p:cNvPr id="12" name="Shape 9"/>
          <p:cNvSpPr/>
          <p:nvPr/>
        </p:nvSpPr>
        <p:spPr>
          <a:xfrm>
            <a:off x="4288536" y="2404872"/>
            <a:ext cx="731520" cy="731520"/>
          </a:xfrm>
          <a:prstGeom prst="ellipse">
            <a:avLst/>
          </a:prstGeom>
          <a:solidFill>
            <a:srgbClr val="0B5C8C"/>
          </a:solidFill>
          <a:ln/>
        </p:spPr>
      </p:sp>
      <p:pic>
        <p:nvPicPr>
          <p:cNvPr id="13" name="Image 1" descr="/home/claude/whales/assets/icon_shi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128" y="2569464"/>
            <a:ext cx="402336" cy="40233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20440" y="3227832"/>
            <a:ext cx="22677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Столкновения с судами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3547872" y="3630168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BFDC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из главных причин гибели крупных китов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6126480" y="2148840"/>
            <a:ext cx="2542032" cy="1965960"/>
          </a:xfrm>
          <a:prstGeom prst="roundRect">
            <a:avLst>
              <a:gd name="adj" fmla="val 5581"/>
            </a:avLst>
          </a:prstGeom>
          <a:solidFill>
            <a:srgbClr val="0A2647"/>
          </a:solidFill>
          <a:ln/>
        </p:spPr>
      </p:sp>
      <p:sp>
        <p:nvSpPr>
          <p:cNvPr id="17" name="Shape 13"/>
          <p:cNvSpPr/>
          <p:nvPr/>
        </p:nvSpPr>
        <p:spPr>
          <a:xfrm>
            <a:off x="7031736" y="2404872"/>
            <a:ext cx="731520" cy="731520"/>
          </a:xfrm>
          <a:prstGeom prst="ellipse">
            <a:avLst/>
          </a:prstGeom>
          <a:solidFill>
            <a:srgbClr val="0B5C8C"/>
          </a:solidFill>
          <a:ln/>
        </p:spPr>
      </p:sp>
      <p:pic>
        <p:nvPicPr>
          <p:cNvPr id="18" name="Image 2" descr="/home/claude/whales/assets/icon_ne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328" y="2569464"/>
            <a:ext cx="402336" cy="40233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263640" y="3227832"/>
            <a:ext cx="22677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Рыболовные сети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291072" y="3630168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BFDC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Запутывание в снастях угрожает подвижности и жизни</a:t>
            </a:r>
            <a:endParaRPr lang="en-US" sz="950" dirty="0"/>
          </a:p>
        </p:txBody>
      </p:sp>
      <p:sp>
        <p:nvSpPr>
          <p:cNvPr id="21" name="Shape 16"/>
          <p:cNvSpPr/>
          <p:nvPr/>
        </p:nvSpPr>
        <p:spPr>
          <a:xfrm>
            <a:off x="8869680" y="2148840"/>
            <a:ext cx="2542032" cy="1965960"/>
          </a:xfrm>
          <a:prstGeom prst="roundRect">
            <a:avLst>
              <a:gd name="adj" fmla="val 5581"/>
            </a:avLst>
          </a:prstGeom>
          <a:solidFill>
            <a:srgbClr val="0A2647"/>
          </a:solidFill>
          <a:ln/>
        </p:spPr>
      </p:sp>
      <p:sp>
        <p:nvSpPr>
          <p:cNvPr id="22" name="Shape 17"/>
          <p:cNvSpPr/>
          <p:nvPr/>
        </p:nvSpPr>
        <p:spPr>
          <a:xfrm>
            <a:off x="9774936" y="2404872"/>
            <a:ext cx="731520" cy="731520"/>
          </a:xfrm>
          <a:prstGeom prst="ellipse">
            <a:avLst/>
          </a:prstGeom>
          <a:solidFill>
            <a:srgbClr val="0B5C8C"/>
          </a:solidFill>
          <a:ln/>
        </p:spPr>
      </p:sp>
      <p:pic>
        <p:nvPicPr>
          <p:cNvPr id="23" name="Image 3" descr="/home/claude/whales/assets/icon_recycl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528" y="2569464"/>
            <a:ext cx="402336" cy="40233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006840" y="3227832"/>
            <a:ext cx="22677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Загрязнение океана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9034272" y="3630168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BFDC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Пластик и шум мешают питанию и общению китов</a:t>
            </a:r>
            <a:endParaRPr lang="en-US" sz="950" dirty="0"/>
          </a:p>
        </p:txBody>
      </p:sp>
      <p:sp>
        <p:nvSpPr>
          <p:cNvPr id="26" name="Shape 20"/>
          <p:cNvSpPr/>
          <p:nvPr/>
        </p:nvSpPr>
        <p:spPr>
          <a:xfrm>
            <a:off x="640080" y="4526280"/>
            <a:ext cx="10908792" cy="1600200"/>
          </a:xfrm>
          <a:prstGeom prst="roundRect">
            <a:avLst>
              <a:gd name="adj" fmla="val 6857"/>
            </a:avLst>
          </a:prstGeom>
          <a:solidFill>
            <a:srgbClr val="EAF6FB"/>
          </a:solidFill>
          <a:ln/>
        </p:spPr>
      </p:sp>
      <p:pic>
        <p:nvPicPr>
          <p:cNvPr id="27" name="Image 4" descr="/home/claude/whales/assets/icon_shiel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4983480"/>
            <a:ext cx="685800" cy="68580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783080" y="472744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26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Меры охраны</a:t>
            </a:r>
            <a:endParaRPr lang="en-US" sz="1500" dirty="0"/>
          </a:p>
        </p:txBody>
      </p:sp>
      <p:sp>
        <p:nvSpPr>
          <p:cNvPr id="29" name="Text 22"/>
          <p:cNvSpPr/>
          <p:nvPr/>
        </p:nvSpPr>
        <p:spPr>
          <a:xfrm>
            <a:off x="1783080" y="5093208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B4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1986 года действует международный мораторий на коммерческий китобойный промысел (IWC). Созданы морские заповедники и маршруты миграции, защищённые от судоходства.</a:t>
            </a:r>
            <a:endParaRPr lang="en-US" sz="1100" dirty="0"/>
          </a:p>
        </p:txBody>
      </p:sp>
      <p:pic>
        <p:nvPicPr>
          <p:cNvPr id="30" name="Image 5" descr="/home/claude/whales/assets/icon_glob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1040" y="4846320"/>
            <a:ext cx="960120" cy="960120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9372600" y="4983480"/>
            <a:ext cx="1965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0A26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Популяции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0A26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восстанавливаются</a:t>
            </a:r>
            <a:endParaRPr lang="en-US" sz="1150" dirty="0"/>
          </a:p>
        </p:txBody>
      </p:sp>
      <p:sp>
        <p:nvSpPr>
          <p:cNvPr id="32" name="Text 2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Киты океана</a:t>
            </a:r>
            <a:endParaRPr lang="en-US" sz="900" dirty="0"/>
          </a:p>
        </p:txBody>
      </p:sp>
      <p:sp>
        <p:nvSpPr>
          <p:cNvPr id="33" name="Text 25"/>
          <p:cNvSpPr/>
          <p:nvPr/>
        </p:nvSpPr>
        <p:spPr>
          <a:xfrm>
            <a:off x="1136599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C3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2026-07-29T12:03:53Z</dcterms:created>
  <dcterms:modified xsi:type="dcterms:W3CDTF">2026-07-29T12:03:53Z</dcterms:modified>
</cp:coreProperties>
</file>