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ai_reality_check.sh — 120x40</a:t>
            </a:r>
            <a:endParaRPr lang="en-US" sz="1100" dirty="0"/>
          </a:p>
        </p:txBody>
      </p:sp>
      <p:pic>
        <p:nvPicPr>
          <p:cNvPr id="6" name="Image 0" descr="terminal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9144000" y="3794760"/>
            <a:ext cx="2286000" cy="2286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19659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root@system:~$ run ai_myths_vs_reality.sh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77240" y="2468880"/>
            <a:ext cx="10607040" cy="868680"/>
          </a:xfrm>
          <a:prstGeom prst="rect">
            <a:avLst/>
          </a:prstGeom>
          <a:noFill/>
          <a:ln/>
          <a:effectLst>
            <a:outerShdw sx="100000" sy="100000" kx="0" ky="0" algn="bl" rotWithShape="0" blurRad="127000" dist="50800" dir="16200000">
              <a:srgbClr val="00FF41">
                <a:alpha val="5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ИСКУССТВЕННЫЙ ИНТЕЛЛЕКТ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777240" y="3246120"/>
            <a:ext cx="10607040" cy="868680"/>
          </a:xfrm>
          <a:prstGeom prst="rect">
            <a:avLst/>
          </a:prstGeom>
          <a:noFill/>
          <a:ln/>
          <a:effectLst>
            <a:outerShdw sx="100000" sy="100000" kx="0" ky="0" algn="bl" rotWithShape="0" blurRad="127000" dist="50800" dir="16200000">
              <a:srgbClr val="00FF41">
                <a:alpha val="5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&gt;&gt; </a:t>
            </a:r>
            <a:pPr indent="0" marL="0">
              <a:buNone/>
            </a:pPr>
            <a:r>
              <a:rPr lang="en-US" sz="40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МИФЫ</a:t>
            </a:r>
            <a:pPr indent="0" marL="0">
              <a:buNone/>
            </a:pPr>
            <a:r>
              <a:rPr lang="en-US" sz="4000" b="1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И  </a:t>
            </a:r>
            <a:pPr indent="0" marL="0">
              <a:buNone/>
            </a:pPr>
            <a:r>
              <a:rPr lang="en-US" sz="40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РЕАЛЬНОСТЬ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22960" y="416052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слайдов. 7 мифов. Проверка фактами.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2960" y="5943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root@system:~$ _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/ 10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ls -la /var/myths/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33272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612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9144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30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ls -la /var/myths/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50876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total 7 — распространённых заблуждений об ИИ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2057400"/>
            <a:ext cx="10881360" cy="3977640"/>
          </a:xfrm>
          <a:prstGeom prst="roundRect">
            <a:avLst>
              <a:gd name="adj" fmla="val 1839"/>
            </a:avLst>
          </a:prstGeom>
          <a:solidFill>
            <a:srgbClr val="071507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23317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миф_01  Сознание и эмоции у ИИ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14400" y="283464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миф_02  ИИ и роботы — это одно и то же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14400" y="333756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миф_03  ИИ отберёт все рабочие места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914400" y="384048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миф_04  ИИ объективен и непредвзят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14400" y="434340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миф_05  ИИ способен на настоящее творчество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14400" y="48463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миф_06  ИИ выйдет из-под контроля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914400" y="534924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-rw-r--r--  </a:t>
            </a:r>
            <a:pPr indent="0" marL="0">
              <a:buNone/>
            </a:pPr>
            <a:r>
              <a:rPr lang="en-US" sz="160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миф_07  ИИ никогда не ошибается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10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миф_01.sh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1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обладает сознанием и эмоциями»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Современные системы ИИ не обладают сознанием, субъективным опытом или эмоциями.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Нейросети работают на статистике и математических алгоритмах — они не «думают».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«Эмоциональные» ответы чат-бота — это генерация шаблонов, а не переживание.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У системы нет самосознания, собственных желаний и личного опыта.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миф_02.sh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2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и роботы — это одно и то же»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Робот — это «руки»: физическое или программное исполнение задач.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ИИ — это «мозг»: принятие решений и обработка информации.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Робот может работать без ИИ (по жёсткой программе), а ИИ — без робота (в облаке, в приложении).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Вместе они усиливают друг друга, но остаются разными технологиями.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миф_03.sh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briefc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3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отберёт все рабочие места»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6903720" cy="3246120"/>
          </a:xfrm>
          <a:prstGeom prst="roundRect">
            <a:avLst>
              <a:gd name="adj" fmla="val 2254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62636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Полная автоматизация технически возможна лишь для части профессий.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Чаще меняются отдельные задачи внутри профессии, а не она целиком.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Появляются новые роли: инженеры промптов, ИИ-аудиторы, кураторы данных.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ИИ пока плохо справляется с нестандартными ситуациями и эмпатией.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635240" y="3017520"/>
            <a:ext cx="3794760" cy="3246120"/>
          </a:xfrm>
          <a:prstGeom prst="roundRect">
            <a:avLst>
              <a:gd name="adj" fmla="val 2254"/>
            </a:avLst>
          </a:prstGeom>
          <a:solidFill>
            <a:srgbClr val="071507"/>
          </a:solidFill>
          <a:ln w="12700">
            <a:solidFill>
              <a:srgbClr val="00FF4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35240" y="3429000"/>
            <a:ext cx="3794760" cy="118872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16200000">
              <a:srgbClr val="00FF41">
                <a:alpha val="5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~5%</a:t>
            </a:r>
            <a:endParaRPr lang="en-US" sz="6000" dirty="0"/>
          </a:p>
        </p:txBody>
      </p:sp>
      <p:sp>
        <p:nvSpPr>
          <p:cNvPr id="16" name="Text 13"/>
          <p:cNvSpPr/>
          <p:nvPr/>
        </p:nvSpPr>
        <p:spPr>
          <a:xfrm>
            <a:off x="7909560" y="4617720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профессий может быть полностью автоматизировано к 2030 году, по оценке McKinsey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10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миф_04.sh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bal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4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объективен и непредвзят»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Модель наследует все смещения и перекосы своих обучающих данных.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Предвзятая выборка на входе — предвзятые решения на выходе.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Развивается направление «объяснимого ИИ» (XAI) для прозрачности решений.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Человеческий контроль и регулярный аудит моделей остаются обязательными.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миф_05.sh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palet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5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способен на настоящее творчество»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ИИ комбинирует и видоизменяет паттерны из данных, на которых обучен.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Это имитация стиля, а не рождение принципиально нового замысла.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Эффективнее всего работает как соавтор: модификация и вариации идей человека.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Авторский замысел, вкус и смысл по-прежнему задаёт человек.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миф_06.sh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6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выйдет из-под контроля и станет угрозой»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У современного ИИ нет собственной воли, целей и намерений.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Система не действует за пределами своей архитектуры и заданных задач.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Реальные риски связаны с ошибками и злоупотреблением со стороны людей.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Ответственность за безопасное применение лежит на разработчиках и пользователях.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миф_07.sh — running…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868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МИФ 7 / 07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120700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MYTH   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48640" y="1481328"/>
            <a:ext cx="9418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800"/>
              </a:lnSpc>
              <a:buNone/>
            </a:pPr>
            <a:r>
              <a:rPr lang="en-US" sz="2400" b="1" strike="sngStrike" dirty="0">
                <a:solidFill>
                  <a:srgbClr val="3DDC6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«ИИ никогда не ошибается»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54864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</a:t>
            </a:r>
            <a:pPr indent="0" marL="0">
              <a:buNone/>
            </a:pPr>
            <a:r>
              <a:rPr lang="en-US" sz="1600" b="1" spc="100" kern="0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REALITY.log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0881360" cy="2468880"/>
          </a:xfrm>
          <a:prstGeom prst="roundRect">
            <a:avLst>
              <a:gd name="adj" fmla="val 2963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24612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Языковые модели подвержены «галлюцинациям» — уверенно звучащим, но ложным ответам.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Частота ошибок сильно различается между моделями и типами задач.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Модель не «знает», что не знает — она предсказывает наиболее вероятный текст.</a:t>
            </a:r>
            <a:endParaRPr lang="en-US" sz="145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5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200"/>
              </a:spcAft>
              <a:buNone/>
            </a:pPr>
            <a:r>
              <a:rPr lang="en-US" sz="145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Факты, цифры и цитаты, сгенерированные ИИ, всегда стоит перепроверять.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10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109728" cy="109728"/>
          </a:xfrm>
          <a:prstGeom prst="ellipse">
            <a:avLst/>
          </a:prstGeom>
          <a:solidFill>
            <a:srgbClr val="0F4A22"/>
          </a:solidFill>
          <a:ln/>
        </p:spPr>
      </p:sp>
      <p:sp>
        <p:nvSpPr>
          <p:cNvPr id="3" name="Shape 1"/>
          <p:cNvSpPr/>
          <p:nvPr/>
        </p:nvSpPr>
        <p:spPr>
          <a:xfrm>
            <a:off x="704088" y="384048"/>
            <a:ext cx="109728" cy="109728"/>
          </a:xfrm>
          <a:prstGeom prst="ellipse">
            <a:avLst/>
          </a:prstGeom>
          <a:solidFill>
            <a:srgbClr val="1F7A3A"/>
          </a:solidFill>
          <a:ln/>
        </p:spPr>
      </p:sp>
      <p:sp>
        <p:nvSpPr>
          <p:cNvPr id="4" name="Shape 2"/>
          <p:cNvSpPr/>
          <p:nvPr/>
        </p:nvSpPr>
        <p:spPr>
          <a:xfrm>
            <a:off x="905256" y="384048"/>
            <a:ext cx="109728" cy="109728"/>
          </a:xfrm>
          <a:prstGeom prst="ellipse">
            <a:avLst/>
          </a:prstGeom>
          <a:solidFill>
            <a:srgbClr val="00FF41"/>
          </a:solidFill>
          <a:ln/>
        </p:spPr>
      </p:sp>
      <p:sp>
        <p:nvSpPr>
          <p:cNvPr id="5" name="Text 3"/>
          <p:cNvSpPr/>
          <p:nvPr/>
        </p:nvSpPr>
        <p:spPr>
          <a:xfrm>
            <a:off x="1234440" y="29260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system_summary.log — done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195560" y="868680"/>
            <a:ext cx="1051560" cy="1051560"/>
          </a:xfrm>
          <a:prstGeom prst="ellipse">
            <a:avLst/>
          </a:prstGeom>
          <a:solidFill>
            <a:srgbClr val="0C2610"/>
          </a:solidFill>
          <a:ln w="15875">
            <a:solidFill>
              <a:srgbClr val="00FF41"/>
            </a:solidFill>
            <a:prstDash val="solid"/>
          </a:ln>
        </p:spPr>
      </p:sp>
      <p:pic>
        <p:nvPicPr>
          <p:cNvPr id="7" name="Image 0" descr="clip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8966" y="1142086"/>
            <a:ext cx="504749" cy="50474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914400"/>
            <a:ext cx="8229600" cy="548640"/>
          </a:xfrm>
          <a:prstGeom prst="rect">
            <a:avLst/>
          </a:prstGeom>
          <a:noFill/>
          <a:ln/>
          <a:effectLst>
            <a:outerShdw sx="100000" sy="100000" kx="0" ky="0" algn="bl" rotWithShape="0" blurRad="101600" dist="50800" dir="16200000">
              <a:srgbClr val="00FF41">
                <a:alpha val="4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</a:t>
            </a:r>
            <a:pPr indent="0" marL="0">
              <a:buNone/>
            </a:pPr>
            <a:r>
              <a:rPr lang="en-US" sz="32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SYSTEM SUMMARY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548640" y="1691640"/>
            <a:ext cx="10881360" cy="2514600"/>
          </a:xfrm>
          <a:prstGeom prst="roundRect">
            <a:avLst>
              <a:gd name="adj" fmla="val 2909"/>
            </a:avLst>
          </a:prstGeom>
          <a:solidFill>
            <a:srgbClr val="0C2610"/>
          </a:solidFill>
          <a:ln w="12700">
            <a:solidFill>
              <a:srgbClr val="15402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2011680"/>
            <a:ext cx="101498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17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800"/>
              </a:spcAft>
              <a:buNone/>
            </a:pPr>
            <a:r>
              <a:rPr lang="en-US" sz="170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ИИ — инструмент обработки данных, а не мыслящий и чувствующий разум.</a:t>
            </a:r>
            <a:endParaRPr lang="en-US" sz="17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17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800"/>
              </a:spcAft>
              <a:buNone/>
            </a:pPr>
            <a:r>
              <a:rPr lang="en-US" sz="170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Его качество определяют данные, обучение и контроль человека, а не магия.</a:t>
            </a:r>
            <a:endParaRPr lang="en-US" sz="17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17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800"/>
              </a:spcAft>
              <a:buNone/>
            </a:pPr>
            <a:r>
              <a:rPr lang="en-US" sz="170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ИИ трансформирует профессии и задачи — не уничтожает их одним махом.</a:t>
            </a:r>
            <a:endParaRPr lang="en-US" sz="17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1700" b="1" dirty="0">
                <a:solidFill>
                  <a:srgbClr val="00FF4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 </a:t>
            </a:r>
            <a:pPr indent="0" marL="0">
              <a:spcAft>
                <a:spcPts val="1800"/>
              </a:spcAft>
              <a:buNone/>
            </a:pPr>
            <a:r>
              <a:rPr lang="en-US" sz="1700" dirty="0">
                <a:solidFill>
                  <a:srgbClr val="D6FC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Лучшая защита от мифов об ИИ — критическое мышление и проверка фактов.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48640" y="46634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 ИИ — мощный инструмент. Используйте осознанно._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064240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10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502920" y="6446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1F7A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root@reality:~$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2026-08-12T22:02:47Z</dcterms:created>
  <dcterms:modified xsi:type="dcterms:W3CDTF">2026-08-12T22:02:47Z</dcterms:modified>
</cp:coreProperties>
</file>