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2.png"/><Relationship Id="rId4" Type="http://schemas.openxmlformats.org/officeDocument/2006/relationships/image" Target="../media/image-10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2.png"/><Relationship Id="rId4" Type="http://schemas.openxmlformats.org/officeDocument/2006/relationships/image" Target="../media/image-6-2.png"/><Relationship Id="rId5" Type="http://schemas.openxmlformats.org/officeDocument/2006/relationships/image" Target="../media/image-6-2.png"/><Relationship Id="rId6" Type="http://schemas.openxmlformats.org/officeDocument/2006/relationships/image" Target="../media/image-6-2.png"/><Relationship Id="rId7" Type="http://schemas.openxmlformats.org/officeDocument/2006/relationships/image" Target="../media/image-6-2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03920" y="-1463040"/>
            <a:ext cx="5120640" cy="5120640"/>
          </a:xfrm>
          <a:prstGeom prst="ellipse">
            <a:avLst/>
          </a:prstGeom>
          <a:ln w="12700">
            <a:solidFill>
              <a:srgbClr val="22D3EE">
                <a:alpha val="22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052560" y="-914400"/>
            <a:ext cx="4023360" cy="4023360"/>
          </a:xfrm>
          <a:prstGeom prst="ellipse">
            <a:avLst/>
          </a:prstGeom>
          <a:ln w="12700">
            <a:solidFill>
              <a:srgbClr val="3B82F6">
                <a:alpha val="28000"/>
              </a:srgbClr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640080" y="1965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 · АНАЛИТИКА · ДАННЫЕ · РЕШЕНИЯ</a:t>
            </a:r>
            <a:endParaRPr lang="en-US" sz="1300" dirty="0"/>
          </a:p>
        </p:txBody>
      </p:sp>
      <p:sp>
        <p:nvSpPr>
          <p:cNvPr id="6" name="Text 3"/>
          <p:cNvSpPr txBox="1"/>
          <p:nvPr/>
        </p:nvSpPr>
        <p:spPr>
          <a:xfrm>
            <a:off x="594360" y="2331720"/>
            <a:ext cx="98755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Intelligence</a:t>
            </a:r>
            <a:endParaRPr lang="en-US" sz="5400" dirty="0"/>
          </a:p>
        </p:txBody>
      </p:sp>
      <p:sp>
        <p:nvSpPr>
          <p:cNvPr id="7" name="Text 4"/>
          <p:cNvSpPr txBox="1"/>
          <p:nvPr/>
        </p:nvSpPr>
        <p:spPr>
          <a:xfrm>
            <a:off x="621792" y="342900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 для принятия решений</a:t>
            </a:r>
            <a:endParaRPr lang="en-US" sz="2600" dirty="0"/>
          </a:p>
        </p:txBody>
      </p:sp>
      <p:sp>
        <p:nvSpPr>
          <p:cNvPr id="8" name="Text 5"/>
          <p:cNvSpPr txBox="1"/>
          <p:nvPr/>
        </p:nvSpPr>
        <p:spPr>
          <a:xfrm>
            <a:off x="621792" y="4160520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превратить разрозненные данные компании в точные, быстрые и обоснованные бизнес-решения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5733288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10" name="Image 1" descr="/tmp/bi_pptx/assets/icons/database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75" y="5856183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502920" y="63093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2057400" y="5733288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13" name="Image 2" descr="/tmp/bi_pptx/assets/icons/barchart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295" y="5856183"/>
            <a:ext cx="266273" cy="266273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920240" y="63093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3474720" y="5733288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16" name="Image 3" descr="/tmp/bi_pptx/assets/icons/target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615" y="5856183"/>
            <a:ext cx="266273" cy="266273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3337560" y="63093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</a:t>
            </a:r>
            <a:endParaRPr lang="en-US" sz="1000" dirty="0"/>
          </a:p>
        </p:txBody>
      </p:sp>
      <p:sp>
        <p:nvSpPr>
          <p:cNvPr id="18" name="Text 12"/>
          <p:cNvSpPr txBox="1"/>
          <p:nvPr/>
        </p:nvSpPr>
        <p:spPr>
          <a:xfrm>
            <a:off x="10637215" y="635508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1463040" y="3474720"/>
            <a:ext cx="4754880" cy="4754880"/>
          </a:xfrm>
          <a:prstGeom prst="ellipse">
            <a:avLst/>
          </a:prstGeom>
          <a:ln w="12700">
            <a:solidFill>
              <a:srgbClr val="22D3EE">
                <a:alpha val="20000"/>
              </a:srgbClr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548640" y="685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051560"/>
            <a:ext cx="8686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 — это культура решений</a:t>
            </a:r>
            <a:endParaRPr lang="en-US" sz="3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 основе данных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704088" y="2880360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7" name="Image 1" descr="/tmp/bi_pptx/assets/icons/check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83" y="3003255"/>
            <a:ext cx="266273" cy="266273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417320" y="2880360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 превращает данные в понятные и своевременные инсайты для бизнеса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704088" y="3657600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10" name="Image 2" descr="/tmp/bi_pptx/assets/icons/check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83" y="3780495"/>
            <a:ext cx="266273" cy="266273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417320" y="3657600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Внедрение BI — это не разовый проект, а непрерывный цикл: собирать, анализировать, действовать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704088" y="4434840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13" name="Image 3" descr="/tmp/bi_pptx/assets/icons/check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983" y="4557735"/>
            <a:ext cx="266273" cy="266273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417320" y="4434840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Выигрывают компании, которые делают аналитику доступной каждому сотруднику</a:t>
            </a:r>
            <a:endParaRPr lang="en-US" sz="1500" dirty="0"/>
          </a:p>
        </p:txBody>
      </p:sp>
      <p:sp>
        <p:nvSpPr>
          <p:cNvPr id="15" name="Text 9"/>
          <p:cNvSpPr txBox="1"/>
          <p:nvPr/>
        </p:nvSpPr>
        <p:spPr>
          <a:xfrm>
            <a:off x="548640" y="5760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Спасибо за внимание</a:t>
            </a:r>
            <a:endParaRPr lang="en-US" sz="1800" dirty="0"/>
          </a:p>
        </p:txBody>
      </p:sp>
      <p:sp>
        <p:nvSpPr>
          <p:cNvPr id="16" name="Text 10"/>
          <p:cNvSpPr txBox="1"/>
          <p:nvPr/>
        </p:nvSpPr>
        <p:spPr>
          <a:xfrm>
            <a:off x="548640" y="61722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Вопросы?</a:t>
            </a:r>
            <a:endParaRPr lang="en-US" sz="1300" dirty="0"/>
          </a:p>
        </p:txBody>
      </p:sp>
      <p:sp>
        <p:nvSpPr>
          <p:cNvPr id="17" name="Text 11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18" name="Text 12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ОСНОВЫ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Business Intelligence?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691640"/>
            <a:ext cx="6263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 (BI) — </a:t>
            </a:r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технологии, процессы и инструменты, которые превращают разрозненные данные компании в понятную аналитику для принятия решений.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12648" y="3246120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7" name="Image 1" descr="/tmp/bi_pptx/assets/icons/refresh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43" y="3369015"/>
            <a:ext cx="266273" cy="266273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371600" y="3246120"/>
            <a:ext cx="54406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Собирает данные из разных источников — CRM, ERP, сайты, базы данных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612648" y="3995928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10" name="Image 2" descr="/tmp/bi_pptx/assets/icons/barchart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" y="4118823"/>
            <a:ext cx="266273" cy="266273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371600" y="3995928"/>
            <a:ext cx="54406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Обрабатывает и анализирует их, выявляя закономерности и тренды</a:t>
            </a:r>
            <a:endParaRPr lang="en-US" sz="1300" dirty="0"/>
          </a:p>
        </p:txBody>
      </p:sp>
      <p:sp>
        <p:nvSpPr>
          <p:cNvPr id="12" name="Shape 7"/>
          <p:cNvSpPr/>
          <p:nvPr/>
        </p:nvSpPr>
        <p:spPr>
          <a:xfrm>
            <a:off x="612648" y="4745736"/>
            <a:ext cx="512064" cy="512064"/>
          </a:xfrm>
          <a:prstGeom prst="ellipse">
            <a:avLst/>
          </a:prstGeom>
          <a:solidFill>
            <a:srgbClr val="132247"/>
          </a:solidFill>
          <a:ln/>
        </p:spPr>
      </p:sp>
      <p:pic>
        <p:nvPicPr>
          <p:cNvPr id="13" name="Image 3" descr="/tmp/bi_pptx/assets/icons/monitor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543" y="4868631"/>
            <a:ext cx="266273" cy="266273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371600" y="4745736"/>
            <a:ext cx="54406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Визуализирует результаты в дашбордах и отчётах для быстрого понимания</a:t>
            </a:r>
            <a:endParaRPr lang="en-US" sz="1300" dirty="0"/>
          </a:p>
        </p:txBody>
      </p:sp>
      <p:sp>
        <p:nvSpPr>
          <p:cNvPr id="15" name="Shape 9"/>
          <p:cNvSpPr/>
          <p:nvPr/>
        </p:nvSpPr>
        <p:spPr>
          <a:xfrm>
            <a:off x="7315200" y="1691640"/>
            <a:ext cx="4343400" cy="4343400"/>
          </a:xfrm>
          <a:prstGeom prst="roundRect">
            <a:avLst>
              <a:gd name="adj" fmla="val 2526"/>
            </a:avLst>
          </a:prstGeom>
          <a:solidFill>
            <a:srgbClr val="132247"/>
          </a:solidFill>
          <a:ln/>
          <a:effectLst>
            <a:outerShdw sx="100000" sy="100000" kx="0" ky="0" algn="bl" rotWithShape="0" blurRad="228600" dist="50800" dir="5400000">
              <a:srgbClr val="000000">
                <a:alpha val="35000"/>
              </a:srgbClr>
            </a:outerShdw>
          </a:effectLst>
        </p:spPr>
      </p:sp>
      <p:sp>
        <p:nvSpPr>
          <p:cNvPr id="16" name="Shape 10"/>
          <p:cNvSpPr/>
          <p:nvPr/>
        </p:nvSpPr>
        <p:spPr>
          <a:xfrm>
            <a:off x="8801100" y="2377440"/>
            <a:ext cx="1371600" cy="137160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7" name="Image 4" descr="/tmp/bi_pptx/assets/icons/cpu_22D3E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0284" y="2706624"/>
            <a:ext cx="713232" cy="713232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7589520" y="3977640"/>
            <a:ext cx="3794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360°</a:t>
            </a:r>
            <a:endParaRPr lang="en-US" sz="4000" dirty="0"/>
          </a:p>
        </p:txBody>
      </p:sp>
      <p:sp>
        <p:nvSpPr>
          <p:cNvPr id="19" name="Text 12"/>
          <p:cNvSpPr txBox="1"/>
          <p:nvPr/>
        </p:nvSpPr>
        <p:spPr>
          <a:xfrm>
            <a:off x="7589520" y="4617720"/>
            <a:ext cx="3794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обзор бизнеса в реальном времени</a:t>
            </a:r>
            <a:endParaRPr lang="en-US" sz="1300" dirty="0"/>
          </a:p>
        </p:txBody>
      </p:sp>
      <p:sp>
        <p:nvSpPr>
          <p:cNvPr id="20" name="Text 13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21" name="Text 14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ЦЕННОСТЬ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Зачем бизнесу нужен BI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8640" y="187452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132247"/>
          </a:solidFill>
          <a:ln/>
          <a:effectLst>
            <a:outerShdw sx="100000" sy="100000" kx="0" ky="0" algn="bl" rotWithShape="0" blurRad="203200" dist="50800" dir="5400000">
              <a:srgbClr val="000000">
                <a:alpha val="3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828800" y="2263140"/>
            <a:ext cx="960120" cy="960120"/>
          </a:xfrm>
          <a:prstGeom prst="ellipse">
            <a:avLst/>
          </a:prstGeom>
          <a:solidFill>
            <a:srgbClr val="0F1D40"/>
          </a:solidFill>
          <a:ln/>
        </p:spPr>
      </p:sp>
      <p:pic>
        <p:nvPicPr>
          <p:cNvPr id="7" name="Image 1" descr="/tmp/bi_pptx/assets/icons/zap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229" y="2493569"/>
            <a:ext cx="499262" cy="499262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822960" y="34290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Скорость</a:t>
            </a:r>
            <a:endParaRPr lang="en-US" sz="2000" dirty="0"/>
          </a:p>
        </p:txBody>
      </p:sp>
      <p:sp>
        <p:nvSpPr>
          <p:cNvPr id="9" name="Text 5"/>
          <p:cNvSpPr txBox="1"/>
          <p:nvPr/>
        </p:nvSpPr>
        <p:spPr>
          <a:xfrm>
            <a:off x="868680" y="397764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принимаются за минуты — вместо недель ручного сбора отчётов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4389120" y="187452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17284F"/>
          </a:solidFill>
          <a:ln/>
          <a:effectLst>
            <a:outerShdw sx="100000" sy="100000" kx="0" ky="0" algn="bl" rotWithShape="0" blurRad="203200" dist="50800" dir="5400000">
              <a:srgbClr val="000000">
                <a:alpha val="3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669280" y="2263140"/>
            <a:ext cx="960120" cy="960120"/>
          </a:xfrm>
          <a:prstGeom prst="ellipse">
            <a:avLst/>
          </a:prstGeom>
          <a:solidFill>
            <a:srgbClr val="0F1D40"/>
          </a:solidFill>
          <a:ln/>
        </p:spPr>
      </p:sp>
      <p:pic>
        <p:nvPicPr>
          <p:cNvPr id="12" name="Image 2" descr="/tmp/bi_pptx/assets/icons/target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709" y="2493569"/>
            <a:ext cx="499262" cy="499262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4663440" y="34290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Точность</a:t>
            </a:r>
            <a:endParaRPr lang="en-US" sz="2000" dirty="0"/>
          </a:p>
        </p:txBody>
      </p:sp>
      <p:sp>
        <p:nvSpPr>
          <p:cNvPr id="14" name="Text 9"/>
          <p:cNvSpPr txBox="1"/>
          <p:nvPr/>
        </p:nvSpPr>
        <p:spPr>
          <a:xfrm>
            <a:off x="4709160" y="397764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Выводы опираются на факты и данные, а не на интуицию и догадки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8229600" y="187452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132247"/>
          </a:solidFill>
          <a:ln/>
          <a:effectLst>
            <a:outerShdw sx="100000" sy="100000" kx="0" ky="0" algn="bl" rotWithShape="0" blurRad="203200" dist="50800" dir="5400000">
              <a:srgbClr val="000000">
                <a:alpha val="3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509760" y="2263140"/>
            <a:ext cx="960120" cy="960120"/>
          </a:xfrm>
          <a:prstGeom prst="ellipse">
            <a:avLst/>
          </a:prstGeom>
          <a:solidFill>
            <a:srgbClr val="0F1D40"/>
          </a:solidFill>
          <a:ln/>
        </p:spPr>
      </p:sp>
      <p:pic>
        <p:nvPicPr>
          <p:cNvPr id="17" name="Image 3" descr="/tmp/bi_pptx/assets/icons/trending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189" y="2493569"/>
            <a:ext cx="499262" cy="499262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8503920" y="34290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Преимущество</a:t>
            </a:r>
            <a:endParaRPr lang="en-US" sz="2000" dirty="0"/>
          </a:p>
        </p:txBody>
      </p:sp>
      <p:sp>
        <p:nvSpPr>
          <p:cNvPr id="19" name="Text 13"/>
          <p:cNvSpPr txBox="1"/>
          <p:nvPr/>
        </p:nvSpPr>
        <p:spPr>
          <a:xfrm>
            <a:off x="8549640" y="397764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Компании быстрее видят тренды рынка и опережают конкурентов</a:t>
            </a:r>
            <a:endParaRPr lang="en-US" sz="1300" dirty="0"/>
          </a:p>
        </p:txBody>
      </p:sp>
      <p:sp>
        <p:nvSpPr>
          <p:cNvPr id="20" name="Text 14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21" name="Text 15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Архитектура BI: путь данных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641452" y="233172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190092" y="2564892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7" name="Image 1" descr="/tmp/bi_pptx/assets/icons/database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629" y="2751430"/>
            <a:ext cx="404165" cy="40416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751180" y="3447288"/>
            <a:ext cx="1655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Источники данных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751180" y="4023360"/>
            <a:ext cx="1655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CRM, ERP, сайты, базы</a:t>
            </a:r>
            <a:endParaRPr lang="en-US" sz="1050" dirty="0"/>
          </a:p>
        </p:txBody>
      </p:sp>
      <p:sp>
        <p:nvSpPr>
          <p:cNvPr id="10" name="Text 6"/>
          <p:cNvSpPr txBox="1"/>
          <p:nvPr/>
        </p:nvSpPr>
        <p:spPr>
          <a:xfrm>
            <a:off x="732892" y="24048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Text 7"/>
          <p:cNvSpPr txBox="1"/>
          <p:nvPr/>
        </p:nvSpPr>
        <p:spPr>
          <a:xfrm>
            <a:off x="2515972" y="3310128"/>
            <a:ext cx="3840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2" name="Shape 8"/>
          <p:cNvSpPr/>
          <p:nvPr/>
        </p:nvSpPr>
        <p:spPr>
          <a:xfrm>
            <a:off x="2900020" y="233172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448660" y="2564892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4" name="Image 2" descr="/tmp/bi_pptx/assets/icons/refresh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197" y="2751430"/>
            <a:ext cx="404165" cy="404165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3009748" y="3447288"/>
            <a:ext cx="1655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ETL / интеграция</a:t>
            </a:r>
            <a:endParaRPr lang="en-US" sz="1250" dirty="0"/>
          </a:p>
        </p:txBody>
      </p:sp>
      <p:sp>
        <p:nvSpPr>
          <p:cNvPr id="16" name="Text 11"/>
          <p:cNvSpPr txBox="1"/>
          <p:nvPr/>
        </p:nvSpPr>
        <p:spPr>
          <a:xfrm>
            <a:off x="3009748" y="4023360"/>
            <a:ext cx="1655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Сбор и очистка данных</a:t>
            </a:r>
            <a:endParaRPr lang="en-US" sz="1050" dirty="0"/>
          </a:p>
        </p:txBody>
      </p:sp>
      <p:sp>
        <p:nvSpPr>
          <p:cNvPr id="17" name="Text 12"/>
          <p:cNvSpPr txBox="1"/>
          <p:nvPr/>
        </p:nvSpPr>
        <p:spPr>
          <a:xfrm>
            <a:off x="2991460" y="24048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8" name="Text 13"/>
          <p:cNvSpPr txBox="1"/>
          <p:nvPr/>
        </p:nvSpPr>
        <p:spPr>
          <a:xfrm>
            <a:off x="4774540" y="3310128"/>
            <a:ext cx="3840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9" name="Shape 14"/>
          <p:cNvSpPr/>
          <p:nvPr/>
        </p:nvSpPr>
        <p:spPr>
          <a:xfrm>
            <a:off x="5158588" y="233172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5707228" y="2564892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1" name="Image 3" descr="/tmp/bi_pptx/assets/icons/server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765" y="2751430"/>
            <a:ext cx="404165" cy="40416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5268316" y="3447288"/>
            <a:ext cx="1655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Хранилище данных</a:t>
            </a:r>
            <a:endParaRPr lang="en-US" sz="1250" dirty="0"/>
          </a:p>
        </p:txBody>
      </p:sp>
      <p:sp>
        <p:nvSpPr>
          <p:cNvPr id="23" name="Text 17"/>
          <p:cNvSpPr txBox="1"/>
          <p:nvPr/>
        </p:nvSpPr>
        <p:spPr>
          <a:xfrm>
            <a:off x="5268316" y="4023360"/>
            <a:ext cx="1655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Warehouse</a:t>
            </a:r>
            <a:endParaRPr lang="en-US" sz="1050" dirty="0"/>
          </a:p>
        </p:txBody>
      </p:sp>
      <p:sp>
        <p:nvSpPr>
          <p:cNvPr id="24" name="Text 18"/>
          <p:cNvSpPr txBox="1"/>
          <p:nvPr/>
        </p:nvSpPr>
        <p:spPr>
          <a:xfrm>
            <a:off x="5250028" y="24048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5" name="Text 19"/>
          <p:cNvSpPr txBox="1"/>
          <p:nvPr/>
        </p:nvSpPr>
        <p:spPr>
          <a:xfrm>
            <a:off x="7033108" y="3310128"/>
            <a:ext cx="3840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6" name="Shape 20"/>
          <p:cNvSpPr/>
          <p:nvPr/>
        </p:nvSpPr>
        <p:spPr>
          <a:xfrm>
            <a:off x="7417156" y="233172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7965796" y="2564892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8" name="Image 4" descr="/tmp/bi_pptx/assets/icons/barchart_22D3E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2333" y="2751430"/>
            <a:ext cx="404165" cy="404165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7526884" y="3447288"/>
            <a:ext cx="1655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</a:t>
            </a:r>
            <a:endParaRPr lang="en-US" sz="1250" dirty="0"/>
          </a:p>
        </p:txBody>
      </p:sp>
      <p:sp>
        <p:nvSpPr>
          <p:cNvPr id="30" name="Text 23"/>
          <p:cNvSpPr txBox="1"/>
          <p:nvPr/>
        </p:nvSpPr>
        <p:spPr>
          <a:xfrm>
            <a:off x="7526884" y="4023360"/>
            <a:ext cx="1655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Модели и расчёты</a:t>
            </a:r>
            <a:endParaRPr lang="en-US" sz="1050" dirty="0"/>
          </a:p>
        </p:txBody>
      </p:sp>
      <p:sp>
        <p:nvSpPr>
          <p:cNvPr id="31" name="Text 24"/>
          <p:cNvSpPr txBox="1"/>
          <p:nvPr/>
        </p:nvSpPr>
        <p:spPr>
          <a:xfrm>
            <a:off x="7508596" y="24048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2" name="Text 25"/>
          <p:cNvSpPr txBox="1"/>
          <p:nvPr/>
        </p:nvSpPr>
        <p:spPr>
          <a:xfrm>
            <a:off x="9291676" y="3310128"/>
            <a:ext cx="3840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33" name="Shape 26"/>
          <p:cNvSpPr/>
          <p:nvPr/>
        </p:nvSpPr>
        <p:spPr>
          <a:xfrm>
            <a:off x="9675724" y="233172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34" name="Shape 27"/>
          <p:cNvSpPr/>
          <p:nvPr/>
        </p:nvSpPr>
        <p:spPr>
          <a:xfrm>
            <a:off x="10224364" y="2564892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35" name="Image 5" descr="/tmp/bi_pptx/assets/icons/monitor_22D3E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0901" y="2751430"/>
            <a:ext cx="404165" cy="404165"/>
          </a:xfrm>
          <a:prstGeom prst="rect">
            <a:avLst/>
          </a:prstGeom>
        </p:spPr>
      </p:pic>
      <p:sp>
        <p:nvSpPr>
          <p:cNvPr id="36" name="Text 28"/>
          <p:cNvSpPr txBox="1"/>
          <p:nvPr/>
        </p:nvSpPr>
        <p:spPr>
          <a:xfrm>
            <a:off x="9785452" y="3447288"/>
            <a:ext cx="1655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Визуализация</a:t>
            </a:r>
            <a:endParaRPr lang="en-US" sz="1250" dirty="0"/>
          </a:p>
        </p:txBody>
      </p:sp>
      <p:sp>
        <p:nvSpPr>
          <p:cNvPr id="37" name="Text 29"/>
          <p:cNvSpPr txBox="1"/>
          <p:nvPr/>
        </p:nvSpPr>
        <p:spPr>
          <a:xfrm>
            <a:off x="9785452" y="4023360"/>
            <a:ext cx="165506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Дашборды, отчёты</a:t>
            </a:r>
            <a:endParaRPr lang="en-US" sz="1050" dirty="0"/>
          </a:p>
        </p:txBody>
      </p:sp>
      <p:sp>
        <p:nvSpPr>
          <p:cNvPr id="38" name="Text 30"/>
          <p:cNvSpPr txBox="1"/>
          <p:nvPr/>
        </p:nvSpPr>
        <p:spPr>
          <a:xfrm>
            <a:off x="9767164" y="24048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9" name="Text 31"/>
          <p:cNvSpPr txBox="1"/>
          <p:nvPr/>
        </p:nvSpPr>
        <p:spPr>
          <a:xfrm>
            <a:off x="548640" y="52578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проходят полный цикл: от «сырых» источников до готовых к использованию инсайтов</a:t>
            </a:r>
            <a:endParaRPr lang="en-US" sz="1300" dirty="0"/>
          </a:p>
        </p:txBody>
      </p:sp>
      <p:sp>
        <p:nvSpPr>
          <p:cNvPr id="40" name="Text 32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41" name="Text 33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КОМПОНЕНТЫ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Ключевые компоненты BI-системы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795528" y="2400300"/>
            <a:ext cx="640080" cy="64008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7" name="Image 1" descr="/tmp/bi_pptx/assets/icons/layers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47" y="2553919"/>
            <a:ext cx="332842" cy="332842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554480" y="2011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Warehouse</a:t>
            </a:r>
            <a:endParaRPr lang="en-US" sz="1400" dirty="0"/>
          </a:p>
        </p:txBody>
      </p:sp>
      <p:sp>
        <p:nvSpPr>
          <p:cNvPr id="9" name="Text 5"/>
          <p:cNvSpPr txBox="1"/>
          <p:nvPr/>
        </p:nvSpPr>
        <p:spPr>
          <a:xfrm>
            <a:off x="1554480" y="2404872"/>
            <a:ext cx="2331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Централизованное хранилище очищенных данных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4389120" y="178308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636008" y="2400300"/>
            <a:ext cx="640080" cy="64008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2" name="Image 2" descr="/tmp/bi_pptx/assets/icons/refresh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627" y="2553919"/>
            <a:ext cx="332842" cy="332842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5394960" y="2011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ETL / ELT</a:t>
            </a:r>
            <a:endParaRPr lang="en-US" sz="1400" dirty="0"/>
          </a:p>
        </p:txBody>
      </p:sp>
      <p:sp>
        <p:nvSpPr>
          <p:cNvPr id="14" name="Text 9"/>
          <p:cNvSpPr txBox="1"/>
          <p:nvPr/>
        </p:nvSpPr>
        <p:spPr>
          <a:xfrm>
            <a:off x="5394960" y="2404872"/>
            <a:ext cx="2331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Извлечение, преобразование и загрузка данных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8229600" y="178308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476488" y="2400300"/>
            <a:ext cx="640080" cy="64008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7" name="Image 3" descr="/tmp/bi_pptx/assets/icons/grid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0107" y="2553919"/>
            <a:ext cx="332842" cy="332842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9235440" y="2011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OLAP-анализ</a:t>
            </a:r>
            <a:endParaRPr lang="en-US" sz="1400" dirty="0"/>
          </a:p>
        </p:txBody>
      </p:sp>
      <p:sp>
        <p:nvSpPr>
          <p:cNvPr id="19" name="Text 13"/>
          <p:cNvSpPr txBox="1"/>
          <p:nvPr/>
        </p:nvSpPr>
        <p:spPr>
          <a:xfrm>
            <a:off x="9235440" y="2404872"/>
            <a:ext cx="2331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Многомерный анализ данных в разных срезах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548640" y="393192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95528" y="4549140"/>
            <a:ext cx="640080" cy="64008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2" name="Image 4" descr="/tmp/bi_pptx/assets/icons/monitor_22D3E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147" y="4702759"/>
            <a:ext cx="332842" cy="332842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1554480" y="416052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Дашборды и отчёты</a:t>
            </a:r>
            <a:endParaRPr lang="en-US" sz="1400" dirty="0"/>
          </a:p>
        </p:txBody>
      </p:sp>
      <p:sp>
        <p:nvSpPr>
          <p:cNvPr id="24" name="Text 17"/>
          <p:cNvSpPr txBox="1"/>
          <p:nvPr/>
        </p:nvSpPr>
        <p:spPr>
          <a:xfrm>
            <a:off x="1554480" y="4553712"/>
            <a:ext cx="2331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Наглядная визуализация ключевых метрик</a:t>
            </a:r>
            <a:endParaRPr lang="en-US" sz="1150" dirty="0"/>
          </a:p>
        </p:txBody>
      </p:sp>
      <p:sp>
        <p:nvSpPr>
          <p:cNvPr id="25" name="Shape 18"/>
          <p:cNvSpPr/>
          <p:nvPr/>
        </p:nvSpPr>
        <p:spPr>
          <a:xfrm>
            <a:off x="4389120" y="393192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4636008" y="4549140"/>
            <a:ext cx="640080" cy="64008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7" name="Image 5" descr="/tmp/bi_pptx/assets/icons/users_22D3E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9627" y="4702759"/>
            <a:ext cx="332842" cy="332842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5394960" y="416052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 BI</a:t>
            </a:r>
            <a:endParaRPr lang="en-US" sz="1400" dirty="0"/>
          </a:p>
        </p:txBody>
      </p:sp>
      <p:sp>
        <p:nvSpPr>
          <p:cNvPr id="29" name="Text 21"/>
          <p:cNvSpPr txBox="1"/>
          <p:nvPr/>
        </p:nvSpPr>
        <p:spPr>
          <a:xfrm>
            <a:off x="5394960" y="4553712"/>
            <a:ext cx="2331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 доступна бизнес-пользователям без ИТ</a:t>
            </a:r>
            <a:endParaRPr lang="en-US" sz="1150" dirty="0"/>
          </a:p>
        </p:txBody>
      </p:sp>
      <p:sp>
        <p:nvSpPr>
          <p:cNvPr id="30" name="Shape 22"/>
          <p:cNvSpPr/>
          <p:nvPr/>
        </p:nvSpPr>
        <p:spPr>
          <a:xfrm>
            <a:off x="8229600" y="393192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31" name="Shape 23"/>
          <p:cNvSpPr/>
          <p:nvPr/>
        </p:nvSpPr>
        <p:spPr>
          <a:xfrm>
            <a:off x="8476488" y="4549140"/>
            <a:ext cx="640080" cy="64008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32" name="Image 6" descr="/tmp/bi_pptx/assets/icons/shield_22D3E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0107" y="4702759"/>
            <a:ext cx="332842" cy="332842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9235440" y="416052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Управление данными</a:t>
            </a:r>
            <a:endParaRPr lang="en-US" sz="1400" dirty="0"/>
          </a:p>
        </p:txBody>
      </p:sp>
      <p:sp>
        <p:nvSpPr>
          <p:cNvPr id="34" name="Text 25"/>
          <p:cNvSpPr txBox="1"/>
          <p:nvPr/>
        </p:nvSpPr>
        <p:spPr>
          <a:xfrm>
            <a:off x="9235440" y="4553712"/>
            <a:ext cx="2331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Качество, безопасность и доступ к данным</a:t>
            </a:r>
            <a:endParaRPr lang="en-US" sz="1150" dirty="0"/>
          </a:p>
        </p:txBody>
      </p:sp>
      <p:sp>
        <p:nvSpPr>
          <p:cNvPr id="35" name="Text 26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36" name="Text 27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ИНСТРУМЕНТЫ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Популярные платформы BI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768096" y="2002536"/>
            <a:ext cx="566928" cy="566928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7" name="Image 1" descr="/tmp/bi_pptx/assets/icons/barchart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159" y="2138599"/>
            <a:ext cx="294803" cy="294803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822960" y="27432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Power BI</a:t>
            </a:r>
            <a:endParaRPr lang="en-US" sz="1400" dirty="0"/>
          </a:p>
        </p:txBody>
      </p:sp>
      <p:sp>
        <p:nvSpPr>
          <p:cNvPr id="9" name="Text 5"/>
          <p:cNvSpPr txBox="1"/>
          <p:nvPr/>
        </p:nvSpPr>
        <p:spPr>
          <a:xfrm>
            <a:off x="822960" y="31546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Глубокая интеграция с экосистемой Microsoft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4389120" y="178308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608576" y="2002536"/>
            <a:ext cx="566928" cy="566928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2" name="Image 2" descr="/tmp/bi_pptx/assets/icons/barchart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639" y="2138599"/>
            <a:ext cx="294803" cy="294803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4663440" y="27432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</a:t>
            </a:r>
            <a:endParaRPr lang="en-US" sz="1400" dirty="0"/>
          </a:p>
        </p:txBody>
      </p:sp>
      <p:sp>
        <p:nvSpPr>
          <p:cNvPr id="14" name="Text 9"/>
          <p:cNvSpPr txBox="1"/>
          <p:nvPr/>
        </p:nvSpPr>
        <p:spPr>
          <a:xfrm>
            <a:off x="4663440" y="31546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из лидеров визуальной аналитики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8229600" y="178308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449056" y="2002536"/>
            <a:ext cx="566928" cy="566928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7" name="Image 3" descr="/tmp/bi_pptx/assets/icons/barchart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5119" y="2138599"/>
            <a:ext cx="294803" cy="294803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8503920" y="27432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Qlik Sense</a:t>
            </a:r>
            <a:endParaRPr lang="en-US" sz="1400" dirty="0"/>
          </a:p>
        </p:txBody>
      </p:sp>
      <p:sp>
        <p:nvSpPr>
          <p:cNvPr id="19" name="Text 13"/>
          <p:cNvSpPr txBox="1"/>
          <p:nvPr/>
        </p:nvSpPr>
        <p:spPr>
          <a:xfrm>
            <a:off x="8503920" y="31546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Ассоциативная модель анализа данных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548640" y="393192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68096" y="4151376"/>
            <a:ext cx="566928" cy="566928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2" name="Image 4" descr="/tmp/bi_pptx/assets/icons/barchart_22D3E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159" y="4287439"/>
            <a:ext cx="294803" cy="294803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822960" y="4892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Looker (Google Cloud)</a:t>
            </a:r>
            <a:endParaRPr lang="en-US" sz="1400" dirty="0"/>
          </a:p>
        </p:txBody>
      </p:sp>
      <p:sp>
        <p:nvSpPr>
          <p:cNvPr id="24" name="Text 17"/>
          <p:cNvSpPr txBox="1"/>
          <p:nvPr/>
        </p:nvSpPr>
        <p:spPr>
          <a:xfrm>
            <a:off x="822960" y="53035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 на основе моделирования данных LookML</a:t>
            </a:r>
            <a:endParaRPr lang="en-US" sz="1100" dirty="0"/>
          </a:p>
        </p:txBody>
      </p:sp>
      <p:sp>
        <p:nvSpPr>
          <p:cNvPr id="25" name="Shape 18"/>
          <p:cNvSpPr/>
          <p:nvPr/>
        </p:nvSpPr>
        <p:spPr>
          <a:xfrm>
            <a:off x="4389120" y="393192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4608576" y="4151376"/>
            <a:ext cx="566928" cy="566928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7" name="Image 5" descr="/tmp/bi_pptx/assets/icons/barchart_22D3E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4639" y="4287439"/>
            <a:ext cx="294803" cy="294803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4663440" y="4892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Yandex DataLens</a:t>
            </a:r>
            <a:endParaRPr lang="en-US" sz="1400" dirty="0"/>
          </a:p>
        </p:txBody>
      </p:sp>
      <p:sp>
        <p:nvSpPr>
          <p:cNvPr id="29" name="Text 21"/>
          <p:cNvSpPr txBox="1"/>
          <p:nvPr/>
        </p:nvSpPr>
        <p:spPr>
          <a:xfrm>
            <a:off x="4663440" y="53035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Облачное решение для российского рынка</a:t>
            </a:r>
            <a:endParaRPr lang="en-US" sz="1100" dirty="0"/>
          </a:p>
        </p:txBody>
      </p:sp>
      <p:sp>
        <p:nvSpPr>
          <p:cNvPr id="30" name="Shape 22"/>
          <p:cNvSpPr/>
          <p:nvPr/>
        </p:nvSpPr>
        <p:spPr>
          <a:xfrm>
            <a:off x="8229600" y="3931920"/>
            <a:ext cx="3520440" cy="1874520"/>
          </a:xfrm>
          <a:prstGeom prst="roundRect">
            <a:avLst>
              <a:gd name="adj" fmla="val 4878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31" name="Shape 23"/>
          <p:cNvSpPr/>
          <p:nvPr/>
        </p:nvSpPr>
        <p:spPr>
          <a:xfrm>
            <a:off x="8449056" y="4151376"/>
            <a:ext cx="566928" cy="566928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32" name="Image 6" descr="/tmp/bi_pptx/assets/icons/barchart_22D3E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5119" y="4287439"/>
            <a:ext cx="294803" cy="294803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8503920" y="4892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QuickSight</a:t>
            </a:r>
            <a:endParaRPr lang="en-US" sz="1400" dirty="0"/>
          </a:p>
        </p:txBody>
      </p:sp>
      <p:sp>
        <p:nvSpPr>
          <p:cNvPr id="34" name="Text 25"/>
          <p:cNvSpPr txBox="1"/>
          <p:nvPr/>
        </p:nvSpPr>
        <p:spPr>
          <a:xfrm>
            <a:off x="8503920" y="53035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Serverless BI в экосистеме AWS</a:t>
            </a:r>
            <a:endParaRPr lang="en-US" sz="1100" dirty="0"/>
          </a:p>
        </p:txBody>
      </p:sp>
      <p:sp>
        <p:nvSpPr>
          <p:cNvPr id="35" name="Text 26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36" name="Text 27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 данных к решению: аналитический цикл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470660" y="3337560"/>
            <a:ext cx="9220200" cy="0"/>
          </a:xfrm>
          <a:prstGeom prst="line">
            <a:avLst/>
          </a:prstGeom>
          <a:noFill/>
          <a:ln w="38100">
            <a:solidFill>
              <a:srgbClr val="17284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67740" y="2834640"/>
            <a:ext cx="1005840" cy="1005840"/>
          </a:xfrm>
          <a:prstGeom prst="ellipse">
            <a:avLst/>
          </a:prstGeom>
          <a:solidFill>
            <a:srgbClr val="17284F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967740" y="28346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5"/>
          <p:cNvSpPr txBox="1"/>
          <p:nvPr/>
        </p:nvSpPr>
        <p:spPr>
          <a:xfrm>
            <a:off x="594360" y="4069080"/>
            <a:ext cx="1752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Сбор данных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2811780" y="2834640"/>
            <a:ext cx="1005840" cy="1005840"/>
          </a:xfrm>
          <a:prstGeom prst="ellipse">
            <a:avLst/>
          </a:prstGeom>
          <a:solidFill>
            <a:srgbClr val="132247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2811780" y="28346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8"/>
          <p:cNvSpPr txBox="1"/>
          <p:nvPr/>
        </p:nvSpPr>
        <p:spPr>
          <a:xfrm>
            <a:off x="2438400" y="4069080"/>
            <a:ext cx="1752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Обработка и очистка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655820" y="2834640"/>
            <a:ext cx="1005840" cy="1005840"/>
          </a:xfrm>
          <a:prstGeom prst="ellipse">
            <a:avLst/>
          </a:prstGeom>
          <a:solidFill>
            <a:srgbClr val="17284F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4655820" y="28346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1"/>
          <p:cNvSpPr txBox="1"/>
          <p:nvPr/>
        </p:nvSpPr>
        <p:spPr>
          <a:xfrm>
            <a:off x="4282440" y="4069080"/>
            <a:ext cx="1752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499860" y="2834640"/>
            <a:ext cx="1005840" cy="1005840"/>
          </a:xfrm>
          <a:prstGeom prst="ellipse">
            <a:avLst/>
          </a:prstGeom>
          <a:solidFill>
            <a:srgbClr val="132247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6499860" y="28346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17" name="Text 14"/>
          <p:cNvSpPr txBox="1"/>
          <p:nvPr/>
        </p:nvSpPr>
        <p:spPr>
          <a:xfrm>
            <a:off x="6126480" y="4069080"/>
            <a:ext cx="1752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Визуализация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343900" y="2834640"/>
            <a:ext cx="1005840" cy="1005840"/>
          </a:xfrm>
          <a:prstGeom prst="ellipse">
            <a:avLst/>
          </a:prstGeom>
          <a:solidFill>
            <a:srgbClr val="17284F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8343900" y="28346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600" dirty="0"/>
          </a:p>
        </p:txBody>
      </p:sp>
      <p:sp>
        <p:nvSpPr>
          <p:cNvPr id="20" name="Text 17"/>
          <p:cNvSpPr txBox="1"/>
          <p:nvPr/>
        </p:nvSpPr>
        <p:spPr>
          <a:xfrm>
            <a:off x="7970520" y="4069080"/>
            <a:ext cx="1752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10187940" y="2834640"/>
            <a:ext cx="1005840" cy="1005840"/>
          </a:xfrm>
          <a:prstGeom prst="ellipse">
            <a:avLst/>
          </a:prstGeom>
          <a:solidFill>
            <a:srgbClr val="132247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10187940" y="283464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600" dirty="0"/>
          </a:p>
        </p:txBody>
      </p:sp>
      <p:sp>
        <p:nvSpPr>
          <p:cNvPr id="23" name="Text 20"/>
          <p:cNvSpPr txBox="1"/>
          <p:nvPr/>
        </p:nvSpPr>
        <p:spPr>
          <a:xfrm>
            <a:off x="9814560" y="4069080"/>
            <a:ext cx="1752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Действие и контроль</a:t>
            </a:r>
            <a:endParaRPr lang="en-US" sz="1250" dirty="0"/>
          </a:p>
        </p:txBody>
      </p:sp>
      <p:sp>
        <p:nvSpPr>
          <p:cNvPr id="24" name="Text 21"/>
          <p:cNvSpPr txBox="1"/>
          <p:nvPr/>
        </p:nvSpPr>
        <p:spPr>
          <a:xfrm>
            <a:off x="548640" y="52120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Цикл непрерывен: результаты действий становятся новыми данными для следующего анализа</a:t>
            </a:r>
            <a:endParaRPr lang="en-US" sz="1300" dirty="0"/>
          </a:p>
        </p:txBody>
      </p:sp>
      <p:sp>
        <p:nvSpPr>
          <p:cNvPr id="25" name="Text 22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26" name="Text 23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ПРИМЕНЕНИЕ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 в разных отраслях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45820" y="2377440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7" name="Image 1" descr="/tmp/bi_pptx/assets/icons/cart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58" y="2563978"/>
            <a:ext cx="404165" cy="40416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783080" y="205740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Ритейл</a:t>
            </a:r>
            <a:endParaRPr lang="en-US" sz="1600" dirty="0"/>
          </a:p>
        </p:txBody>
      </p:sp>
      <p:sp>
        <p:nvSpPr>
          <p:cNvPr id="9" name="Text 5"/>
          <p:cNvSpPr txBox="1"/>
          <p:nvPr/>
        </p:nvSpPr>
        <p:spPr>
          <a:xfrm>
            <a:off x="1783080" y="246888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Прогноз спроса, управление ассортиментом и запасами, персонализация предложений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6263640" y="178308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560820" y="2377440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2" name="Image 2" descr="/tmp/bi_pptx/assets/icons/dollar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358" y="2563978"/>
            <a:ext cx="404165" cy="404165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7498080" y="205740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Финансы</a:t>
            </a:r>
            <a:endParaRPr lang="en-US" sz="1600" dirty="0"/>
          </a:p>
        </p:txBody>
      </p:sp>
      <p:sp>
        <p:nvSpPr>
          <p:cNvPr id="14" name="Text 9"/>
          <p:cNvSpPr txBox="1"/>
          <p:nvPr/>
        </p:nvSpPr>
        <p:spPr>
          <a:xfrm>
            <a:off x="7498080" y="246888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Риск-анализ, план-фактный контроль, автоматизация отчётности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548640" y="402336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45820" y="4617720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7" name="Image 3" descr="/tmp/bi_pptx/assets/icons/settings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358" y="4804258"/>
            <a:ext cx="404165" cy="40416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783080" y="429768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Производство</a:t>
            </a:r>
            <a:endParaRPr lang="en-US" sz="1600" dirty="0"/>
          </a:p>
        </p:txBody>
      </p:sp>
      <p:sp>
        <p:nvSpPr>
          <p:cNvPr id="19" name="Text 13"/>
          <p:cNvSpPr txBox="1"/>
          <p:nvPr/>
        </p:nvSpPr>
        <p:spPr>
          <a:xfrm>
            <a:off x="1783080" y="470916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Мониторинг эффективности оборудования (OEE), контроль качества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6263640" y="402336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132247"/>
          </a:solidFill>
          <a:ln/>
          <a:effectLst>
            <a:outerShdw sx="100000" sy="100000" kx="0" ky="0" algn="bl" rotWithShape="0" blurRad="177800" dist="38100" dir="5400000">
              <a:srgbClr val="000000">
                <a:alpha val="30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560820" y="4617720"/>
            <a:ext cx="777240" cy="777240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2" name="Image 4" descr="/tmp/bi_pptx/assets/icons/trending_22D3E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7358" y="4804258"/>
            <a:ext cx="404165" cy="404165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7498080" y="429768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Маркетинг</a:t>
            </a:r>
            <a:endParaRPr lang="en-US" sz="1600" dirty="0"/>
          </a:p>
        </p:txBody>
      </p:sp>
      <p:sp>
        <p:nvSpPr>
          <p:cNvPr id="24" name="Text 17"/>
          <p:cNvSpPr txBox="1"/>
          <p:nvPr/>
        </p:nvSpPr>
        <p:spPr>
          <a:xfrm>
            <a:off x="7498080" y="470916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BD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эффективности кампаний, LTV, CAC и окупаемости каналов</a:t>
            </a:r>
            <a:endParaRPr lang="en-US" sz="1200" dirty="0"/>
          </a:p>
        </p:txBody>
      </p:sp>
      <p:sp>
        <p:nvSpPr>
          <p:cNvPr id="25" name="Text 18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26" name="Text 19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1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bi_pptx/assets/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5029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2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БУДУЩЕЕ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832104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1F5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Тренды: куда движется BI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132247"/>
          </a:solidFill>
          <a:ln/>
        </p:spPr>
      </p:sp>
      <p:sp>
        <p:nvSpPr>
          <p:cNvPr id="6" name="Shape 3"/>
          <p:cNvSpPr/>
          <p:nvPr/>
        </p:nvSpPr>
        <p:spPr>
          <a:xfrm>
            <a:off x="923544" y="1929384"/>
            <a:ext cx="621792" cy="621792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7" name="Image 1" descr="/tmp/bi_pptx/assets/icons/cpu_22D3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74" y="2078614"/>
            <a:ext cx="323332" cy="323332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783080" y="187452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и предиктивная аналитика</a:t>
            </a:r>
            <a:endParaRPr lang="en-US" sz="1400" dirty="0"/>
          </a:p>
        </p:txBody>
      </p:sp>
      <p:sp>
        <p:nvSpPr>
          <p:cNvPr id="9" name="Text 5"/>
          <p:cNvSpPr txBox="1"/>
          <p:nvPr/>
        </p:nvSpPr>
        <p:spPr>
          <a:xfrm>
            <a:off x="5029200" y="187452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Модели машинного обучения предсказывают тренды и аномалии до их наступления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548640" y="2834640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132247"/>
          </a:solidFill>
          <a:ln/>
        </p:spPr>
      </p:sp>
      <p:sp>
        <p:nvSpPr>
          <p:cNvPr id="11" name="Shape 7"/>
          <p:cNvSpPr/>
          <p:nvPr/>
        </p:nvSpPr>
        <p:spPr>
          <a:xfrm>
            <a:off x="923544" y="2980944"/>
            <a:ext cx="621792" cy="621792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2" name="Image 2" descr="/tmp/bi_pptx/assets/icons/zap_22D3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74" y="3130174"/>
            <a:ext cx="323332" cy="323332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783080" y="292608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аналитика</a:t>
            </a:r>
            <a:endParaRPr lang="en-US" sz="1400" dirty="0"/>
          </a:p>
        </p:txBody>
      </p:sp>
      <p:sp>
        <p:nvSpPr>
          <p:cNvPr id="14" name="Text 9"/>
          <p:cNvSpPr txBox="1"/>
          <p:nvPr/>
        </p:nvSpPr>
        <p:spPr>
          <a:xfrm>
            <a:off x="5029200" y="292608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Дашборды обновляются в реальном времени, решения принимаются мгновенно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548640" y="3886200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132247"/>
          </a:solidFill>
          <a:ln/>
        </p:spPr>
      </p:sp>
      <p:sp>
        <p:nvSpPr>
          <p:cNvPr id="16" name="Shape 11"/>
          <p:cNvSpPr/>
          <p:nvPr/>
        </p:nvSpPr>
        <p:spPr>
          <a:xfrm>
            <a:off x="923544" y="4032504"/>
            <a:ext cx="621792" cy="621792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17" name="Image 3" descr="/tmp/bi_pptx/assets/icons/message_22D3E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774" y="4181734"/>
            <a:ext cx="323332" cy="323332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783080" y="397764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Естественный язык (NLQ)</a:t>
            </a:r>
            <a:endParaRPr lang="en-US" sz="1400" dirty="0"/>
          </a:p>
        </p:txBody>
      </p:sp>
      <p:sp>
        <p:nvSpPr>
          <p:cNvPr id="19" name="Text 13"/>
          <p:cNvSpPr txBox="1"/>
          <p:nvPr/>
        </p:nvSpPr>
        <p:spPr>
          <a:xfrm>
            <a:off x="5029200" y="397764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Запросы к данным простым текстом — «чат» с корпоративными данными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548640" y="4937760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132247"/>
          </a:solidFill>
          <a:ln/>
        </p:spPr>
      </p:sp>
      <p:sp>
        <p:nvSpPr>
          <p:cNvPr id="21" name="Shape 15"/>
          <p:cNvSpPr/>
          <p:nvPr/>
        </p:nvSpPr>
        <p:spPr>
          <a:xfrm>
            <a:off x="923544" y="5084064"/>
            <a:ext cx="621792" cy="621792"/>
          </a:xfrm>
          <a:prstGeom prst="ellipse">
            <a:avLst/>
          </a:prstGeom>
          <a:solidFill>
            <a:srgbClr val="17284F"/>
          </a:solidFill>
          <a:ln/>
        </p:spPr>
      </p:sp>
      <p:pic>
        <p:nvPicPr>
          <p:cNvPr id="22" name="Image 4" descr="/tmp/bi_pptx/assets/icons/users_22D3E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774" y="5233294"/>
            <a:ext cx="323332" cy="323332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1783080" y="5029200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1F5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 и демократизация</a:t>
            </a:r>
            <a:endParaRPr lang="en-US" sz="1400" dirty="0"/>
          </a:p>
        </p:txBody>
      </p:sp>
      <p:sp>
        <p:nvSpPr>
          <p:cNvPr id="24" name="Text 17"/>
          <p:cNvSpPr txBox="1"/>
          <p:nvPr/>
        </p:nvSpPr>
        <p:spPr>
          <a:xfrm>
            <a:off x="5029200" y="502920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DA0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больше сотрудников работают с данными самостоятельно, без ИТ</a:t>
            </a:r>
            <a:endParaRPr lang="en-US" sz="1200" dirty="0"/>
          </a:p>
        </p:txBody>
      </p:sp>
      <p:sp>
        <p:nvSpPr>
          <p:cNvPr id="25" name="Text 18"/>
          <p:cNvSpPr txBox="1"/>
          <p:nvPr/>
        </p:nvSpPr>
        <p:spPr>
          <a:xfrm>
            <a:off x="54864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INTELLIGENCE</a:t>
            </a:r>
            <a:endParaRPr lang="en-US" sz="900" dirty="0"/>
          </a:p>
        </p:txBody>
      </p:sp>
      <p:sp>
        <p:nvSpPr>
          <p:cNvPr id="26" name="Text 19"/>
          <p:cNvSpPr txBox="1"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F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Intelligence: аналитика для принятия решений</dc:title>
  <dc:subject>PptxGenJS Presentation</dc:subject>
  <dc:creator>Business Intelligence</dc:creator>
  <cp:lastModifiedBy>Business Intelligence</cp:lastModifiedBy>
  <cp:revision>1</cp:revision>
  <dcterms:created xsi:type="dcterms:W3CDTF">2026-08-28T10:53:54Z</dcterms:created>
  <dcterms:modified xsi:type="dcterms:W3CDTF">2026-08-28T10:53:54Z</dcterms:modified>
</cp:coreProperties>
</file>