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3.png"/><Relationship Id="rId5" Type="http://schemas.openxmlformats.org/officeDocument/2006/relationships/image" Target="../media/image-1-3.png"/><Relationship Id="rId6" Type="http://schemas.openxmlformats.org/officeDocument/2006/relationships/image" Target="../media/image-1-3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2.png"/><Relationship Id="rId4" Type="http://schemas.openxmlformats.org/officeDocument/2006/relationships/image" Target="../media/image-10-2.png"/><Relationship Id="rId5" Type="http://schemas.openxmlformats.org/officeDocument/2006/relationships/image" Target="../media/image-10-2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500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unburst_go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0" y="-2926080"/>
            <a:ext cx="8229600" cy="8229600"/>
          </a:xfrm>
          <a:prstGeom prst="rect">
            <a:avLst/>
          </a:prstGeom>
        </p:spPr>
      </p:pic>
      <p:pic>
        <p:nvPicPr>
          <p:cNvPr id="3" name="Image 1" descr="sunburst_turq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14800" y="3291840"/>
            <a:ext cx="7680960" cy="7680960"/>
          </a:xfrm>
          <a:prstGeom prst="rect">
            <a:avLst/>
          </a:prstGeom>
        </p:spPr>
      </p:pic>
      <p:pic>
        <p:nvPicPr>
          <p:cNvPr id="4" name="Image 2" descr="corner.png">    </p:cNvPr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-468173" y="-468173"/>
            <a:ext cx="1463040" cy="1463040"/>
          </a:xfrm>
          <a:prstGeom prst="rect">
            <a:avLst/>
          </a:prstGeom>
        </p:spPr>
      </p:pic>
      <p:pic>
        <p:nvPicPr>
          <p:cNvPr id="5" name="Image 3" descr="corner.png">    </p:cNvPr>
          <p:cNvPicPr>
            <a:picLocks noChangeAspect="1"/>
          </p:cNvPicPr>
          <p:nvPr/>
        </p:nvPicPr>
        <p:blipFill>
          <a:blip r:embed="rId4">
            <a:alphaModFix amt="45000"/>
          </a:blip>
          <a:stretch>
            <a:fillRect/>
          </a:stretch>
        </p:blipFill>
        <p:spPr>
          <a:xfrm rot="5400000">
            <a:off x="11196828" y="-468173"/>
            <a:ext cx="1463040" cy="1463040"/>
          </a:xfrm>
          <a:prstGeom prst="rect">
            <a:avLst/>
          </a:prstGeom>
        </p:spPr>
      </p:pic>
      <p:pic>
        <p:nvPicPr>
          <p:cNvPr id="6" name="Image 4" descr="corner.png">    </p:cNvPr>
          <p:cNvPicPr>
            <a:picLocks noChangeAspect="1"/>
          </p:cNvPicPr>
          <p:nvPr/>
        </p:nvPicPr>
        <p:blipFill>
          <a:blip r:embed="rId5">
            <a:alphaModFix amt="45000"/>
          </a:blip>
          <a:stretch>
            <a:fillRect/>
          </a:stretch>
        </p:blipFill>
        <p:spPr>
          <a:xfrm rot="16200000">
            <a:off x="-468173" y="5863133"/>
            <a:ext cx="1463040" cy="1463040"/>
          </a:xfrm>
          <a:prstGeom prst="rect">
            <a:avLst/>
          </a:prstGeom>
        </p:spPr>
      </p:pic>
      <p:pic>
        <p:nvPicPr>
          <p:cNvPr id="7" name="Image 5" descr="corner.png">    </p:cNvPr>
          <p:cNvPicPr>
            <a:picLocks noChangeAspect="1"/>
          </p:cNvPicPr>
          <p:nvPr/>
        </p:nvPicPr>
        <p:blipFill>
          <a:blip r:embed="rId6">
            <a:alphaModFix amt="45000"/>
          </a:blip>
          <a:stretch>
            <a:fillRect/>
          </a:stretch>
        </p:blipFill>
        <p:spPr>
          <a:xfrm rot="10800000">
            <a:off x="11196828" y="5863133"/>
            <a:ext cx="1463040" cy="146304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822960" y="196596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spc="400" kern="0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 О С Т Ю М Ы</a:t>
            </a:r>
            <a:endParaRPr lang="en-US" sz="4600" dirty="0"/>
          </a:p>
        </p:txBody>
      </p:sp>
      <p:sp>
        <p:nvSpPr>
          <p:cNvPr id="9" name="Text 1"/>
          <p:cNvSpPr txBox="1"/>
          <p:nvPr/>
        </p:nvSpPr>
        <p:spPr>
          <a:xfrm>
            <a:off x="822960" y="2697480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3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НАРОДОВ МИРА</a:t>
            </a:r>
            <a:endParaRPr lang="en-US" sz="5400" dirty="0"/>
          </a:p>
        </p:txBody>
      </p:sp>
      <p:sp>
        <p:nvSpPr>
          <p:cNvPr id="10" name="Text 2"/>
          <p:cNvSpPr txBox="1"/>
          <p:nvPr/>
        </p:nvSpPr>
        <p:spPr>
          <a:xfrm>
            <a:off x="868680" y="379476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Традиции  •  узоры  •  культура народов планеты</a:t>
            </a:r>
            <a:endParaRPr lang="en-US" sz="1800" dirty="0"/>
          </a:p>
        </p:txBody>
      </p:sp>
      <p:pic>
        <p:nvPicPr>
          <p:cNvPr id="11" name="Image 6" descr="medallion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8240" y="3931920"/>
            <a:ext cx="2286000" cy="228600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12" name="Image 7" descr="icon_worl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2620" y="4686300"/>
            <a:ext cx="777240" cy="777240"/>
          </a:xfrm>
          <a:prstGeom prst="rect">
            <a:avLst/>
          </a:prstGeom>
        </p:spPr>
      </p:pic>
      <p:sp>
        <p:nvSpPr>
          <p:cNvPr id="13" name="Text 3"/>
          <p:cNvSpPr txBox="1"/>
          <p:nvPr/>
        </p:nvSpPr>
        <p:spPr>
          <a:xfrm>
            <a:off x="868680" y="6080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E3C5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ЭТНИЧЕСКИЙ СТИЛЬ  •  БОРДОВЫЙ  •  ЗОЛОТО  •  БИРЮЗА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3500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unburst_turq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-2743200"/>
            <a:ext cx="7772400" cy="7772400"/>
          </a:xfrm>
          <a:prstGeom prst="rect">
            <a:avLst/>
          </a:prstGeom>
        </p:spPr>
      </p:pic>
      <p:pic>
        <p:nvPicPr>
          <p:cNvPr id="3" name="Image 1" descr="corner.png">    </p:cNvPr>
          <p:cNvPicPr>
            <a:picLocks noChangeAspect="1"/>
          </p:cNvPicPr>
          <p:nvPr/>
        </p:nvPicPr>
        <p:blipFill>
          <a:blip r:embed="rId2">
            <a:alphaModFix amt="45000"/>
          </a:blip>
          <a:stretch>
            <a:fillRect/>
          </a:stretch>
        </p:blipFill>
        <p:spPr>
          <a:xfrm>
            <a:off x="-438912" y="-438912"/>
            <a:ext cx="1371600" cy="1371600"/>
          </a:xfrm>
          <a:prstGeom prst="rect">
            <a:avLst/>
          </a:prstGeom>
        </p:spPr>
      </p:pic>
      <p:pic>
        <p:nvPicPr>
          <p:cNvPr id="4" name="Image 2" descr="corner.png">    </p:cNvPr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 rot="5400000">
            <a:off x="11259007" y="-438912"/>
            <a:ext cx="1371600" cy="1371600"/>
          </a:xfrm>
          <a:prstGeom prst="rect">
            <a:avLst/>
          </a:prstGeom>
        </p:spPr>
      </p:pic>
      <p:pic>
        <p:nvPicPr>
          <p:cNvPr id="5" name="Image 3" descr="corner.png">    </p:cNvPr>
          <p:cNvPicPr>
            <a:picLocks noChangeAspect="1"/>
          </p:cNvPicPr>
          <p:nvPr/>
        </p:nvPicPr>
        <p:blipFill>
          <a:blip r:embed="rId4">
            <a:alphaModFix amt="45000"/>
          </a:blip>
          <a:stretch>
            <a:fillRect/>
          </a:stretch>
        </p:blipFill>
        <p:spPr>
          <a:xfrm rot="16200000">
            <a:off x="-438912" y="5925312"/>
            <a:ext cx="1371600" cy="1371600"/>
          </a:xfrm>
          <a:prstGeom prst="rect">
            <a:avLst/>
          </a:prstGeom>
        </p:spPr>
      </p:pic>
      <p:pic>
        <p:nvPicPr>
          <p:cNvPr id="6" name="Image 4" descr="corner.png">    </p:cNvPr>
          <p:cNvPicPr>
            <a:picLocks noChangeAspect="1"/>
          </p:cNvPicPr>
          <p:nvPr/>
        </p:nvPicPr>
        <p:blipFill>
          <a:blip r:embed="rId5">
            <a:alphaModFix amt="45000"/>
          </a:blip>
          <a:stretch>
            <a:fillRect/>
          </a:stretch>
        </p:blipFill>
        <p:spPr>
          <a:xfrm rot="10800000">
            <a:off x="11259007" y="5925312"/>
            <a:ext cx="1371600" cy="13716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822960" y="64008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ЗАКЛЮЧЕНИЕ</a:t>
            </a:r>
            <a:endParaRPr lang="en-US" sz="1300" dirty="0"/>
          </a:p>
        </p:txBody>
      </p:sp>
      <p:sp>
        <p:nvSpPr>
          <p:cNvPr id="8" name="Text 1"/>
          <p:cNvSpPr txBox="1"/>
          <p:nvPr/>
        </p:nvSpPr>
        <p:spPr>
          <a:xfrm>
            <a:off x="822960" y="960120"/>
            <a:ext cx="8961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объединяет культуры мира</a:t>
            </a:r>
            <a:endParaRPr lang="en-US" sz="3400" dirty="0"/>
          </a:p>
        </p:txBody>
      </p:sp>
      <p:sp>
        <p:nvSpPr>
          <p:cNvPr id="9" name="Text 2"/>
          <p:cNvSpPr txBox="1"/>
          <p:nvPr/>
        </p:nvSpPr>
        <p:spPr>
          <a:xfrm>
            <a:off x="822960" y="2057400"/>
            <a:ext cx="73152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04800" indent="-304800">
              <a:lnSpc>
                <a:spcPct val="120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костюм рассказывает о климате, ремесле и истории народа</a:t>
            </a:r>
            <a:endParaRPr lang="en-US" sz="1650" dirty="0"/>
          </a:p>
          <a:p>
            <a:pPr marL="304800" indent="-304800">
              <a:lnSpc>
                <a:spcPct val="120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Цвет и узор веками служили языком статуса, возраста и оберега рода</a:t>
            </a:r>
            <a:endParaRPr lang="en-US" sz="1650" dirty="0"/>
          </a:p>
          <a:p>
            <a:pPr marL="304800" indent="-304800">
              <a:lnSpc>
                <a:spcPct val="120000"/>
              </a:lnSpc>
              <a:spcAft>
                <a:spcPts val="2000"/>
              </a:spcAft>
              <a:buSzPct val="100000"/>
              <a:buChar char="◆"/>
            </a:pPr>
            <a:r>
              <a:rPr lang="en-US" sz="1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Сегодня традиционный костюм живёт в праздниках, свадьбах, искусстве и моде</a:t>
            </a:r>
            <a:endParaRPr lang="en-US" sz="1650" dirty="0"/>
          </a:p>
        </p:txBody>
      </p:sp>
      <p:sp>
        <p:nvSpPr>
          <p:cNvPr id="10" name="Text 3"/>
          <p:cNvSpPr txBox="1"/>
          <p:nvPr/>
        </p:nvSpPr>
        <p:spPr>
          <a:xfrm>
            <a:off x="822960" y="4709160"/>
            <a:ext cx="8778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2A9D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«Тысячи узоров — одна человеческая история»</a:t>
            </a:r>
            <a:endParaRPr lang="en-US" sz="2200" dirty="0"/>
          </a:p>
        </p:txBody>
      </p:sp>
      <p:pic>
        <p:nvPicPr>
          <p:cNvPr id="11" name="Image 5" descr="medallio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6840" y="3703320"/>
            <a:ext cx="2377440" cy="237744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12" name="Image 6" descr="icon_worl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1395" y="4487875"/>
            <a:ext cx="808330" cy="808330"/>
          </a:xfrm>
          <a:prstGeom prst="rect">
            <a:avLst/>
          </a:prstGeom>
        </p:spPr>
      </p:pic>
      <p:sp>
        <p:nvSpPr>
          <p:cNvPr id="13" name="Text 4"/>
          <p:cNvSpPr txBox="1"/>
          <p:nvPr/>
        </p:nvSpPr>
        <p:spPr>
          <a:xfrm>
            <a:off x="822960" y="61722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E3C5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rner.pn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 rot="5400000">
            <a:off x="11231575" y="-32004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50292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ВВЕДЕНИЕ</a:t>
            </a:r>
            <a:endParaRPr lang="en-US" sz="13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8229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6E1E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Национальный костюм — язык культуры без слов</a:t>
            </a:r>
            <a:endParaRPr lang="en-US" sz="3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96596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Веками одежда рассказывала о том, кто её носит: откуда он родом, чем занимается, каков его возраст и статус. Узор, цвет и покрой превращались в символы, понятные без перевода.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640080" y="3246120"/>
            <a:ext cx="777240" cy="777240"/>
          </a:xfrm>
          <a:prstGeom prst="ellipse">
            <a:avLst/>
          </a:prstGeom>
          <a:solidFill>
            <a:srgbClr val="6E1E3C"/>
          </a:solidFill>
          <a:ln/>
          <a:effectLst>
            <a:outerShdw sx="100000" sy="100000" kx="0" ky="0" algn="bl" rotWithShape="0" blurRad="76200" dist="25400" dir="5400000">
              <a:srgbClr val="35001A">
                <a:alpha val="22000"/>
              </a:srgbClr>
            </a:outerShdw>
          </a:effectLst>
        </p:spPr>
      </p:sp>
      <p:pic>
        <p:nvPicPr>
          <p:cNvPr id="7" name="Image 1" descr="icon_histor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73" y="3417113"/>
            <a:ext cx="435254" cy="435254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691640" y="3218688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История</a:t>
            </a:r>
            <a:endParaRPr lang="en-US" sz="1600" dirty="0"/>
          </a:p>
        </p:txBody>
      </p:sp>
      <p:sp>
        <p:nvSpPr>
          <p:cNvPr id="9" name="Text 5"/>
          <p:cNvSpPr txBox="1"/>
          <p:nvPr/>
        </p:nvSpPr>
        <p:spPr>
          <a:xfrm>
            <a:off x="1691640" y="3547872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Костюм складывался веками под влиянием климата, религии и торговых путей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640080" y="4297680"/>
            <a:ext cx="777240" cy="777240"/>
          </a:xfrm>
          <a:prstGeom prst="ellipse">
            <a:avLst/>
          </a:prstGeom>
          <a:solidFill>
            <a:srgbClr val="2A9D8F"/>
          </a:solidFill>
          <a:ln/>
          <a:effectLst>
            <a:outerShdw sx="100000" sy="100000" kx="0" ky="0" algn="bl" rotWithShape="0" blurRad="76200" dist="25400" dir="5400000">
              <a:srgbClr val="35001A">
                <a:alpha val="22000"/>
              </a:srgbClr>
            </a:outerShdw>
          </a:effectLst>
        </p:spPr>
      </p:sp>
      <p:pic>
        <p:nvPicPr>
          <p:cNvPr id="11" name="Image 2" descr="icon_craf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73" y="4468673"/>
            <a:ext cx="435254" cy="435254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1691640" y="4270248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Материалы и ремесло</a:t>
            </a:r>
            <a:endParaRPr lang="en-US" sz="1600" dirty="0"/>
          </a:p>
        </p:txBody>
      </p:sp>
      <p:sp>
        <p:nvSpPr>
          <p:cNvPr id="13" name="Text 8"/>
          <p:cNvSpPr txBox="1"/>
          <p:nvPr/>
        </p:nvSpPr>
        <p:spPr>
          <a:xfrm>
            <a:off x="1691640" y="4599432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Лён, шёлк, шерсть и хлопок; ручное ткачество, вышивка и крашение</a:t>
            </a:r>
            <a:endParaRPr lang="en-US" sz="1350" dirty="0"/>
          </a:p>
        </p:txBody>
      </p:sp>
      <p:sp>
        <p:nvSpPr>
          <p:cNvPr id="14" name="Shape 9"/>
          <p:cNvSpPr/>
          <p:nvPr/>
        </p:nvSpPr>
        <p:spPr>
          <a:xfrm>
            <a:off x="640080" y="5349240"/>
            <a:ext cx="777240" cy="777240"/>
          </a:xfrm>
          <a:prstGeom prst="ellipse">
            <a:avLst/>
          </a:prstGeom>
          <a:solidFill>
            <a:srgbClr val="6E1E3C"/>
          </a:solidFill>
          <a:ln/>
          <a:effectLst>
            <a:outerShdw sx="100000" sy="100000" kx="0" ky="0" algn="bl" rotWithShape="0" blurRad="76200" dist="25400" dir="5400000">
              <a:srgbClr val="35001A">
                <a:alpha val="22000"/>
              </a:srgbClr>
            </a:outerShdw>
          </a:effectLst>
        </p:spPr>
      </p:sp>
      <p:pic>
        <p:nvPicPr>
          <p:cNvPr id="15" name="Image 3" descr="icon_symbol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73" y="5520233"/>
            <a:ext cx="435254" cy="435254"/>
          </a:xfrm>
          <a:prstGeom prst="rect">
            <a:avLst/>
          </a:prstGeom>
        </p:spPr>
      </p:pic>
      <p:sp>
        <p:nvSpPr>
          <p:cNvPr id="16" name="Text 10"/>
          <p:cNvSpPr txBox="1"/>
          <p:nvPr/>
        </p:nvSpPr>
        <p:spPr>
          <a:xfrm>
            <a:off x="1691640" y="5321808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Символика</a:t>
            </a:r>
            <a:endParaRPr lang="en-US" sz="1600" dirty="0"/>
          </a:p>
        </p:txBody>
      </p:sp>
      <p:sp>
        <p:nvSpPr>
          <p:cNvPr id="17" name="Text 11"/>
          <p:cNvSpPr txBox="1"/>
          <p:nvPr/>
        </p:nvSpPr>
        <p:spPr>
          <a:xfrm>
            <a:off x="1691640" y="5650992"/>
            <a:ext cx="6126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Цвет, узор и головной убор говорили о статусе, возрасте и происхождении</a:t>
            </a:r>
            <a:endParaRPr lang="en-US" sz="1350" dirty="0"/>
          </a:p>
        </p:txBody>
      </p:sp>
      <p:pic>
        <p:nvPicPr>
          <p:cNvPr id="18" name="Image 4" descr="medallio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5440" y="3520440"/>
            <a:ext cx="2103120" cy="210312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19" name="Image 5" descr="icon_worl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2952" y="4187952"/>
            <a:ext cx="768096" cy="768096"/>
          </a:xfrm>
          <a:prstGeom prst="rect">
            <a:avLst/>
          </a:prstGeom>
        </p:spPr>
      </p:pic>
      <p:sp>
        <p:nvSpPr>
          <p:cNvPr id="20" name="Text 12"/>
          <p:cNvSpPr txBox="1"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rner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 rot="16200000">
            <a:off x="-320040" y="589788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50292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ВОСТОЧНАЯ ЕВРОПА</a:t>
            </a:r>
            <a:endParaRPr lang="en-US" sz="13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804672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6E1E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Россия</a:t>
            </a:r>
            <a:endParaRPr lang="en-US" sz="3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965960"/>
            <a:ext cx="60350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Сарафан — длинное сборчатое платье без рукавов, которое надевали поверх вышитой рубахи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Кокошник — головной убор замужних женщин, расшитый жемчугом и золотой нитью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Красный цвет в вышивке символизировал красоту, солнце и защиту от злых сил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Орнамент передавался из поколения в поколение как оберег рода</a:t>
            </a:r>
            <a:endParaRPr lang="en-US" sz="1550" dirty="0"/>
          </a:p>
        </p:txBody>
      </p:sp>
      <p:pic>
        <p:nvPicPr>
          <p:cNvPr id="6" name="Image 1" descr="medall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020" y="1805940"/>
            <a:ext cx="2880360" cy="288036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7" name="Image 2" descr="icon_russia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539" y="2756459"/>
            <a:ext cx="979322" cy="97932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7772400" y="4892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РОССИЯ</a:t>
            </a:r>
            <a:endParaRPr lang="en-US" sz="1400" dirty="0"/>
          </a:p>
        </p:txBody>
      </p:sp>
      <p:sp>
        <p:nvSpPr>
          <p:cNvPr id="9" name="Text 4"/>
          <p:cNvSpPr txBox="1"/>
          <p:nvPr/>
        </p:nvSpPr>
        <p:spPr>
          <a:xfrm>
            <a:off x="7772400" y="52212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Сарафан и кокошник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rner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 rot="16200000">
            <a:off x="-320040" y="589788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50292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ВОСТОЧНАЯ АЗИЯ</a:t>
            </a:r>
            <a:endParaRPr lang="en-US" sz="13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804672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6E1E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Япония</a:t>
            </a:r>
            <a:endParaRPr lang="en-US" sz="3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965960"/>
            <a:ext cx="60350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Кимоно — Т-образный халат, который запахивается левой полой поверх правой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Оби — широкий пояс, завязывается на спине в сложный декоративный узел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Рисунок и цвет ткани указывали на возраст, статус и время года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Фурисодэ — вариант с длинными рукавами носят незамужние девушки</a:t>
            </a:r>
            <a:endParaRPr lang="en-US" sz="1550" dirty="0"/>
          </a:p>
        </p:txBody>
      </p:sp>
      <p:pic>
        <p:nvPicPr>
          <p:cNvPr id="6" name="Image 1" descr="medall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020" y="1805940"/>
            <a:ext cx="2880360" cy="288036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7" name="Image 2" descr="icon_jap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539" y="2756459"/>
            <a:ext cx="979322" cy="97932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7772400" y="4892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ЯПОНИЯ</a:t>
            </a:r>
            <a:endParaRPr lang="en-US" sz="1400" dirty="0"/>
          </a:p>
        </p:txBody>
      </p:sp>
      <p:sp>
        <p:nvSpPr>
          <p:cNvPr id="9" name="Text 4"/>
          <p:cNvSpPr txBox="1"/>
          <p:nvPr/>
        </p:nvSpPr>
        <p:spPr>
          <a:xfrm>
            <a:off x="7772400" y="52212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Кимоно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10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rner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 rot="16200000">
            <a:off x="-320040" y="589788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50292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ЮЖНАЯ АЗИЯ</a:t>
            </a:r>
            <a:endParaRPr lang="en-US" sz="13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804672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6E1E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Индия</a:t>
            </a:r>
            <a:endParaRPr lang="en-US" sz="3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965960"/>
            <a:ext cx="60350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Сари — цельное полотно ткани длиной от 4,5 до 9 метров, без единого шва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разных регионах Индии известно более 80 способов драпировки сари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Шёлк Канчипурама и Бенареса расшивают нитью зари — золотом и серебром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Цвет сари традиционно связан с событием: красный — цвет свадебного наряда</a:t>
            </a:r>
            <a:endParaRPr lang="en-US" sz="1550" dirty="0"/>
          </a:p>
        </p:txBody>
      </p:sp>
      <p:pic>
        <p:nvPicPr>
          <p:cNvPr id="6" name="Image 1" descr="medall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020" y="1805940"/>
            <a:ext cx="2880360" cy="288036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7" name="Image 2" descr="icon_india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539" y="2756459"/>
            <a:ext cx="979322" cy="97932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7772400" y="4892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ИНДИЯ</a:t>
            </a:r>
            <a:endParaRPr lang="en-US" sz="1400" dirty="0"/>
          </a:p>
        </p:txBody>
      </p:sp>
      <p:sp>
        <p:nvSpPr>
          <p:cNvPr id="9" name="Text 4"/>
          <p:cNvSpPr txBox="1"/>
          <p:nvPr/>
        </p:nvSpPr>
        <p:spPr>
          <a:xfrm>
            <a:off x="7772400" y="52212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Сари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rner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 rot="16200000">
            <a:off x="-320040" y="589788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50292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ЗАПАДНАЯ ЕВРОПА</a:t>
            </a:r>
            <a:endParaRPr lang="en-US" sz="13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804672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6E1E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Шотландия</a:t>
            </a:r>
            <a:endParaRPr lang="en-US" sz="3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965960"/>
            <a:ext cx="60350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Килт — юбка со складками, главный элемент горного костюма горцев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Тартан — клетчатый узор ткани; у каждого клана свой уникальный рисунок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Спорран — поясная сумка, заменяет килту отсутствующие карманы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Современный облик костюма сложился в XVIII–XIX веках</a:t>
            </a:r>
            <a:endParaRPr lang="en-US" sz="1550" dirty="0"/>
          </a:p>
        </p:txBody>
      </p:sp>
      <p:pic>
        <p:nvPicPr>
          <p:cNvPr id="6" name="Image 1" descr="medall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020" y="1805940"/>
            <a:ext cx="2880360" cy="288036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7" name="Image 2" descr="icon_scotlan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539" y="2756459"/>
            <a:ext cx="979322" cy="97932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7772400" y="4892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ШОТЛАНДИЯ</a:t>
            </a:r>
            <a:endParaRPr lang="en-US" sz="1400" dirty="0"/>
          </a:p>
        </p:txBody>
      </p:sp>
      <p:sp>
        <p:nvSpPr>
          <p:cNvPr id="9" name="Text 4"/>
          <p:cNvSpPr txBox="1"/>
          <p:nvPr/>
        </p:nvSpPr>
        <p:spPr>
          <a:xfrm>
            <a:off x="7772400" y="52212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Килт и тартан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rner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 rot="16200000">
            <a:off x="-320040" y="589788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50292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СЕВЕРНАЯ АМЕРИКА</a:t>
            </a:r>
            <a:endParaRPr lang="en-US" sz="13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804672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6E1E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Мексика</a:t>
            </a:r>
            <a:endParaRPr lang="en-US" sz="3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965960"/>
            <a:ext cx="60350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Уипиль — расшитая туника индейских женщин майя и сапотеков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Узор и цвет уипиля уникальны для каждой общины и рассказывают её историю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Пончо — накидка с отверстием для головы, распространена также в Андах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Сомбреро — широкополая шляпа, защищавшая от солнца и непогоды</a:t>
            </a:r>
            <a:endParaRPr lang="en-US" sz="1550" dirty="0"/>
          </a:p>
        </p:txBody>
      </p:sp>
      <p:pic>
        <p:nvPicPr>
          <p:cNvPr id="6" name="Image 1" descr="medall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020" y="1805940"/>
            <a:ext cx="2880360" cy="288036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7" name="Image 2" descr="icon_mexico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539" y="2756459"/>
            <a:ext cx="979322" cy="97932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7772400" y="4892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МЕКСИКА</a:t>
            </a:r>
            <a:endParaRPr lang="en-US" sz="1400" dirty="0"/>
          </a:p>
        </p:txBody>
      </p:sp>
      <p:sp>
        <p:nvSpPr>
          <p:cNvPr id="9" name="Text 4"/>
          <p:cNvSpPr txBox="1"/>
          <p:nvPr/>
        </p:nvSpPr>
        <p:spPr>
          <a:xfrm>
            <a:off x="7772400" y="52212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Уипиль и сомбреро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rner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 rot="16200000">
            <a:off x="-320040" y="589788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50292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ЗАПАДНАЯ АФРИКА</a:t>
            </a:r>
            <a:endParaRPr lang="en-US" sz="13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804672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6E1E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Гана и Нигерия</a:t>
            </a:r>
            <a:endParaRPr lang="en-US" sz="3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965960"/>
            <a:ext cx="60350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Кенте — ткань из узких тканых полос, символ народа ашанти в Гане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цвет и орнамент кенте имеет значение: золото — богатство, зелёный — рост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Дашики — свободная туника с яркими геометрическими узорами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Головные уборы и украшения подчёркивают статус и повод торжества</a:t>
            </a:r>
            <a:endParaRPr lang="en-US" sz="1550" dirty="0"/>
          </a:p>
        </p:txBody>
      </p:sp>
      <p:pic>
        <p:nvPicPr>
          <p:cNvPr id="6" name="Image 1" descr="medall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020" y="1805940"/>
            <a:ext cx="2880360" cy="288036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7" name="Image 2" descr="icon_africa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539" y="2756459"/>
            <a:ext cx="979322" cy="97932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7772400" y="4892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ГАНА И НИГЕРИЯ</a:t>
            </a:r>
            <a:endParaRPr lang="en-US" sz="1400" dirty="0"/>
          </a:p>
        </p:txBody>
      </p:sp>
      <p:sp>
        <p:nvSpPr>
          <p:cNvPr id="9" name="Text 4"/>
          <p:cNvSpPr txBox="1"/>
          <p:nvPr/>
        </p:nvSpPr>
        <p:spPr>
          <a:xfrm>
            <a:off x="7772400" y="52212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Кенте и дашики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orner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 rot="16200000">
            <a:off x="-320040" y="5897880"/>
            <a:ext cx="1280160" cy="12801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0080" y="502920"/>
            <a:ext cx="6766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БЛИЖНИЙ ВОСТОК И МАГРИБ</a:t>
            </a:r>
            <a:endParaRPr lang="en-US" sz="1300" dirty="0"/>
          </a:p>
        </p:txBody>
      </p:sp>
      <p:sp>
        <p:nvSpPr>
          <p:cNvPr id="4" name="Text 1"/>
          <p:cNvSpPr txBox="1"/>
          <p:nvPr/>
        </p:nvSpPr>
        <p:spPr>
          <a:xfrm>
            <a:off x="640080" y="804672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6E1E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Арабский мир</a:t>
            </a:r>
            <a:endParaRPr lang="en-US" sz="3200" dirty="0"/>
          </a:p>
        </p:txBody>
      </p:sp>
      <p:sp>
        <p:nvSpPr>
          <p:cNvPr id="5" name="Text 2"/>
          <p:cNvSpPr txBox="1"/>
          <p:nvPr/>
        </p:nvSpPr>
        <p:spPr>
          <a:xfrm>
            <a:off x="640080" y="1965960"/>
            <a:ext cx="60350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Тоб (дишдаша) — длинная просторная рубаха, чаще белая, для жаркого климата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Кафтан — халат с широкими рукавами, распространён от Марокко до Персии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Джеллаба — накидка с капюшоном, традиционна для Марокко</a:t>
            </a:r>
            <a:endParaRPr lang="en-US" sz="1550" dirty="0"/>
          </a:p>
          <a:p>
            <a:pPr marL="279400" indent="-279400">
              <a:lnSpc>
                <a:spcPct val="115000"/>
              </a:lnSpc>
              <a:spcAft>
                <a:spcPts val="1800"/>
              </a:spcAft>
              <a:buSzPct val="100000"/>
              <a:buChar char="◆"/>
            </a:pPr>
            <a:r>
              <a:rPr lang="en-US" sz="1550" dirty="0">
                <a:solidFill>
                  <a:srgbClr val="3A2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Вышивка и орнамент отражают региональные и семейные традиции</a:t>
            </a:r>
            <a:endParaRPr lang="en-US" sz="1550" dirty="0"/>
          </a:p>
        </p:txBody>
      </p:sp>
      <p:pic>
        <p:nvPicPr>
          <p:cNvPr id="6" name="Image 1" descr="medall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020" y="1805940"/>
            <a:ext cx="2880360" cy="2880360"/>
          </a:xfrm>
          <a:prstGeom prst="rect">
            <a:avLst/>
          </a:prstGeom>
          <a:effectLst>
            <a:outerShdw sx="100000" sy="100000" kx="0" ky="0" algn="bl" rotWithShape="0" blurRad="177800" dist="63500" dir="5400000">
              <a:srgbClr val="35001A">
                <a:alpha val="30000"/>
              </a:srgbClr>
            </a:outerShdw>
          </a:effectLst>
        </p:spPr>
      </p:pic>
      <p:pic>
        <p:nvPicPr>
          <p:cNvPr id="7" name="Image 2" descr="icon_middleeas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539" y="2756459"/>
            <a:ext cx="979322" cy="979322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7772400" y="4892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6E1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АРАБСКИЙ МИР</a:t>
            </a:r>
            <a:endParaRPr lang="en-US" sz="1400" dirty="0"/>
          </a:p>
        </p:txBody>
      </p:sp>
      <p:sp>
        <p:nvSpPr>
          <p:cNvPr id="9" name="Text 4"/>
          <p:cNvSpPr txBox="1"/>
          <p:nvPr/>
        </p:nvSpPr>
        <p:spPr>
          <a:xfrm>
            <a:off x="7772400" y="52212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B6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Тоб, кафтан и джеллаба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10728655" y="64008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10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2026-08-28T11:09:25Z</dcterms:created>
  <dcterms:modified xsi:type="dcterms:W3CDTF">2026-08-28T11:09:25Z</dcterms:modified>
</cp:coreProperties>
</file>