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463040"/>
            <a:ext cx="4206240" cy="420624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3" name="Shape 1"/>
          <p:cNvSpPr/>
          <p:nvPr/>
        </p:nvSpPr>
        <p:spPr>
          <a:xfrm>
            <a:off x="10607040" y="-548640"/>
            <a:ext cx="2194560" cy="2194560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41732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РАЗВИТИЕ УПРАВЛЕНЧЕСКИХ НАВЫКОВ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77240" y="1874520"/>
            <a:ext cx="960120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Делегирование задач</a:t>
            </a:r>
            <a:endParaRPr lang="en-US" sz="4600" dirty="0"/>
          </a:p>
        </p:txBody>
      </p:sp>
      <p:sp>
        <p:nvSpPr>
          <p:cNvPr id="6" name="Text 4"/>
          <p:cNvSpPr/>
          <p:nvPr/>
        </p:nvSpPr>
        <p:spPr>
          <a:xfrm>
            <a:off x="822960" y="288036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 роста руководителя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822960" y="3794760"/>
            <a:ext cx="1280160" cy="0"/>
          </a:xfrm>
          <a:prstGeom prst="line">
            <a:avLst/>
          </a:prstGeom>
          <a:noFill/>
          <a:ln w="25400">
            <a:solidFill>
              <a:srgbClr val="74C69D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023360"/>
            <a:ext cx="77724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Как передавать задачи так, чтобы освобождать своё время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 развивать команду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/ 10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ПРОБЛЕМА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Почему руководители всё делают сами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3246120" cy="3291840"/>
          </a:xfrm>
          <a:prstGeom prst="roundRect">
            <a:avLst>
              <a:gd name="adj" fmla="val 3380"/>
            </a:avLst>
          </a:prstGeom>
          <a:solidFill>
            <a:srgbClr val="EEF7F1"/>
          </a:solidFill>
          <a:ln/>
          <a:effectLst>
            <a:outerShdw sx="100000" sy="100000" kx="0" ky="0" algn="bl" rotWithShape="0" blurRad="101600" dist="38100" dir="5400000">
              <a:srgbClr val="1B4332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43000" y="2286000"/>
            <a:ext cx="640080" cy="64008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6" name="Text 4"/>
          <p:cNvSpPr/>
          <p:nvPr/>
        </p:nvSpPr>
        <p:spPr>
          <a:xfrm>
            <a:off x="1143000" y="2286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143000" y="315468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«Быстрее сделать самому»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1143000" y="3840480"/>
            <a:ext cx="2606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Кажется, что объяснение задачи займёт больше времени, чем её выполнение.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4434840" y="1965960"/>
            <a:ext cx="3246120" cy="3291840"/>
          </a:xfrm>
          <a:prstGeom prst="roundRect">
            <a:avLst>
              <a:gd name="adj" fmla="val 3380"/>
            </a:avLst>
          </a:prstGeom>
          <a:solidFill>
            <a:srgbClr val="EEF7F1"/>
          </a:solidFill>
          <a:ln/>
          <a:effectLst>
            <a:outerShdw sx="100000" sy="100000" kx="0" ky="0" algn="bl" rotWithShape="0" blurRad="101600" dist="38100" dir="5400000">
              <a:srgbClr val="1B4332">
                <a:alpha val="12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754880" y="2286000"/>
            <a:ext cx="640080" cy="64008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11" name="Text 9"/>
          <p:cNvSpPr/>
          <p:nvPr/>
        </p:nvSpPr>
        <p:spPr>
          <a:xfrm>
            <a:off x="4754880" y="2286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4754880" y="315468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Страх потери контроля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754880" y="3840480"/>
            <a:ext cx="2606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Сложно довериться результату, если задача не была выполнена лично.</a:t>
            </a:r>
            <a:endParaRPr lang="en-US" sz="1250" dirty="0"/>
          </a:p>
        </p:txBody>
      </p:sp>
      <p:sp>
        <p:nvSpPr>
          <p:cNvPr id="14" name="Shape 12"/>
          <p:cNvSpPr/>
          <p:nvPr/>
        </p:nvSpPr>
        <p:spPr>
          <a:xfrm>
            <a:off x="8046720" y="1965960"/>
            <a:ext cx="3246120" cy="3291840"/>
          </a:xfrm>
          <a:prstGeom prst="roundRect">
            <a:avLst>
              <a:gd name="adj" fmla="val 3380"/>
            </a:avLst>
          </a:prstGeom>
          <a:solidFill>
            <a:srgbClr val="EEF7F1"/>
          </a:solidFill>
          <a:ln/>
          <a:effectLst>
            <a:outerShdw sx="100000" sy="100000" kx="0" ky="0" algn="bl" rotWithShape="0" blurRad="101600" dist="38100" dir="5400000">
              <a:srgbClr val="1B4332">
                <a:alpha val="12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8366760" y="2286000"/>
            <a:ext cx="640080" cy="64008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16" name="Text 14"/>
          <p:cNvSpPr/>
          <p:nvPr/>
        </p:nvSpPr>
        <p:spPr>
          <a:xfrm>
            <a:off x="8366760" y="228600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366760" y="3154680"/>
            <a:ext cx="260604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60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Нет времени научить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8366760" y="3840480"/>
            <a:ext cx="260604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Постоянная нагрузка не оставляет пространства для передачи знаний команде.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/ 10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2D6A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463040" y="3840480"/>
            <a:ext cx="4206240" cy="420624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82296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ОПРЕДЕЛЕНИЕ</a:t>
            </a:r>
            <a:endParaRPr lang="en-US" sz="1200" dirty="0"/>
          </a:p>
        </p:txBody>
      </p:sp>
      <p:sp>
        <p:nvSpPr>
          <p:cNvPr id="4" name="Shape 2"/>
          <p:cNvSpPr/>
          <p:nvPr/>
        </p:nvSpPr>
        <p:spPr>
          <a:xfrm>
            <a:off x="868680" y="1554480"/>
            <a:ext cx="502920" cy="0"/>
          </a:xfrm>
          <a:prstGeom prst="line">
            <a:avLst/>
          </a:prstGeom>
          <a:noFill/>
          <a:ln w="50800">
            <a:solidFill>
              <a:srgbClr val="74C69D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2960" y="1828800"/>
            <a:ext cx="9875520" cy="21945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Делегирование — это передача задачи вместе</a:t>
            </a:r>
            <a:endParaRPr lang="en-US" sz="27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с полномочиями и ответственностью за результат,</a:t>
            </a:r>
            <a:endParaRPr lang="en-US" sz="27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а не просто раздача поручений.</a:t>
            </a:r>
            <a:endParaRPr lang="en-US" sz="2700" dirty="0"/>
          </a:p>
        </p:txBody>
      </p:sp>
      <p:sp>
        <p:nvSpPr>
          <p:cNvPr id="6" name="Text 4"/>
          <p:cNvSpPr/>
          <p:nvPr/>
        </p:nvSpPr>
        <p:spPr>
          <a:xfrm>
            <a:off x="822960" y="429768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Ключевое отличие от постановки задачи: сотрудник получает право</a:t>
            </a:r>
            <a:endParaRPr lang="en-US" sz="1400" dirty="0"/>
          </a:p>
          <a:p>
            <a:pPr indent="0" marL="0">
              <a:lnSpc>
                <a:spcPct val="130000"/>
              </a:lnSpc>
              <a:buNone/>
            </a:pPr>
            <a:r>
              <a:rPr lang="en-US" sz="1400" i="1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самостоятельно принимать решения в рамках цели.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/ 10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ЗАЧЕМ ЭТО РУКОВОДИТЕЛЮ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даёт делегирование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2057400"/>
            <a:ext cx="502920" cy="502920"/>
          </a:xfrm>
          <a:prstGeom prst="ellipse">
            <a:avLst/>
          </a:prstGeom>
          <a:solidFill>
            <a:srgbClr val="B7E4C7"/>
          </a:solidFill>
          <a:ln/>
        </p:spPr>
      </p:sp>
      <p:sp>
        <p:nvSpPr>
          <p:cNvPr id="5" name="Text 3"/>
          <p:cNvSpPr/>
          <p:nvPr/>
        </p:nvSpPr>
        <p:spPr>
          <a:xfrm>
            <a:off x="82296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508760" y="196596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Время на стратегию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508760" y="2350008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Освобождается ресурс для задач, которые действительно требуют вашего уровня.</a:t>
            </a:r>
            <a:endParaRPr lang="en-US" sz="1250" dirty="0"/>
          </a:p>
        </p:txBody>
      </p:sp>
      <p:sp>
        <p:nvSpPr>
          <p:cNvPr id="8" name="Shape 6"/>
          <p:cNvSpPr/>
          <p:nvPr/>
        </p:nvSpPr>
        <p:spPr>
          <a:xfrm>
            <a:off x="6355080" y="2057400"/>
            <a:ext cx="502920" cy="502920"/>
          </a:xfrm>
          <a:prstGeom prst="ellipse">
            <a:avLst/>
          </a:prstGeom>
          <a:solidFill>
            <a:srgbClr val="B7E4C7"/>
          </a:solidFill>
          <a:ln/>
        </p:spPr>
      </p:sp>
      <p:sp>
        <p:nvSpPr>
          <p:cNvPr id="9" name="Text 7"/>
          <p:cNvSpPr/>
          <p:nvPr/>
        </p:nvSpPr>
        <p:spPr>
          <a:xfrm>
            <a:off x="6355080" y="205740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7040880" y="196596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Рост команды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040880" y="2350008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Сотрудники развивают новые навыки и берут на себя больше ответственности.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822960" y="3977640"/>
            <a:ext cx="502920" cy="502920"/>
          </a:xfrm>
          <a:prstGeom prst="ellipse">
            <a:avLst/>
          </a:prstGeom>
          <a:solidFill>
            <a:srgbClr val="B7E4C7"/>
          </a:solidFill>
          <a:ln/>
        </p:spPr>
      </p:sp>
      <p:sp>
        <p:nvSpPr>
          <p:cNvPr id="13" name="Text 11"/>
          <p:cNvSpPr/>
          <p:nvPr/>
        </p:nvSpPr>
        <p:spPr>
          <a:xfrm>
            <a:off x="82296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1508760" y="38862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Устойчивость команды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508760" y="4270248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Процессы не завязаны на одного человека и продолжают работать без сбоев.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355080" y="3977640"/>
            <a:ext cx="502920" cy="502920"/>
          </a:xfrm>
          <a:prstGeom prst="ellipse">
            <a:avLst/>
          </a:prstGeom>
          <a:solidFill>
            <a:srgbClr val="B7E4C7"/>
          </a:solidFill>
          <a:ln/>
        </p:spPr>
      </p:sp>
      <p:sp>
        <p:nvSpPr>
          <p:cNvPr id="17" name="Text 15"/>
          <p:cNvSpPr/>
          <p:nvPr/>
        </p:nvSpPr>
        <p:spPr>
          <a:xfrm>
            <a:off x="6355080" y="3977640"/>
            <a:ext cx="5029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7040880" y="3886200"/>
            <a:ext cx="43891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Больше доверия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040880" y="4270248"/>
            <a:ext cx="438912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0000"/>
              </a:lnSpc>
              <a:buNone/>
            </a:pPr>
            <a:r>
              <a:rPr lang="en-US" sz="12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Делегирование — сигнал команде, что руководитель верит в её результат.</a:t>
            </a:r>
            <a:endParaRPr lang="en-US" sz="1250" dirty="0"/>
          </a:p>
        </p:txBody>
      </p:sp>
      <p:sp>
        <p:nvSpPr>
          <p:cNvPr id="20" name="Text 18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/ 10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ГРАНИЦЫ ДЕЛЕГИРОВАНИЯ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можно передать, а что — нет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5120640" cy="3794760"/>
          </a:xfrm>
          <a:prstGeom prst="roundRect">
            <a:avLst>
              <a:gd name="adj" fmla="val 2892"/>
            </a:avLst>
          </a:prstGeom>
          <a:solidFill>
            <a:srgbClr val="EEF7F1"/>
          </a:solidFill>
          <a:ln/>
        </p:spPr>
      </p:sp>
      <p:sp>
        <p:nvSpPr>
          <p:cNvPr id="5" name="Text 3"/>
          <p:cNvSpPr/>
          <p:nvPr/>
        </p:nvSpPr>
        <p:spPr>
          <a:xfrm>
            <a:off x="1143000" y="22402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Можно делегировать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1143000" y="2880360"/>
            <a:ext cx="146304" cy="146304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7" name="Text 5"/>
          <p:cNvSpPr/>
          <p:nvPr/>
        </p:nvSpPr>
        <p:spPr>
          <a:xfrm>
            <a:off x="1417320" y="2761488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Повторяющиеся операционные задачи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1143000" y="3538728"/>
            <a:ext cx="146304" cy="146304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9" name="Text 7"/>
          <p:cNvSpPr/>
          <p:nvPr/>
        </p:nvSpPr>
        <p:spPr>
          <a:xfrm>
            <a:off x="1417320" y="3419856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Сбор и подготовка данных, отчётов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1143000" y="4197096"/>
            <a:ext cx="146304" cy="146304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11" name="Text 9"/>
          <p:cNvSpPr/>
          <p:nvPr/>
        </p:nvSpPr>
        <p:spPr>
          <a:xfrm>
            <a:off x="1417320" y="4078224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Проекты, развивающие навыки сотрудника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1143000" y="4855464"/>
            <a:ext cx="146304" cy="146304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13" name="Text 11"/>
          <p:cNvSpPr/>
          <p:nvPr/>
        </p:nvSpPr>
        <p:spPr>
          <a:xfrm>
            <a:off x="1417320" y="4736592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Задачи, где вы не эксперт лучше других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309360" y="1965960"/>
            <a:ext cx="5120640" cy="3794760"/>
          </a:xfrm>
          <a:prstGeom prst="roundRect">
            <a:avLst>
              <a:gd name="adj" fmla="val 2892"/>
            </a:avLst>
          </a:prstGeom>
          <a:solidFill>
            <a:srgbClr val="1B4332"/>
          </a:solidFill>
          <a:ln/>
        </p:spPr>
      </p:sp>
      <p:sp>
        <p:nvSpPr>
          <p:cNvPr id="15" name="Text 13"/>
          <p:cNvSpPr/>
          <p:nvPr/>
        </p:nvSpPr>
        <p:spPr>
          <a:xfrm>
            <a:off x="6629400" y="2240280"/>
            <a:ext cx="4572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Оставить себе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6629400" y="2880360"/>
            <a:ext cx="146304" cy="146304"/>
          </a:xfrm>
          <a:prstGeom prst="ellipse">
            <a:avLst/>
          </a:prstGeom>
          <a:solidFill>
            <a:srgbClr val="74C69D"/>
          </a:solidFill>
          <a:ln/>
        </p:spPr>
      </p:sp>
      <p:sp>
        <p:nvSpPr>
          <p:cNvPr id="17" name="Text 15"/>
          <p:cNvSpPr/>
          <p:nvPr/>
        </p:nvSpPr>
        <p:spPr>
          <a:xfrm>
            <a:off x="6903720" y="2761488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Стратегические решения и приоритеты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6629400" y="3538728"/>
            <a:ext cx="146304" cy="146304"/>
          </a:xfrm>
          <a:prstGeom prst="ellipse">
            <a:avLst/>
          </a:prstGeom>
          <a:solidFill>
            <a:srgbClr val="74C69D"/>
          </a:solidFill>
          <a:ln/>
        </p:spPr>
      </p:sp>
      <p:sp>
        <p:nvSpPr>
          <p:cNvPr id="19" name="Text 17"/>
          <p:cNvSpPr/>
          <p:nvPr/>
        </p:nvSpPr>
        <p:spPr>
          <a:xfrm>
            <a:off x="6903720" y="3419856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Оценка и развитие сотрудников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629400" y="4197096"/>
            <a:ext cx="146304" cy="146304"/>
          </a:xfrm>
          <a:prstGeom prst="ellipse">
            <a:avLst/>
          </a:prstGeom>
          <a:solidFill>
            <a:srgbClr val="74C69D"/>
          </a:solidFill>
          <a:ln/>
        </p:spPr>
      </p:sp>
      <p:sp>
        <p:nvSpPr>
          <p:cNvPr id="21" name="Text 19"/>
          <p:cNvSpPr/>
          <p:nvPr/>
        </p:nvSpPr>
        <p:spPr>
          <a:xfrm>
            <a:off x="6903720" y="4078224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Конфиденциальные и кризисные вопросы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6629400" y="4855464"/>
            <a:ext cx="146304" cy="146304"/>
          </a:xfrm>
          <a:prstGeom prst="ellipse">
            <a:avLst/>
          </a:prstGeom>
          <a:solidFill>
            <a:srgbClr val="74C69D"/>
          </a:solidFill>
          <a:ln/>
        </p:spPr>
      </p:sp>
      <p:sp>
        <p:nvSpPr>
          <p:cNvPr id="23" name="Text 21"/>
          <p:cNvSpPr/>
          <p:nvPr/>
        </p:nvSpPr>
        <p:spPr>
          <a:xfrm>
            <a:off x="6903720" y="4736592"/>
            <a:ext cx="42062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0000"/>
              </a:lnSpc>
              <a:buNone/>
            </a:pPr>
            <a:r>
              <a:rPr lang="en-US" sz="13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Финальная ответственность за результат</a:t>
            </a:r>
            <a:endParaRPr lang="en-US" sz="1300" dirty="0"/>
          </a:p>
        </p:txBody>
      </p:sp>
      <p:sp>
        <p:nvSpPr>
          <p:cNvPr id="24" name="Text 22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/ 10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ИНСТРУМЕНТ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Пять уровней делегирования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1143000" y="2697480"/>
            <a:ext cx="8522208" cy="0"/>
          </a:xfrm>
          <a:prstGeom prst="line">
            <a:avLst/>
          </a:prstGeom>
          <a:noFill/>
          <a:ln w="25400">
            <a:solidFill>
              <a:srgbClr val="B7E4C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822960" y="2377440"/>
            <a:ext cx="640080" cy="640080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2377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731520" y="3246120"/>
            <a:ext cx="2057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Сделай, что скажу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731520" y="388620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Точное исполнение инструкции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2953512" y="2377440"/>
            <a:ext cx="640080" cy="640080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10" name="Text 8"/>
          <p:cNvSpPr/>
          <p:nvPr/>
        </p:nvSpPr>
        <p:spPr>
          <a:xfrm>
            <a:off x="2953512" y="2377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9"/>
          <p:cNvSpPr/>
          <p:nvPr/>
        </p:nvSpPr>
        <p:spPr>
          <a:xfrm>
            <a:off x="2862072" y="3246120"/>
            <a:ext cx="2057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Изучи и предложи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862072" y="388620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 готовит варианты</a:t>
            </a:r>
            <a:endParaRPr lang="en-US" sz="1150" dirty="0"/>
          </a:p>
        </p:txBody>
      </p:sp>
      <p:sp>
        <p:nvSpPr>
          <p:cNvPr id="13" name="Shape 11"/>
          <p:cNvSpPr/>
          <p:nvPr/>
        </p:nvSpPr>
        <p:spPr>
          <a:xfrm>
            <a:off x="5084064" y="2377440"/>
            <a:ext cx="640080" cy="640080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14" name="Text 12"/>
          <p:cNvSpPr/>
          <p:nvPr/>
        </p:nvSpPr>
        <p:spPr>
          <a:xfrm>
            <a:off x="5084064" y="2377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3"/>
          <p:cNvSpPr/>
          <p:nvPr/>
        </p:nvSpPr>
        <p:spPr>
          <a:xfrm>
            <a:off x="4992624" y="3246120"/>
            <a:ext cx="2057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Реши и доложи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4992624" y="388620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Решение принято, но согласовано</a:t>
            </a:r>
            <a:endParaRPr lang="en-US" sz="1150" dirty="0"/>
          </a:p>
        </p:txBody>
      </p:sp>
      <p:sp>
        <p:nvSpPr>
          <p:cNvPr id="17" name="Shape 15"/>
          <p:cNvSpPr/>
          <p:nvPr/>
        </p:nvSpPr>
        <p:spPr>
          <a:xfrm>
            <a:off x="7214616" y="2377440"/>
            <a:ext cx="640080" cy="640080"/>
          </a:xfrm>
          <a:prstGeom prst="ellipse">
            <a:avLst/>
          </a:prstGeom>
          <a:solidFill>
            <a:srgbClr val="40916C"/>
          </a:solidFill>
          <a:ln/>
        </p:spPr>
      </p:sp>
      <p:sp>
        <p:nvSpPr>
          <p:cNvPr id="18" name="Text 16"/>
          <p:cNvSpPr/>
          <p:nvPr/>
        </p:nvSpPr>
        <p:spPr>
          <a:xfrm>
            <a:off x="7214616" y="2377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7"/>
          <p:cNvSpPr/>
          <p:nvPr/>
        </p:nvSpPr>
        <p:spPr>
          <a:xfrm>
            <a:off x="7123176" y="3246120"/>
            <a:ext cx="2057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Действуй и сообщи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7123176" y="388620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Полная самостоятельность действий</a:t>
            </a:r>
            <a:endParaRPr lang="en-US" sz="1150" dirty="0"/>
          </a:p>
        </p:txBody>
      </p:sp>
      <p:sp>
        <p:nvSpPr>
          <p:cNvPr id="21" name="Shape 19"/>
          <p:cNvSpPr/>
          <p:nvPr/>
        </p:nvSpPr>
        <p:spPr>
          <a:xfrm>
            <a:off x="9345168" y="2377440"/>
            <a:ext cx="640080" cy="64008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22" name="Text 20"/>
          <p:cNvSpPr/>
          <p:nvPr/>
        </p:nvSpPr>
        <p:spPr>
          <a:xfrm>
            <a:off x="9345168" y="2377440"/>
            <a:ext cx="64008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5</a:t>
            </a:r>
            <a:endParaRPr lang="en-US" sz="2000" dirty="0"/>
          </a:p>
        </p:txBody>
      </p:sp>
      <p:sp>
        <p:nvSpPr>
          <p:cNvPr id="23" name="Text 21"/>
          <p:cNvSpPr/>
          <p:nvPr/>
        </p:nvSpPr>
        <p:spPr>
          <a:xfrm>
            <a:off x="9253728" y="3246120"/>
            <a:ext cx="20574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Действуй сам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9253728" y="3886200"/>
            <a:ext cx="2057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Отчёт не требуется</a:t>
            </a:r>
            <a:endParaRPr lang="en-US" sz="1150" dirty="0"/>
          </a:p>
        </p:txBody>
      </p:sp>
      <p:sp>
        <p:nvSpPr>
          <p:cNvPr id="25" name="Text 23"/>
          <p:cNvSpPr/>
          <p:nvPr/>
        </p:nvSpPr>
        <p:spPr>
          <a:xfrm>
            <a:off x="822960" y="539496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Чем выше уровень доверия — тем выше уровень делегирования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/ 10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7F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АЛГОРИТМ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Пять шагов передачи задачи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20240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4332">
                <a:alpha val="8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05840" y="2048256"/>
            <a:ext cx="429768" cy="429768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6" name="Text 4"/>
          <p:cNvSpPr/>
          <p:nvPr/>
        </p:nvSpPr>
        <p:spPr>
          <a:xfrm>
            <a:off x="1005840" y="2048256"/>
            <a:ext cx="42976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1645920" y="1975104"/>
            <a:ext cx="32918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Определите задачу и результат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5120640" y="1975104"/>
            <a:ext cx="60350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Сформулируйте конечную цель и критерии успеха.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822960" y="2761488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4332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1005840" y="2889504"/>
            <a:ext cx="429768" cy="429768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11" name="Text 9"/>
          <p:cNvSpPr/>
          <p:nvPr/>
        </p:nvSpPr>
        <p:spPr>
          <a:xfrm>
            <a:off x="1005840" y="2889504"/>
            <a:ext cx="42976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400" dirty="0"/>
          </a:p>
        </p:txBody>
      </p:sp>
      <p:sp>
        <p:nvSpPr>
          <p:cNvPr id="12" name="Text 10"/>
          <p:cNvSpPr/>
          <p:nvPr/>
        </p:nvSpPr>
        <p:spPr>
          <a:xfrm>
            <a:off x="1645920" y="2816352"/>
            <a:ext cx="32918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Выберите исполнителя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5120640" y="2816352"/>
            <a:ext cx="60350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Оцените навыки, загрузку и потенциал сотрудника.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822960" y="3602736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4332">
                <a:alpha val="8000"/>
              </a:srgbClr>
            </a:outerShdw>
          </a:effectLst>
        </p:spPr>
      </p:sp>
      <p:sp>
        <p:nvSpPr>
          <p:cNvPr id="15" name="Shape 13"/>
          <p:cNvSpPr/>
          <p:nvPr/>
        </p:nvSpPr>
        <p:spPr>
          <a:xfrm>
            <a:off x="1005840" y="3730752"/>
            <a:ext cx="429768" cy="429768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16" name="Text 14"/>
          <p:cNvSpPr/>
          <p:nvPr/>
        </p:nvSpPr>
        <p:spPr>
          <a:xfrm>
            <a:off x="1005840" y="3730752"/>
            <a:ext cx="42976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400" dirty="0"/>
          </a:p>
        </p:txBody>
      </p:sp>
      <p:sp>
        <p:nvSpPr>
          <p:cNvPr id="17" name="Text 15"/>
          <p:cNvSpPr/>
          <p:nvPr/>
        </p:nvSpPr>
        <p:spPr>
          <a:xfrm>
            <a:off x="1645920" y="3657600"/>
            <a:ext cx="32918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Передайте контекст и полномочия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5120640" y="3657600"/>
            <a:ext cx="60350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Объясните «зачем» и дайте право принимать решения.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22960" y="4443984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4332">
                <a:alpha val="8000"/>
              </a:srgbClr>
            </a:outerShdw>
          </a:effectLst>
        </p:spPr>
      </p:sp>
      <p:sp>
        <p:nvSpPr>
          <p:cNvPr id="20" name="Shape 18"/>
          <p:cNvSpPr/>
          <p:nvPr/>
        </p:nvSpPr>
        <p:spPr>
          <a:xfrm>
            <a:off x="1005840" y="4572000"/>
            <a:ext cx="429768" cy="429768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21" name="Text 19"/>
          <p:cNvSpPr/>
          <p:nvPr/>
        </p:nvSpPr>
        <p:spPr>
          <a:xfrm>
            <a:off x="1005840" y="4572000"/>
            <a:ext cx="42976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400" dirty="0"/>
          </a:p>
        </p:txBody>
      </p:sp>
      <p:sp>
        <p:nvSpPr>
          <p:cNvPr id="22" name="Text 20"/>
          <p:cNvSpPr/>
          <p:nvPr/>
        </p:nvSpPr>
        <p:spPr>
          <a:xfrm>
            <a:off x="1645920" y="4498848"/>
            <a:ext cx="32918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Согласуйте точки контроля</a:t>
            </a:r>
            <a:endParaRPr lang="en-US" sz="1350" dirty="0"/>
          </a:p>
        </p:txBody>
      </p:sp>
      <p:sp>
        <p:nvSpPr>
          <p:cNvPr id="23" name="Text 21"/>
          <p:cNvSpPr/>
          <p:nvPr/>
        </p:nvSpPr>
        <p:spPr>
          <a:xfrm>
            <a:off x="5120640" y="4498848"/>
            <a:ext cx="60350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Определите сроки проверки, не забирая задачу обратно.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822960" y="5285232"/>
            <a:ext cx="10515600" cy="685800"/>
          </a:xfrm>
          <a:prstGeom prst="roundRect">
            <a:avLst>
              <a:gd name="adj" fmla="val 13333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B4332">
                <a:alpha val="8000"/>
              </a:srgbClr>
            </a:outerShdw>
          </a:effectLst>
        </p:spPr>
      </p:sp>
      <p:sp>
        <p:nvSpPr>
          <p:cNvPr id="25" name="Shape 23"/>
          <p:cNvSpPr/>
          <p:nvPr/>
        </p:nvSpPr>
        <p:spPr>
          <a:xfrm>
            <a:off x="1005840" y="5413248"/>
            <a:ext cx="429768" cy="429768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26" name="Text 24"/>
          <p:cNvSpPr/>
          <p:nvPr/>
        </p:nvSpPr>
        <p:spPr>
          <a:xfrm>
            <a:off x="1005840" y="5413248"/>
            <a:ext cx="429768" cy="4297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400" dirty="0"/>
          </a:p>
        </p:txBody>
      </p:sp>
      <p:sp>
        <p:nvSpPr>
          <p:cNvPr id="27" name="Text 25"/>
          <p:cNvSpPr/>
          <p:nvPr/>
        </p:nvSpPr>
        <p:spPr>
          <a:xfrm>
            <a:off x="1645920" y="5340096"/>
            <a:ext cx="32918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Дайте обратную связь</a:t>
            </a:r>
            <a:endParaRPr lang="en-US" sz="1350" dirty="0"/>
          </a:p>
        </p:txBody>
      </p:sp>
      <p:sp>
        <p:nvSpPr>
          <p:cNvPr id="28" name="Text 26"/>
          <p:cNvSpPr/>
          <p:nvPr/>
        </p:nvSpPr>
        <p:spPr>
          <a:xfrm>
            <a:off x="5120640" y="5340096"/>
            <a:ext cx="6035040" cy="57607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Отметьте результат и зоны роста после выполнения.</a:t>
            </a:r>
            <a:endParaRPr lang="en-US" sz="1200" dirty="0"/>
          </a:p>
        </p:txBody>
      </p:sp>
      <p:sp>
        <p:nvSpPr>
          <p:cNvPr id="29" name="Text 27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 / 10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40916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ЧАСТЫЕ ОШИБКИ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2A2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Что мешает делегированию работать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822960" y="1965960"/>
            <a:ext cx="5074920" cy="1371600"/>
          </a:xfrm>
          <a:prstGeom prst="roundRect">
            <a:avLst>
              <a:gd name="adj" fmla="val 6667"/>
            </a:avLst>
          </a:prstGeom>
          <a:solidFill>
            <a:srgbClr val="EEF7F1"/>
          </a:solidFill>
          <a:ln/>
        </p:spPr>
      </p:sp>
      <p:sp>
        <p:nvSpPr>
          <p:cNvPr id="5" name="Shape 3"/>
          <p:cNvSpPr/>
          <p:nvPr/>
        </p:nvSpPr>
        <p:spPr>
          <a:xfrm>
            <a:off x="1051560" y="219456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6" name="Text 4"/>
          <p:cNvSpPr/>
          <p:nvPr/>
        </p:nvSpPr>
        <p:spPr>
          <a:xfrm>
            <a:off x="1051560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7" name="Text 5"/>
          <p:cNvSpPr/>
          <p:nvPr/>
        </p:nvSpPr>
        <p:spPr>
          <a:xfrm>
            <a:off x="1691640" y="213055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Делегировать только неприятное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691640" y="2514600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Команда быстро теряет мотивацию, если получает лишь рутину.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6355080" y="1965960"/>
            <a:ext cx="5074920" cy="1371600"/>
          </a:xfrm>
          <a:prstGeom prst="roundRect">
            <a:avLst>
              <a:gd name="adj" fmla="val 6667"/>
            </a:avLst>
          </a:prstGeom>
          <a:solidFill>
            <a:srgbClr val="EEF7F1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19456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11" name="Text 9"/>
          <p:cNvSpPr/>
          <p:nvPr/>
        </p:nvSpPr>
        <p:spPr>
          <a:xfrm>
            <a:off x="6583680" y="219456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7223760" y="213055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Не давать полномочий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7223760" y="2514600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Ответственность без права решать превращается в формальность.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22960" y="3886200"/>
            <a:ext cx="5074920" cy="1371600"/>
          </a:xfrm>
          <a:prstGeom prst="roundRect">
            <a:avLst>
              <a:gd name="adj" fmla="val 6667"/>
            </a:avLst>
          </a:prstGeom>
          <a:solidFill>
            <a:srgbClr val="EEF7F1"/>
          </a:solidFill>
          <a:ln/>
        </p:spPr>
      </p:sp>
      <p:sp>
        <p:nvSpPr>
          <p:cNvPr id="15" name="Shape 13"/>
          <p:cNvSpPr/>
          <p:nvPr/>
        </p:nvSpPr>
        <p:spPr>
          <a:xfrm>
            <a:off x="1051560" y="411480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16" name="Text 14"/>
          <p:cNvSpPr/>
          <p:nvPr/>
        </p:nvSpPr>
        <p:spPr>
          <a:xfrm>
            <a:off x="1051560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1691640" y="405079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Микроменеджмент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1691640" y="4434840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Постоянный контроль обесценивает переданную задачу.</a:t>
            </a:r>
            <a:endParaRPr lang="en-US" sz="1150" dirty="0"/>
          </a:p>
        </p:txBody>
      </p:sp>
      <p:sp>
        <p:nvSpPr>
          <p:cNvPr id="19" name="Shape 17"/>
          <p:cNvSpPr/>
          <p:nvPr/>
        </p:nvSpPr>
        <p:spPr>
          <a:xfrm>
            <a:off x="6355080" y="3886200"/>
            <a:ext cx="5074920" cy="1371600"/>
          </a:xfrm>
          <a:prstGeom prst="roundRect">
            <a:avLst>
              <a:gd name="adj" fmla="val 6667"/>
            </a:avLst>
          </a:prstGeom>
          <a:solidFill>
            <a:srgbClr val="EEF7F1"/>
          </a:solidFill>
          <a:ln/>
        </p:spPr>
      </p:sp>
      <p:sp>
        <p:nvSpPr>
          <p:cNvPr id="20" name="Shape 18"/>
          <p:cNvSpPr/>
          <p:nvPr/>
        </p:nvSpPr>
        <p:spPr>
          <a:xfrm>
            <a:off x="6583680" y="4114800"/>
            <a:ext cx="457200" cy="45720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21" name="Text 19"/>
          <p:cNvSpPr/>
          <p:nvPr/>
        </p:nvSpPr>
        <p:spPr>
          <a:xfrm>
            <a:off x="6583680" y="4114800"/>
            <a:ext cx="457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!</a:t>
            </a:r>
            <a:endParaRPr lang="en-US" sz="1800" dirty="0"/>
          </a:p>
        </p:txBody>
      </p:sp>
      <p:sp>
        <p:nvSpPr>
          <p:cNvPr id="22" name="Text 20"/>
          <p:cNvSpPr/>
          <p:nvPr/>
        </p:nvSpPr>
        <p:spPr>
          <a:xfrm>
            <a:off x="7223760" y="4050792"/>
            <a:ext cx="3977640" cy="3840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B43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Забирать задачу при первой сложности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223760" y="4434840"/>
            <a:ext cx="397764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15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 не учится справляться самостоятельно.</a:t>
            </a:r>
            <a:endParaRPr lang="en-US" sz="1150" dirty="0"/>
          </a:p>
        </p:txBody>
      </p:sp>
      <p:sp>
        <p:nvSpPr>
          <p:cNvPr id="24" name="Text 22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5C6B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 / 10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433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280160"/>
            <a:ext cx="3657600" cy="3657600"/>
          </a:xfrm>
          <a:prstGeom prst="ellipse">
            <a:avLst/>
          </a:prstGeom>
          <a:solidFill>
            <a:srgbClr val="2D6A4F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54864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ПРАКТИКА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896112"/>
            <a:ext cx="100584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Чек-лист перед делегированием</a:t>
            </a:r>
            <a:endParaRPr lang="en-US" sz="30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65760" cy="36576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74C69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874520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417320" y="1856232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Понятна конечная цель и критерии результата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822960" y="2624328"/>
            <a:ext cx="365760" cy="36576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74C69D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624328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1417320" y="2606040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Выбран сотрудник с подходящими навыками</a:t>
            </a:r>
            <a:endParaRPr lang="en-US" sz="1500" dirty="0"/>
          </a:p>
        </p:txBody>
      </p:sp>
      <p:sp>
        <p:nvSpPr>
          <p:cNvPr id="11" name="Shape 9"/>
          <p:cNvSpPr/>
          <p:nvPr/>
        </p:nvSpPr>
        <p:spPr>
          <a:xfrm>
            <a:off x="822960" y="3374136"/>
            <a:ext cx="365760" cy="36576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74C69D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822960" y="3374136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1417320" y="3355848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Переданы нужные полномочия и ресурсы</a:t>
            </a:r>
            <a:endParaRPr lang="en-US" sz="1500" dirty="0"/>
          </a:p>
        </p:txBody>
      </p:sp>
      <p:sp>
        <p:nvSpPr>
          <p:cNvPr id="14" name="Shape 12"/>
          <p:cNvSpPr/>
          <p:nvPr/>
        </p:nvSpPr>
        <p:spPr>
          <a:xfrm>
            <a:off x="822960" y="4123944"/>
            <a:ext cx="365760" cy="36576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74C69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2960" y="4123944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1417320" y="4105656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Согласованы сроки и точки промежуточного контроля</a:t>
            </a:r>
            <a:endParaRPr lang="en-US" sz="1500" dirty="0"/>
          </a:p>
        </p:txBody>
      </p:sp>
      <p:sp>
        <p:nvSpPr>
          <p:cNvPr id="17" name="Shape 15"/>
          <p:cNvSpPr/>
          <p:nvPr/>
        </p:nvSpPr>
        <p:spPr>
          <a:xfrm>
            <a:off x="822960" y="4873752"/>
            <a:ext cx="365760" cy="365760"/>
          </a:xfrm>
          <a:prstGeom prst="roundRect">
            <a:avLst>
              <a:gd name="adj" fmla="val 15000"/>
            </a:avLst>
          </a:prstGeom>
          <a:noFill/>
          <a:ln w="19050">
            <a:solidFill>
              <a:srgbClr val="74C69D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22960" y="4873752"/>
            <a:ext cx="365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1417320" y="4855464"/>
            <a:ext cx="93268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Сотрудник знает, куда обратиться за помощью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 / 10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2D6A4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645920" y="-1645920"/>
            <a:ext cx="4572000" cy="4572000"/>
          </a:xfrm>
          <a:prstGeom prst="ellipse">
            <a:avLst/>
          </a:prstGeom>
          <a:solidFill>
            <a:srgbClr val="1B4332"/>
          </a:solidFill>
          <a:ln/>
        </p:spPr>
      </p:sp>
      <p:sp>
        <p:nvSpPr>
          <p:cNvPr id="3" name="Text 1"/>
          <p:cNvSpPr/>
          <p:nvPr/>
        </p:nvSpPr>
        <p:spPr>
          <a:xfrm>
            <a:off x="822960" y="1554480"/>
            <a:ext cx="54864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300" kern="0" dirty="0">
                <a:solidFill>
                  <a:srgbClr val="74C69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ГЛАВНОЕ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822960" y="1965960"/>
            <a:ext cx="9601200" cy="1554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Делегирование — это инвестиция</a:t>
            </a:r>
            <a:endParaRPr lang="en-US" sz="3200" dirty="0"/>
          </a:p>
          <a:p>
            <a:pPr indent="0" marL="0">
              <a:lnSpc>
                <a:spcPct val="125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в рост, а не потеря контроля</a:t>
            </a:r>
            <a:endParaRPr lang="en-US" sz="3200" dirty="0"/>
          </a:p>
        </p:txBody>
      </p:sp>
      <p:sp>
        <p:nvSpPr>
          <p:cNvPr id="5" name="Shape 3"/>
          <p:cNvSpPr/>
          <p:nvPr/>
        </p:nvSpPr>
        <p:spPr>
          <a:xfrm>
            <a:off x="868680" y="3657600"/>
            <a:ext cx="502920" cy="0"/>
          </a:xfrm>
          <a:prstGeom prst="line">
            <a:avLst/>
          </a:prstGeom>
          <a:noFill/>
          <a:ln w="50800">
            <a:solidFill>
              <a:srgbClr val="74C69D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3977640"/>
            <a:ext cx="86868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Начните с одной задачи на этой неделе — выберите человека,</a:t>
            </a:r>
            <a:endParaRPr lang="en-US" sz="1500" dirty="0"/>
          </a:p>
          <a:p>
            <a:pPr indent="0" marL="0">
              <a:lnSpc>
                <a:spcPct val="135000"/>
              </a:lnSpc>
              <a:buNone/>
            </a:pPr>
            <a:r>
              <a:rPr lang="en-US" sz="1500" dirty="0">
                <a:solidFill>
                  <a:srgbClr val="B7E4C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дайте полномочия и доверьтесь результату.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725912" y="635508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CFE8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 / 10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2026-08-05T19:36:44Z</dcterms:created>
  <dcterms:modified xsi:type="dcterms:W3CDTF">2026-08-05T19:36:44Z</dcterms:modified>
</cp:coreProperties>
</file>