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424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094415" y="-2011680"/>
            <a:ext cx="2926080" cy="2926080"/>
          </a:xfrm>
          <a:prstGeom prst="ellipse">
            <a:avLst/>
          </a:prstGeom>
          <a:ln w="15875">
            <a:solidFill>
              <a:srgbClr val="E1631E">
                <a:alpha val="45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271455" y="-2834640"/>
            <a:ext cx="4572000" cy="4572000"/>
          </a:xfrm>
          <a:prstGeom prst="ellipse">
            <a:avLst/>
          </a:prstGeom>
          <a:ln w="15875">
            <a:solidFill>
              <a:srgbClr val="E1631E">
                <a:alpha val="4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448495" y="-3657600"/>
            <a:ext cx="6217920" cy="6217920"/>
          </a:xfrm>
          <a:prstGeom prst="ellipse">
            <a:avLst/>
          </a:prstGeom>
          <a:ln w="15875">
            <a:solidFill>
              <a:srgbClr val="E1631E">
                <a:alpha val="4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-822960" y="6217920"/>
            <a:ext cx="2011680" cy="2011680"/>
          </a:xfrm>
          <a:prstGeom prst="ellipse">
            <a:avLst/>
          </a:prstGeom>
          <a:ln w="12700">
            <a:solidFill>
              <a:srgbClr val="97948D">
                <a:alpha val="3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-1554480" y="5486400"/>
            <a:ext cx="3474720" cy="3474720"/>
          </a:xfrm>
          <a:prstGeom prst="ellipse">
            <a:avLst/>
          </a:prstGeom>
          <a:ln w="12700">
            <a:solidFill>
              <a:srgbClr val="97948D">
                <a:alpha val="3500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12344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E163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RETRO-FUTURISM · СВЯЗЬ СКВОЗЬ ВРЕМЯ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1691640"/>
            <a:ext cx="7863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6200" b="1" spc="100" kern="0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</a:t>
            </a:r>
            <a:endParaRPr lang="en-US" sz="62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6200" b="1" spc="100" kern="0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ТЕЛЕФОНОВ</a:t>
            </a:r>
            <a:endParaRPr lang="en-US" sz="6200" dirty="0"/>
          </a:p>
        </p:txBody>
      </p:sp>
      <p:sp>
        <p:nvSpPr>
          <p:cNvPr id="9" name="Text 7"/>
          <p:cNvSpPr/>
          <p:nvPr/>
        </p:nvSpPr>
        <p:spPr>
          <a:xfrm>
            <a:off x="685800" y="3977640"/>
            <a:ext cx="630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600" dirty="0">
                <a:solidFill>
                  <a:srgbClr val="C8C4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один звонок изменил цивилизацию: путь от искры Александра Белла до искусственного интеллекта в кармане.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9281160" y="2331720"/>
            <a:ext cx="2103120" cy="2103120"/>
          </a:xfrm>
          <a:prstGeom prst="ellipse">
            <a:avLst/>
          </a:prstGeom>
          <a:solidFill>
            <a:srgbClr val="E1631E"/>
          </a:solidFill>
          <a:ln/>
          <a:effectLst>
            <a:outerShdw sx="100000" sy="100000" kx="0" ky="0" algn="bl" rotWithShape="0" blurRad="101600" dist="38100" dir="5400000">
              <a:srgbClr val="1A1A1A">
                <a:alpha val="35000"/>
              </a:srgbClr>
            </a:outerShdw>
          </a:effectLst>
        </p:spPr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49002" y="2899562"/>
            <a:ext cx="967435" cy="967435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685800" y="5623560"/>
            <a:ext cx="91440" cy="91440"/>
          </a:xfrm>
          <a:prstGeom prst="ellipse">
            <a:avLst/>
          </a:prstGeom>
          <a:solidFill>
            <a:srgbClr val="E1631E"/>
          </a:solidFill>
          <a:ln/>
        </p:spPr>
      </p:sp>
      <p:sp>
        <p:nvSpPr>
          <p:cNvPr id="13" name="Text 10"/>
          <p:cNvSpPr/>
          <p:nvPr/>
        </p:nvSpPr>
        <p:spPr>
          <a:xfrm>
            <a:off x="365760" y="5779008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spc="100" kern="0" dirty="0">
                <a:solidFill>
                  <a:srgbClr val="C8C4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1876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777240" y="5669280"/>
            <a:ext cx="1325880" cy="0"/>
          </a:xfrm>
          <a:prstGeom prst="line">
            <a:avLst/>
          </a:prstGeom>
          <a:noFill/>
          <a:ln w="9525">
            <a:solidFill>
              <a:srgbClr val="97948D">
                <a:alpha val="60000"/>
              </a:srgbClr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2103120" y="5623560"/>
            <a:ext cx="91440" cy="91440"/>
          </a:xfrm>
          <a:prstGeom prst="ellipse">
            <a:avLst/>
          </a:prstGeom>
          <a:solidFill>
            <a:srgbClr val="E1631E"/>
          </a:solidFill>
          <a:ln/>
        </p:spPr>
      </p:sp>
      <p:sp>
        <p:nvSpPr>
          <p:cNvPr id="16" name="Text 13"/>
          <p:cNvSpPr/>
          <p:nvPr/>
        </p:nvSpPr>
        <p:spPr>
          <a:xfrm>
            <a:off x="1783080" y="5779008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spc="100" kern="0" dirty="0">
                <a:solidFill>
                  <a:srgbClr val="C8C4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2194560" y="5669280"/>
            <a:ext cx="1325880" cy="0"/>
          </a:xfrm>
          <a:prstGeom prst="line">
            <a:avLst/>
          </a:prstGeom>
          <a:noFill/>
          <a:ln w="9525">
            <a:solidFill>
              <a:srgbClr val="97948D">
                <a:alpha val="60000"/>
              </a:srgbClr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3520440" y="5623560"/>
            <a:ext cx="91440" cy="91440"/>
          </a:xfrm>
          <a:prstGeom prst="ellipse">
            <a:avLst/>
          </a:prstGeom>
          <a:solidFill>
            <a:srgbClr val="E1631E"/>
          </a:solidFill>
          <a:ln/>
        </p:spPr>
      </p:sp>
      <p:sp>
        <p:nvSpPr>
          <p:cNvPr id="19" name="Text 16"/>
          <p:cNvSpPr/>
          <p:nvPr/>
        </p:nvSpPr>
        <p:spPr>
          <a:xfrm>
            <a:off x="3200400" y="5779008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spc="100" kern="0" dirty="0">
                <a:solidFill>
                  <a:srgbClr val="C8C4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1973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3611880" y="5669280"/>
            <a:ext cx="1325880" cy="0"/>
          </a:xfrm>
          <a:prstGeom prst="line">
            <a:avLst/>
          </a:prstGeom>
          <a:noFill/>
          <a:ln w="9525">
            <a:solidFill>
              <a:srgbClr val="97948D">
                <a:alpha val="60000"/>
              </a:srgbClr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4937760" y="5623560"/>
            <a:ext cx="91440" cy="91440"/>
          </a:xfrm>
          <a:prstGeom prst="ellipse">
            <a:avLst/>
          </a:prstGeom>
          <a:solidFill>
            <a:srgbClr val="E1631E"/>
          </a:solidFill>
          <a:ln/>
        </p:spPr>
      </p:sp>
      <p:sp>
        <p:nvSpPr>
          <p:cNvPr id="22" name="Text 19"/>
          <p:cNvSpPr/>
          <p:nvPr/>
        </p:nvSpPr>
        <p:spPr>
          <a:xfrm>
            <a:off x="4617720" y="5779008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spc="100" kern="0" dirty="0">
                <a:solidFill>
                  <a:srgbClr val="C8C4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2007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5029200" y="5669280"/>
            <a:ext cx="1325880" cy="0"/>
          </a:xfrm>
          <a:prstGeom prst="line">
            <a:avLst/>
          </a:prstGeom>
          <a:noFill/>
          <a:ln w="9525">
            <a:solidFill>
              <a:srgbClr val="97948D">
                <a:alpha val="60000"/>
              </a:srgbClr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355080" y="5623560"/>
            <a:ext cx="91440" cy="91440"/>
          </a:xfrm>
          <a:prstGeom prst="ellipse">
            <a:avLst/>
          </a:prstGeom>
          <a:solidFill>
            <a:srgbClr val="E1631E"/>
          </a:solidFill>
          <a:ln/>
        </p:spPr>
      </p:sp>
      <p:sp>
        <p:nvSpPr>
          <p:cNvPr id="25" name="Text 22"/>
          <p:cNvSpPr/>
          <p:nvPr/>
        </p:nvSpPr>
        <p:spPr>
          <a:xfrm>
            <a:off x="6035040" y="5779008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spc="100" kern="0" dirty="0">
                <a:solidFill>
                  <a:srgbClr val="C8C4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2026+</a:t>
            </a:r>
            <a:endParaRPr lang="en-US" sz="1100" dirty="0"/>
          </a:p>
        </p:txBody>
      </p:sp>
      <p:sp>
        <p:nvSpPr>
          <p:cNvPr id="26" name="Text 23"/>
          <p:cNvSpPr/>
          <p:nvPr/>
        </p:nvSpPr>
        <p:spPr>
          <a:xfrm>
            <a:off x="685800" y="62636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300" kern="0" dirty="0">
                <a:solidFill>
                  <a:srgbClr val="9794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ГЛАВ ИСТОРИИ СВЯЗИ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E4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277295" y="5943600"/>
            <a:ext cx="2377440" cy="2377440"/>
          </a:xfrm>
          <a:prstGeom prst="ellipse">
            <a:avLst/>
          </a:prstGeom>
          <a:ln w="9525">
            <a:solidFill>
              <a:srgbClr val="97948D">
                <a:alpha val="25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637215" y="5303520"/>
            <a:ext cx="3657600" cy="3657600"/>
          </a:xfrm>
          <a:prstGeom prst="ellipse">
            <a:avLst/>
          </a:prstGeom>
          <a:ln w="9525">
            <a:solidFill>
              <a:srgbClr val="97948D">
                <a:alpha val="2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40080" y="566928"/>
            <a:ext cx="786384" cy="786384"/>
          </a:xfrm>
          <a:prstGeom prst="ellipse">
            <a:avLst/>
          </a:prstGeom>
          <a:solidFill>
            <a:srgbClr val="E1631E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566928"/>
            <a:ext cx="786384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627632" y="530352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04A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МАРТА 1876 ГОДА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600200" y="841248"/>
            <a:ext cx="8686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424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телефона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1627632" y="1965960"/>
            <a:ext cx="6126480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20000"/>
              </a:lnSpc>
              <a:spcAft>
                <a:spcPts val="1400"/>
              </a:spcAft>
              <a:buSzPct val="100000"/>
              <a:buChar char="●"/>
            </a:pPr>
            <a:r>
              <a:rPr lang="en-US" sz="1500" dirty="0">
                <a:solidFill>
                  <a:srgbClr val="2424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Грейам Белл получает патент на аппарат для передачи речи по проводам — «говорящий телеграф».</a:t>
            </a:r>
            <a:endParaRPr lang="en-US" sz="1500" dirty="0"/>
          </a:p>
          <a:p>
            <a:pPr marL="228600" indent="-228600">
              <a:lnSpc>
                <a:spcPct val="120000"/>
              </a:lnSpc>
              <a:spcAft>
                <a:spcPts val="1400"/>
              </a:spcAft>
              <a:buSzPct val="100000"/>
              <a:buChar char="●"/>
            </a:pPr>
            <a:r>
              <a:rPr lang="en-US" sz="1500" dirty="0">
                <a:solidFill>
                  <a:srgbClr val="2424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в истории фраза, переданная по телефону, была обращена к ассистенту Томасу Уотсону в соседней комнате.</a:t>
            </a:r>
            <a:endParaRPr lang="en-US" sz="1500" dirty="0"/>
          </a:p>
          <a:p>
            <a:pPr marL="228600" indent="-228600">
              <a:lnSpc>
                <a:spcPct val="120000"/>
              </a:lnSpc>
              <a:spcAft>
                <a:spcPts val="1400"/>
              </a:spcAft>
              <a:buSzPct val="100000"/>
              <a:buChar char="●"/>
            </a:pPr>
            <a:r>
              <a:rPr lang="en-US" sz="1500" dirty="0">
                <a:solidFill>
                  <a:srgbClr val="2424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через год телефон становится главной сенсацией Всемирной выставки в Филадельфии.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1627632" y="5120640"/>
            <a:ext cx="5120640" cy="1143000"/>
          </a:xfrm>
          <a:prstGeom prst="roundRect">
            <a:avLst>
              <a:gd name="adj" fmla="val 6400"/>
            </a:avLst>
          </a:prstGeom>
          <a:solidFill>
            <a:srgbClr val="DAD7CF"/>
          </a:solidFill>
          <a:ln/>
        </p:spPr>
      </p:sp>
      <p:sp>
        <p:nvSpPr>
          <p:cNvPr id="10" name="Text 8"/>
          <p:cNvSpPr/>
          <p:nvPr/>
        </p:nvSpPr>
        <p:spPr>
          <a:xfrm>
            <a:off x="1828800" y="5248656"/>
            <a:ext cx="471830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700" b="1" i="1" dirty="0">
                <a:solidFill>
                  <a:srgbClr val="B04A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«Мистер Уотсон, подойдите — я хочу вас видеть»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1828800" y="5952744"/>
            <a:ext cx="47183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E6B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фраза, переданная по телефону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8778240" y="2286000"/>
            <a:ext cx="2194560" cy="2194560"/>
          </a:xfrm>
          <a:prstGeom prst="ellipse">
            <a:avLst/>
          </a:prstGeom>
          <a:solidFill>
            <a:srgbClr val="E1631E"/>
          </a:solidFill>
          <a:ln/>
          <a:effectLst>
            <a:outerShdw sx="100000" sy="100000" kx="0" ky="0" algn="bl" rotWithShape="0" blurRad="101600" dist="38100" dir="5400000">
              <a:srgbClr val="1A1A1A">
                <a:alpha val="35000"/>
              </a:srgbClr>
            </a:outerShdw>
          </a:effectLst>
        </p:spPr>
      </p:sp>
      <p:pic>
        <p:nvPicPr>
          <p:cNvPr id="1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04934" y="2812694"/>
            <a:ext cx="1141171" cy="1141171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640080" y="6528816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E6B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ТЕЛЕФОНОВ</a:t>
            </a:r>
            <a:endParaRPr lang="en-US" sz="900" dirty="0"/>
          </a:p>
        </p:txBody>
      </p:sp>
      <p:sp>
        <p:nvSpPr>
          <p:cNvPr id="15" name="Text 12"/>
          <p:cNvSpPr/>
          <p:nvPr/>
        </p:nvSpPr>
        <p:spPr>
          <a:xfrm>
            <a:off x="10180015" y="6528816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spc="200" kern="0" dirty="0">
                <a:solidFill>
                  <a:srgbClr val="6E6B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/ 08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E4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280160" y="-1280160"/>
            <a:ext cx="2011680" cy="2011680"/>
          </a:xfrm>
          <a:prstGeom prst="ellipse">
            <a:avLst/>
          </a:prstGeom>
          <a:ln w="9525">
            <a:solidFill>
              <a:srgbClr val="97948D">
                <a:alpha val="25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920240" y="-1920240"/>
            <a:ext cx="3291840" cy="3291840"/>
          </a:xfrm>
          <a:prstGeom prst="ellipse">
            <a:avLst/>
          </a:prstGeom>
          <a:ln w="9525">
            <a:solidFill>
              <a:srgbClr val="97948D">
                <a:alpha val="2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40080" y="566928"/>
            <a:ext cx="786384" cy="786384"/>
          </a:xfrm>
          <a:prstGeom prst="ellipse">
            <a:avLst/>
          </a:prstGeom>
          <a:solidFill>
            <a:srgbClr val="E1631E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566928"/>
            <a:ext cx="786384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627632" y="530352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04A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1880-Е — 1910-Е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600200" y="841248"/>
            <a:ext cx="8686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424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ручных коммутаторов</a:t>
            </a:r>
            <a:endParaRPr lang="en-US" sz="3000" dirty="0"/>
          </a:p>
        </p:txBody>
      </p:sp>
      <p:sp>
        <p:nvSpPr>
          <p:cNvPr id="8" name="Shape 6"/>
          <p:cNvSpPr/>
          <p:nvPr/>
        </p:nvSpPr>
        <p:spPr>
          <a:xfrm>
            <a:off x="1600200" y="2286000"/>
            <a:ext cx="2194560" cy="2194560"/>
          </a:xfrm>
          <a:prstGeom prst="ellipse">
            <a:avLst/>
          </a:prstGeom>
          <a:solidFill>
            <a:srgbClr val="E1631E"/>
          </a:solidFill>
          <a:ln/>
          <a:effectLst>
            <a:outerShdw sx="100000" sy="100000" kx="0" ky="0" algn="bl" rotWithShape="0" blurRad="101600" dist="38100" dir="5400000">
              <a:srgbClr val="1A1A1A">
                <a:alpha val="35000"/>
              </a:srgbClr>
            </a:outerShdw>
          </a:effectLst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26894" y="2812694"/>
            <a:ext cx="1141171" cy="1141171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4251960" y="1965960"/>
            <a:ext cx="72237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20000"/>
              </a:lnSpc>
              <a:spcAft>
                <a:spcPts val="1400"/>
              </a:spcAft>
              <a:buSzPct val="100000"/>
              <a:buChar char="●"/>
            </a:pPr>
            <a:r>
              <a:rPr lang="en-US" sz="1550" dirty="0">
                <a:solidFill>
                  <a:srgbClr val="2424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появляются телефонные станции: соединение звонков вручную выполняют операторы коммутаторов.</a:t>
            </a:r>
            <a:endParaRPr lang="en-US" sz="1550" dirty="0"/>
          </a:p>
          <a:p>
            <a:pPr marL="228600" indent="-228600">
              <a:lnSpc>
                <a:spcPct val="120000"/>
              </a:lnSpc>
              <a:spcAft>
                <a:spcPts val="1400"/>
              </a:spcAft>
              <a:buSzPct val="100000"/>
              <a:buChar char="●"/>
            </a:pPr>
            <a:r>
              <a:rPr lang="en-US" sz="1550" dirty="0">
                <a:solidFill>
                  <a:srgbClr val="2424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телефонистки становится одной из первых массовых профессий, открытых для женщин.</a:t>
            </a:r>
            <a:endParaRPr lang="en-US" sz="1550" dirty="0"/>
          </a:p>
          <a:p>
            <a:pPr marL="228600" indent="-228600">
              <a:lnSpc>
                <a:spcPct val="120000"/>
              </a:lnSpc>
              <a:spcAft>
                <a:spcPts val="1400"/>
              </a:spcAft>
              <a:buSzPct val="100000"/>
              <a:buChar char="●"/>
            </a:pPr>
            <a:r>
              <a:rPr lang="en-US" sz="1550" dirty="0">
                <a:solidFill>
                  <a:srgbClr val="2424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звонок мог занимать минуты — абонент называл нужный номер оператору голосом.</a:t>
            </a:r>
            <a:endParaRPr lang="en-US" sz="1550" dirty="0"/>
          </a:p>
        </p:txBody>
      </p:sp>
      <p:sp>
        <p:nvSpPr>
          <p:cNvPr id="11" name="Shape 8"/>
          <p:cNvSpPr/>
          <p:nvPr/>
        </p:nvSpPr>
        <p:spPr>
          <a:xfrm>
            <a:off x="4251960" y="5257800"/>
            <a:ext cx="4023360" cy="914400"/>
          </a:xfrm>
          <a:prstGeom prst="roundRect">
            <a:avLst>
              <a:gd name="adj" fmla="val 8000"/>
            </a:avLst>
          </a:prstGeom>
          <a:solidFill>
            <a:srgbClr val="DAD7CF"/>
          </a:solidFill>
          <a:ln/>
        </p:spPr>
      </p:sp>
      <p:sp>
        <p:nvSpPr>
          <p:cNvPr id="12" name="Text 9"/>
          <p:cNvSpPr/>
          <p:nvPr/>
        </p:nvSpPr>
        <p:spPr>
          <a:xfrm>
            <a:off x="4416552" y="5367528"/>
            <a:ext cx="369417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E163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≈ 200 000</a:t>
            </a:r>
            <a:endParaRPr lang="en-US" sz="2400" dirty="0"/>
          </a:p>
        </p:txBody>
      </p:sp>
      <p:sp>
        <p:nvSpPr>
          <p:cNvPr id="13" name="Text 10"/>
          <p:cNvSpPr/>
          <p:nvPr/>
        </p:nvSpPr>
        <p:spPr>
          <a:xfrm>
            <a:off x="4416552" y="5806440"/>
            <a:ext cx="36941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E6B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звонков в день обрабатывала одна крупная станция Нью-Йорка, 1900-е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8458200" y="5257800"/>
            <a:ext cx="3017520" cy="914400"/>
          </a:xfrm>
          <a:prstGeom prst="roundRect">
            <a:avLst>
              <a:gd name="adj" fmla="val 8000"/>
            </a:avLst>
          </a:prstGeom>
          <a:solidFill>
            <a:srgbClr val="DAD7CF"/>
          </a:solidFill>
          <a:ln/>
        </p:spPr>
      </p:sp>
      <p:sp>
        <p:nvSpPr>
          <p:cNvPr id="15" name="Text 12"/>
          <p:cNvSpPr/>
          <p:nvPr/>
        </p:nvSpPr>
        <p:spPr>
          <a:xfrm>
            <a:off x="8622792" y="5367528"/>
            <a:ext cx="268833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E163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1878</a:t>
            </a:r>
            <a:endParaRPr lang="en-US" sz="2400" dirty="0"/>
          </a:p>
        </p:txBody>
      </p:sp>
      <p:sp>
        <p:nvSpPr>
          <p:cNvPr id="16" name="Text 13"/>
          <p:cNvSpPr/>
          <p:nvPr/>
        </p:nvSpPr>
        <p:spPr>
          <a:xfrm>
            <a:off x="8622792" y="5806440"/>
            <a:ext cx="268833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E6B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 первая коммерческая телефонная станция (Нью-Хейвен, США)</a:t>
            </a:r>
            <a:endParaRPr lang="en-US" sz="1050" dirty="0"/>
          </a:p>
        </p:txBody>
      </p:sp>
      <p:sp>
        <p:nvSpPr>
          <p:cNvPr id="17" name="Text 14"/>
          <p:cNvSpPr/>
          <p:nvPr/>
        </p:nvSpPr>
        <p:spPr>
          <a:xfrm>
            <a:off x="640080" y="6528816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E6B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ТЕЛЕФОНОВ</a:t>
            </a:r>
            <a:endParaRPr lang="en-US" sz="900" dirty="0"/>
          </a:p>
        </p:txBody>
      </p:sp>
      <p:sp>
        <p:nvSpPr>
          <p:cNvPr id="18" name="Text 15"/>
          <p:cNvSpPr/>
          <p:nvPr/>
        </p:nvSpPr>
        <p:spPr>
          <a:xfrm>
            <a:off x="10180015" y="6528816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spc="200" kern="0" dirty="0">
                <a:solidFill>
                  <a:srgbClr val="6E6B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/ 08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7E4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368735" y="-1371600"/>
            <a:ext cx="2194560" cy="2194560"/>
          </a:xfrm>
          <a:prstGeom prst="ellipse">
            <a:avLst/>
          </a:prstGeom>
          <a:ln w="9525">
            <a:solidFill>
              <a:srgbClr val="97948D">
                <a:alpha val="25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728655" y="-2011680"/>
            <a:ext cx="3474720" cy="3474720"/>
          </a:xfrm>
          <a:prstGeom prst="ellipse">
            <a:avLst/>
          </a:prstGeom>
          <a:ln w="9525">
            <a:solidFill>
              <a:srgbClr val="97948D">
                <a:alpha val="2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40080" y="566928"/>
            <a:ext cx="786384" cy="786384"/>
          </a:xfrm>
          <a:prstGeom prst="ellipse">
            <a:avLst/>
          </a:prstGeom>
          <a:solidFill>
            <a:srgbClr val="E1631E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566928"/>
            <a:ext cx="786384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627632" y="530352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04A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 — 1940-Е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600200" y="841248"/>
            <a:ext cx="8686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424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 вместо оператора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1627632" y="1965960"/>
            <a:ext cx="60350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20000"/>
              </a:lnSpc>
              <a:spcAft>
                <a:spcPts val="1400"/>
              </a:spcAft>
              <a:buSzPct val="100000"/>
              <a:buChar char="●"/>
            </a:pPr>
            <a:r>
              <a:rPr lang="en-US" sz="1550" dirty="0">
                <a:solidFill>
                  <a:srgbClr val="2424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Автоматические телефонные станции позволяют абоненту самому набирать номер — без участия оператора.</a:t>
            </a:r>
            <a:endParaRPr lang="en-US" sz="1550" dirty="0"/>
          </a:p>
          <a:p>
            <a:pPr marL="228600" indent="-228600">
              <a:lnSpc>
                <a:spcPct val="120000"/>
              </a:lnSpc>
              <a:spcAft>
                <a:spcPts val="1400"/>
              </a:spcAft>
              <a:buSzPct val="100000"/>
              <a:buChar char="●"/>
            </a:pPr>
            <a:r>
              <a:rPr lang="en-US" sz="1550" dirty="0">
                <a:solidFill>
                  <a:srgbClr val="2424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Дисковый телефон с вращающимся диском становится мировым стандартом на полвека вперёд.</a:t>
            </a:r>
            <a:endParaRPr lang="en-US" sz="1550" dirty="0"/>
          </a:p>
          <a:p>
            <a:pPr marL="228600" indent="-228600">
              <a:lnSpc>
                <a:spcPct val="120000"/>
              </a:lnSpc>
              <a:spcAft>
                <a:spcPts val="1400"/>
              </a:spcAft>
              <a:buSzPct val="100000"/>
              <a:buChar char="●"/>
            </a:pPr>
            <a:r>
              <a:rPr lang="en-US" sz="1550" dirty="0">
                <a:solidFill>
                  <a:srgbClr val="2424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Прочный бакелитовый корпус делает аппарат узнаваемым символом эпохи ар-деко.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8778240" y="2286000"/>
            <a:ext cx="2194560" cy="2194560"/>
          </a:xfrm>
          <a:prstGeom prst="ellipse">
            <a:avLst/>
          </a:prstGeom>
          <a:solidFill>
            <a:srgbClr val="E1631E"/>
          </a:solidFill>
          <a:ln/>
          <a:effectLst>
            <a:outerShdw sx="100000" sy="100000" kx="0" ky="0" algn="bl" rotWithShape="0" blurRad="101600" dist="38100" dir="5400000">
              <a:srgbClr val="1A1A1A">
                <a:alpha val="35000"/>
              </a:srgbClr>
            </a:outerShdw>
          </a:effectLst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04934" y="2812694"/>
            <a:ext cx="1141171" cy="1141171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1627632" y="5257800"/>
            <a:ext cx="4206240" cy="914400"/>
          </a:xfrm>
          <a:prstGeom prst="roundRect">
            <a:avLst>
              <a:gd name="adj" fmla="val 8000"/>
            </a:avLst>
          </a:prstGeom>
          <a:solidFill>
            <a:srgbClr val="DAD7CF"/>
          </a:solidFill>
          <a:ln/>
        </p:spPr>
      </p:sp>
      <p:sp>
        <p:nvSpPr>
          <p:cNvPr id="12" name="Text 9"/>
          <p:cNvSpPr/>
          <p:nvPr/>
        </p:nvSpPr>
        <p:spPr>
          <a:xfrm>
            <a:off x="1792224" y="5367528"/>
            <a:ext cx="387705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E163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10 секунд</a:t>
            </a:r>
            <a:endParaRPr lang="en-US" sz="2400" dirty="0"/>
          </a:p>
        </p:txBody>
      </p:sp>
      <p:sp>
        <p:nvSpPr>
          <p:cNvPr id="13" name="Text 10"/>
          <p:cNvSpPr/>
          <p:nvPr/>
        </p:nvSpPr>
        <p:spPr>
          <a:xfrm>
            <a:off x="1792224" y="5806440"/>
            <a:ext cx="38770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E6B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занимал набор одной цифры на вращающемся диске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640080" y="6528816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E6B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ТЕЛЕФОНОВ</a:t>
            </a:r>
            <a:endParaRPr lang="en-US" sz="900" dirty="0"/>
          </a:p>
        </p:txBody>
      </p:sp>
      <p:sp>
        <p:nvSpPr>
          <p:cNvPr id="15" name="Text 12"/>
          <p:cNvSpPr/>
          <p:nvPr/>
        </p:nvSpPr>
        <p:spPr>
          <a:xfrm>
            <a:off x="10180015" y="6528816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spc="200" kern="0" dirty="0">
                <a:solidFill>
                  <a:srgbClr val="6E6B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/ 08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E4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371600" y="6035040"/>
            <a:ext cx="2194560" cy="2194560"/>
          </a:xfrm>
          <a:prstGeom prst="ellipse">
            <a:avLst/>
          </a:prstGeom>
          <a:ln w="9525">
            <a:solidFill>
              <a:srgbClr val="97948D">
                <a:alpha val="25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2011680" y="5394960"/>
            <a:ext cx="3474720" cy="3474720"/>
          </a:xfrm>
          <a:prstGeom prst="ellipse">
            <a:avLst/>
          </a:prstGeom>
          <a:ln w="9525">
            <a:solidFill>
              <a:srgbClr val="97948D">
                <a:alpha val="2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40080" y="566928"/>
            <a:ext cx="786384" cy="786384"/>
          </a:xfrm>
          <a:prstGeom prst="ellipse">
            <a:avLst/>
          </a:prstGeom>
          <a:solidFill>
            <a:srgbClr val="E1631E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566928"/>
            <a:ext cx="786384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627632" y="530352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04A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1950-Е — 1960-Е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600200" y="841248"/>
            <a:ext cx="8686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424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как символ прогресса</a:t>
            </a:r>
            <a:endParaRPr lang="en-US" sz="3000" dirty="0"/>
          </a:p>
        </p:txBody>
      </p:sp>
      <p:sp>
        <p:nvSpPr>
          <p:cNvPr id="8" name="Shape 6"/>
          <p:cNvSpPr/>
          <p:nvPr/>
        </p:nvSpPr>
        <p:spPr>
          <a:xfrm>
            <a:off x="1627632" y="2011680"/>
            <a:ext cx="4892040" cy="1572768"/>
          </a:xfrm>
          <a:prstGeom prst="roundRect">
            <a:avLst>
              <a:gd name="adj" fmla="val 5233"/>
            </a:avLst>
          </a:prstGeom>
          <a:solidFill>
            <a:srgbClr val="DAD7CF"/>
          </a:solidFill>
          <a:ln/>
        </p:spPr>
      </p:sp>
      <p:sp>
        <p:nvSpPr>
          <p:cNvPr id="9" name="Shape 7"/>
          <p:cNvSpPr/>
          <p:nvPr/>
        </p:nvSpPr>
        <p:spPr>
          <a:xfrm>
            <a:off x="1856232" y="2240280"/>
            <a:ext cx="457200" cy="457200"/>
          </a:xfrm>
          <a:prstGeom prst="ellipse">
            <a:avLst/>
          </a:prstGeom>
          <a:solidFill>
            <a:srgbClr val="E1631E"/>
          </a:solidFill>
          <a:ln/>
        </p:spPr>
      </p:sp>
      <p:sp>
        <p:nvSpPr>
          <p:cNvPr id="10" name="Text 8"/>
          <p:cNvSpPr/>
          <p:nvPr/>
        </p:nvSpPr>
        <p:spPr>
          <a:xfrm>
            <a:off x="1856232" y="22402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2496312" y="219456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424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в каждом доме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2496312" y="2578608"/>
            <a:ext cx="384048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E6B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домохозяйств с телефоном в США и Европе стремительно растёт вместе с послевоенным благополучием.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839712" y="2011680"/>
            <a:ext cx="4892040" cy="1572768"/>
          </a:xfrm>
          <a:prstGeom prst="roundRect">
            <a:avLst>
              <a:gd name="adj" fmla="val 5233"/>
            </a:avLst>
          </a:prstGeom>
          <a:solidFill>
            <a:srgbClr val="DAD7CF"/>
          </a:solidFill>
          <a:ln/>
        </p:spPr>
      </p:sp>
      <p:sp>
        <p:nvSpPr>
          <p:cNvPr id="14" name="Shape 12"/>
          <p:cNvSpPr/>
          <p:nvPr/>
        </p:nvSpPr>
        <p:spPr>
          <a:xfrm>
            <a:off x="7068312" y="2240280"/>
            <a:ext cx="457200" cy="457200"/>
          </a:xfrm>
          <a:prstGeom prst="ellipse">
            <a:avLst/>
          </a:prstGeom>
          <a:solidFill>
            <a:srgbClr val="E1631E"/>
          </a:solidFill>
          <a:ln/>
        </p:spPr>
      </p:sp>
      <p:sp>
        <p:nvSpPr>
          <p:cNvPr id="15" name="Text 13"/>
          <p:cNvSpPr/>
          <p:nvPr/>
        </p:nvSpPr>
        <p:spPr>
          <a:xfrm>
            <a:off x="7068312" y="22402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7708392" y="219456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424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Цветной дизайн</a:t>
            </a:r>
            <a:endParaRPr lang="en-US" sz="1450" dirty="0"/>
          </a:p>
        </p:txBody>
      </p:sp>
      <p:sp>
        <p:nvSpPr>
          <p:cNvPr id="17" name="Text 15"/>
          <p:cNvSpPr/>
          <p:nvPr/>
        </p:nvSpPr>
        <p:spPr>
          <a:xfrm>
            <a:off x="7708392" y="2578608"/>
            <a:ext cx="384048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E6B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Аппараты выпускают в розовом, мятном и лимонном — телефон становится частью интерьера.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1627632" y="3858768"/>
            <a:ext cx="4892040" cy="1572768"/>
          </a:xfrm>
          <a:prstGeom prst="roundRect">
            <a:avLst>
              <a:gd name="adj" fmla="val 5233"/>
            </a:avLst>
          </a:prstGeom>
          <a:solidFill>
            <a:srgbClr val="DAD7CF"/>
          </a:solidFill>
          <a:ln/>
        </p:spPr>
      </p:sp>
      <p:sp>
        <p:nvSpPr>
          <p:cNvPr id="19" name="Shape 17"/>
          <p:cNvSpPr/>
          <p:nvPr/>
        </p:nvSpPr>
        <p:spPr>
          <a:xfrm>
            <a:off x="1856232" y="4087368"/>
            <a:ext cx="457200" cy="457200"/>
          </a:xfrm>
          <a:prstGeom prst="ellipse">
            <a:avLst/>
          </a:prstGeom>
          <a:solidFill>
            <a:srgbClr val="E1631E"/>
          </a:solidFill>
          <a:ln/>
        </p:spPr>
      </p:sp>
      <p:sp>
        <p:nvSpPr>
          <p:cNvPr id="20" name="Text 18"/>
          <p:cNvSpPr/>
          <p:nvPr/>
        </p:nvSpPr>
        <p:spPr>
          <a:xfrm>
            <a:off x="1856232" y="408736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2496312" y="404164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424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набор</a:t>
            </a:r>
            <a:endParaRPr lang="en-US" sz="1450" dirty="0"/>
          </a:p>
        </p:txBody>
      </p:sp>
      <p:sp>
        <p:nvSpPr>
          <p:cNvPr id="22" name="Text 20"/>
          <p:cNvSpPr/>
          <p:nvPr/>
        </p:nvSpPr>
        <p:spPr>
          <a:xfrm>
            <a:off x="2496312" y="4425696"/>
            <a:ext cx="384048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E6B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Междугородние звонки постепенно проходят без участия оператора благодаря новым АТС.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6839712" y="3858768"/>
            <a:ext cx="4892040" cy="1572768"/>
          </a:xfrm>
          <a:prstGeom prst="roundRect">
            <a:avLst>
              <a:gd name="adj" fmla="val 5233"/>
            </a:avLst>
          </a:prstGeom>
          <a:solidFill>
            <a:srgbClr val="DAD7CF"/>
          </a:solidFill>
          <a:ln/>
        </p:spPr>
      </p:sp>
      <p:sp>
        <p:nvSpPr>
          <p:cNvPr id="24" name="Shape 22"/>
          <p:cNvSpPr/>
          <p:nvPr/>
        </p:nvSpPr>
        <p:spPr>
          <a:xfrm>
            <a:off x="7068312" y="4087368"/>
            <a:ext cx="457200" cy="457200"/>
          </a:xfrm>
          <a:prstGeom prst="ellipse">
            <a:avLst/>
          </a:prstGeom>
          <a:solidFill>
            <a:srgbClr val="E1631E"/>
          </a:solidFill>
          <a:ln/>
        </p:spPr>
      </p:sp>
      <p:sp>
        <p:nvSpPr>
          <p:cNvPr id="25" name="Text 23"/>
          <p:cNvSpPr/>
          <p:nvPr/>
        </p:nvSpPr>
        <p:spPr>
          <a:xfrm>
            <a:off x="7068312" y="408736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7708392" y="404164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424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статуса</a:t>
            </a:r>
            <a:endParaRPr lang="en-US" sz="1450" dirty="0"/>
          </a:p>
        </p:txBody>
      </p:sp>
      <p:sp>
        <p:nvSpPr>
          <p:cNvPr id="27" name="Text 25"/>
          <p:cNvSpPr/>
          <p:nvPr/>
        </p:nvSpPr>
        <p:spPr>
          <a:xfrm>
            <a:off x="7708392" y="4425696"/>
            <a:ext cx="384048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E6B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появляется в рекламе «дома будущего» — рядом с телевизором и кухней мечты.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640080" y="6528816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E6B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ТЕЛЕФОНОВ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10180015" y="6528816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spc="200" kern="0" dirty="0">
                <a:solidFill>
                  <a:srgbClr val="6E6B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/ 08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2424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911535" y="5577840"/>
            <a:ext cx="3291840" cy="3291840"/>
          </a:xfrm>
          <a:prstGeom prst="ellipse">
            <a:avLst/>
          </a:prstGeom>
          <a:ln w="13970">
            <a:solidFill>
              <a:srgbClr val="E1631E">
                <a:alpha val="45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088575" y="4754880"/>
            <a:ext cx="4937760" cy="4937760"/>
          </a:xfrm>
          <a:prstGeom prst="ellipse">
            <a:avLst/>
          </a:prstGeom>
          <a:ln w="13970">
            <a:solidFill>
              <a:srgbClr val="E1631E">
                <a:alpha val="4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40080" y="566928"/>
            <a:ext cx="786384" cy="786384"/>
          </a:xfrm>
          <a:prstGeom prst="ellipse">
            <a:avLst/>
          </a:prstGeom>
          <a:solidFill>
            <a:srgbClr val="E1631E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566928"/>
            <a:ext cx="786384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627632" y="530352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163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АПРЕЛЯ 1973 ГОДА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600200" y="841248"/>
            <a:ext cx="9144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звонок с мобильного телефона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40080" y="1965960"/>
            <a:ext cx="47548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600" b="1" dirty="0">
                <a:solidFill>
                  <a:srgbClr val="E163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1973</a:t>
            </a:r>
            <a:endParaRPr lang="en-US" sz="9600" dirty="0"/>
          </a:p>
        </p:txBody>
      </p:sp>
      <p:sp>
        <p:nvSpPr>
          <p:cNvPr id="9" name="Text 7"/>
          <p:cNvSpPr/>
          <p:nvPr/>
        </p:nvSpPr>
        <p:spPr>
          <a:xfrm>
            <a:off x="685800" y="3794760"/>
            <a:ext cx="48463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C8C4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 Motorola Мартин Купер звонит конкуренту из AT&amp;T прямо на улице Нью-Йорка, держа в руке прототип будущего — Motorola DynaTAC.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8732520" y="2011680"/>
            <a:ext cx="1920240" cy="1920240"/>
          </a:xfrm>
          <a:prstGeom prst="ellipse">
            <a:avLst/>
          </a:prstGeom>
          <a:solidFill>
            <a:srgbClr val="B04A15"/>
          </a:solidFill>
          <a:ln/>
          <a:effectLst>
            <a:outerShdw sx="100000" sy="100000" kx="0" ky="0" algn="bl" rotWithShape="0" blurRad="101600" dist="38100" dir="5400000">
              <a:srgbClr val="1A1A1A">
                <a:alpha val="35000"/>
              </a:srgbClr>
            </a:outerShdw>
          </a:effectLst>
        </p:spPr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93378" y="2472538"/>
            <a:ext cx="998525" cy="998525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5806440" y="4160520"/>
            <a:ext cx="1417320" cy="1737360"/>
          </a:xfrm>
          <a:prstGeom prst="roundRect">
            <a:avLst>
              <a:gd name="adj" fmla="val 5161"/>
            </a:avLst>
          </a:prstGeom>
          <a:solidFill>
            <a:srgbClr val="2E2E31"/>
          </a:solidFill>
          <a:ln/>
        </p:spPr>
      </p:sp>
      <p:sp>
        <p:nvSpPr>
          <p:cNvPr id="13" name="Text 10"/>
          <p:cNvSpPr/>
          <p:nvPr/>
        </p:nvSpPr>
        <p:spPr>
          <a:xfrm>
            <a:off x="5971032" y="4270248"/>
            <a:ext cx="1088136" cy="97292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E163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1,1 кг</a:t>
            </a:r>
            <a:endParaRPr lang="en-US" sz="2400" dirty="0"/>
          </a:p>
        </p:txBody>
      </p:sp>
      <p:sp>
        <p:nvSpPr>
          <p:cNvPr id="14" name="Text 11"/>
          <p:cNvSpPr/>
          <p:nvPr/>
        </p:nvSpPr>
        <p:spPr>
          <a:xfrm>
            <a:off x="5971032" y="5202936"/>
            <a:ext cx="1088136" cy="608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8C4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 прототипа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7388352" y="4160520"/>
            <a:ext cx="1417320" cy="1737360"/>
          </a:xfrm>
          <a:prstGeom prst="roundRect">
            <a:avLst>
              <a:gd name="adj" fmla="val 5161"/>
            </a:avLst>
          </a:prstGeom>
          <a:solidFill>
            <a:srgbClr val="2E2E31"/>
          </a:solidFill>
          <a:ln/>
        </p:spPr>
      </p:sp>
      <p:sp>
        <p:nvSpPr>
          <p:cNvPr id="16" name="Text 13"/>
          <p:cNvSpPr/>
          <p:nvPr/>
        </p:nvSpPr>
        <p:spPr>
          <a:xfrm>
            <a:off x="7552944" y="4270248"/>
            <a:ext cx="1088136" cy="97292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E163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мин</a:t>
            </a:r>
            <a:endParaRPr lang="en-US" sz="2400" dirty="0"/>
          </a:p>
        </p:txBody>
      </p:sp>
      <p:sp>
        <p:nvSpPr>
          <p:cNvPr id="17" name="Text 14"/>
          <p:cNvSpPr/>
          <p:nvPr/>
        </p:nvSpPr>
        <p:spPr>
          <a:xfrm>
            <a:off x="7552944" y="5202936"/>
            <a:ext cx="1088136" cy="608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8C4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разговора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8970264" y="4160520"/>
            <a:ext cx="1417320" cy="1737360"/>
          </a:xfrm>
          <a:prstGeom prst="roundRect">
            <a:avLst>
              <a:gd name="adj" fmla="val 5161"/>
            </a:avLst>
          </a:prstGeom>
          <a:solidFill>
            <a:srgbClr val="2E2E31"/>
          </a:solidFill>
          <a:ln/>
        </p:spPr>
      </p:sp>
      <p:sp>
        <p:nvSpPr>
          <p:cNvPr id="19" name="Text 16"/>
          <p:cNvSpPr/>
          <p:nvPr/>
        </p:nvSpPr>
        <p:spPr>
          <a:xfrm>
            <a:off x="9134856" y="4270248"/>
            <a:ext cx="1088136" cy="97292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E163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ч</a:t>
            </a:r>
            <a:endParaRPr lang="en-US" sz="2400" dirty="0"/>
          </a:p>
        </p:txBody>
      </p:sp>
      <p:sp>
        <p:nvSpPr>
          <p:cNvPr id="20" name="Text 17"/>
          <p:cNvSpPr/>
          <p:nvPr/>
        </p:nvSpPr>
        <p:spPr>
          <a:xfrm>
            <a:off x="9134856" y="5202936"/>
            <a:ext cx="1088136" cy="608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8C4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зарядки</a:t>
            </a:r>
            <a:endParaRPr lang="en-US" sz="1050" dirty="0"/>
          </a:p>
        </p:txBody>
      </p:sp>
      <p:sp>
        <p:nvSpPr>
          <p:cNvPr id="21" name="Shape 18"/>
          <p:cNvSpPr/>
          <p:nvPr/>
        </p:nvSpPr>
        <p:spPr>
          <a:xfrm>
            <a:off x="10552176" y="4160520"/>
            <a:ext cx="1417320" cy="1737360"/>
          </a:xfrm>
          <a:prstGeom prst="roundRect">
            <a:avLst>
              <a:gd name="adj" fmla="val 5161"/>
            </a:avLst>
          </a:prstGeom>
          <a:solidFill>
            <a:srgbClr val="2E2E31"/>
          </a:solidFill>
          <a:ln/>
        </p:spPr>
      </p:sp>
      <p:sp>
        <p:nvSpPr>
          <p:cNvPr id="22" name="Text 19"/>
          <p:cNvSpPr/>
          <p:nvPr/>
        </p:nvSpPr>
        <p:spPr>
          <a:xfrm>
            <a:off x="10716768" y="4270248"/>
            <a:ext cx="1088136" cy="97292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E163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лет</a:t>
            </a:r>
            <a:endParaRPr lang="en-US" sz="2400" dirty="0"/>
          </a:p>
        </p:txBody>
      </p:sp>
      <p:sp>
        <p:nvSpPr>
          <p:cNvPr id="23" name="Text 20"/>
          <p:cNvSpPr/>
          <p:nvPr/>
        </p:nvSpPr>
        <p:spPr>
          <a:xfrm>
            <a:off x="10716768" y="5202936"/>
            <a:ext cx="1088136" cy="608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8C4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выхода в продажу</a:t>
            </a:r>
            <a:endParaRPr lang="en-US" sz="1050" dirty="0"/>
          </a:p>
        </p:txBody>
      </p:sp>
      <p:sp>
        <p:nvSpPr>
          <p:cNvPr id="24" name="Text 21"/>
          <p:cNvSpPr/>
          <p:nvPr/>
        </p:nvSpPr>
        <p:spPr>
          <a:xfrm>
            <a:off x="640080" y="6528816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C8C4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ТЕЛЕФОНОВ</a:t>
            </a:r>
            <a:endParaRPr lang="en-US" sz="900" dirty="0"/>
          </a:p>
        </p:txBody>
      </p:sp>
      <p:sp>
        <p:nvSpPr>
          <p:cNvPr id="25" name="Text 22"/>
          <p:cNvSpPr/>
          <p:nvPr/>
        </p:nvSpPr>
        <p:spPr>
          <a:xfrm>
            <a:off x="10180015" y="6528816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spc="200" kern="0" dirty="0">
                <a:solidFill>
                  <a:srgbClr val="C8C4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/ 08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E4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280160" y="-1280160"/>
            <a:ext cx="2011680" cy="2011680"/>
          </a:xfrm>
          <a:prstGeom prst="ellipse">
            <a:avLst/>
          </a:prstGeom>
          <a:ln w="9525">
            <a:solidFill>
              <a:srgbClr val="97948D">
                <a:alpha val="25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920240" y="-1920240"/>
            <a:ext cx="3291840" cy="3291840"/>
          </a:xfrm>
          <a:prstGeom prst="ellipse">
            <a:avLst/>
          </a:prstGeom>
          <a:ln w="9525">
            <a:solidFill>
              <a:srgbClr val="97948D">
                <a:alpha val="2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40080" y="566928"/>
            <a:ext cx="786384" cy="786384"/>
          </a:xfrm>
          <a:prstGeom prst="ellipse">
            <a:avLst/>
          </a:prstGeom>
          <a:solidFill>
            <a:srgbClr val="E1631E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566928"/>
            <a:ext cx="786384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627632" y="530352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04A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1980-Е — 1990-Е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600200" y="841248"/>
            <a:ext cx="8686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424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Кирпичи и рождение сотовых сетей</a:t>
            </a:r>
            <a:endParaRPr lang="en-US" sz="3000" dirty="0"/>
          </a:p>
        </p:txBody>
      </p:sp>
      <p:sp>
        <p:nvSpPr>
          <p:cNvPr id="8" name="Shape 6"/>
          <p:cNvSpPr/>
          <p:nvPr/>
        </p:nvSpPr>
        <p:spPr>
          <a:xfrm>
            <a:off x="1600200" y="2240280"/>
            <a:ext cx="2011680" cy="2011680"/>
          </a:xfrm>
          <a:prstGeom prst="ellipse">
            <a:avLst/>
          </a:prstGeom>
          <a:solidFill>
            <a:srgbClr val="E1631E"/>
          </a:solidFill>
          <a:ln/>
          <a:effectLst>
            <a:outerShdw sx="100000" sy="100000" kx="0" ky="0" algn="bl" rotWithShape="0" blurRad="101600" dist="38100" dir="5400000">
              <a:srgbClr val="1A1A1A">
                <a:alpha val="35000"/>
              </a:srgbClr>
            </a:outerShdw>
          </a:effectLst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83003" y="2723083"/>
            <a:ext cx="1046074" cy="1046074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4160520" y="1965960"/>
            <a:ext cx="3566160" cy="3063240"/>
          </a:xfrm>
          <a:prstGeom prst="roundRect">
            <a:avLst>
              <a:gd name="adj" fmla="val 2388"/>
            </a:avLst>
          </a:prstGeom>
          <a:solidFill>
            <a:srgbClr val="DAD7CF"/>
          </a:solidFill>
          <a:ln/>
        </p:spPr>
      </p:sp>
      <p:sp>
        <p:nvSpPr>
          <p:cNvPr id="11" name="Text 8"/>
          <p:cNvSpPr/>
          <p:nvPr/>
        </p:nvSpPr>
        <p:spPr>
          <a:xfrm>
            <a:off x="4434840" y="214884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B04A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Статусный аксессуар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4434840" y="2560320"/>
            <a:ext cx="30175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6E6B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сотовые телефоны громоздкие и дорогие — атрибут бизнесменов и статуса, а не повседневный предмет.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8092440" y="1965960"/>
            <a:ext cx="3566160" cy="3063240"/>
          </a:xfrm>
          <a:prstGeom prst="roundRect">
            <a:avLst>
              <a:gd name="adj" fmla="val 2388"/>
            </a:avLst>
          </a:prstGeom>
          <a:solidFill>
            <a:srgbClr val="DAD7CF"/>
          </a:solidFill>
          <a:ln/>
        </p:spPr>
      </p:sp>
      <p:sp>
        <p:nvSpPr>
          <p:cNvPr id="14" name="Text 11"/>
          <p:cNvSpPr/>
          <p:nvPr/>
        </p:nvSpPr>
        <p:spPr>
          <a:xfrm>
            <a:off x="8366760" y="214884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B04A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сетей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8366760" y="2560320"/>
            <a:ext cx="30175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6E6B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Запускаются первые сети 1G, затем цифровой стандарт 2G — с ним приходят SMS и куда более компактные аппараты.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1600200" y="5257800"/>
            <a:ext cx="3566160" cy="914400"/>
          </a:xfrm>
          <a:prstGeom prst="roundRect">
            <a:avLst>
              <a:gd name="adj" fmla="val 8000"/>
            </a:avLst>
          </a:prstGeom>
          <a:solidFill>
            <a:srgbClr val="DAD7CF"/>
          </a:solidFill>
          <a:ln/>
        </p:spPr>
      </p:sp>
      <p:sp>
        <p:nvSpPr>
          <p:cNvPr id="17" name="Text 14"/>
          <p:cNvSpPr/>
          <p:nvPr/>
        </p:nvSpPr>
        <p:spPr>
          <a:xfrm>
            <a:off x="1764792" y="5367528"/>
            <a:ext cx="323697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E163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1983</a:t>
            </a:r>
            <a:endParaRPr lang="en-US" sz="2400" dirty="0"/>
          </a:p>
        </p:txBody>
      </p:sp>
      <p:sp>
        <p:nvSpPr>
          <p:cNvPr id="18" name="Text 15"/>
          <p:cNvSpPr/>
          <p:nvPr/>
        </p:nvSpPr>
        <p:spPr>
          <a:xfrm>
            <a:off x="1764792" y="5806440"/>
            <a:ext cx="32369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E6B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первой коммерческой сети 1G в США</a:t>
            </a:r>
            <a:endParaRPr lang="en-US" sz="1050" dirty="0"/>
          </a:p>
        </p:txBody>
      </p:sp>
      <p:sp>
        <p:nvSpPr>
          <p:cNvPr id="19" name="Text 16"/>
          <p:cNvSpPr/>
          <p:nvPr/>
        </p:nvSpPr>
        <p:spPr>
          <a:xfrm>
            <a:off x="640080" y="6528816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E6B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ТЕЛЕФОНОВ</a:t>
            </a:r>
            <a:endParaRPr lang="en-US" sz="900" dirty="0"/>
          </a:p>
        </p:txBody>
      </p:sp>
      <p:sp>
        <p:nvSpPr>
          <p:cNvPr id="20" name="Text 17"/>
          <p:cNvSpPr/>
          <p:nvPr/>
        </p:nvSpPr>
        <p:spPr>
          <a:xfrm>
            <a:off x="10180015" y="6528816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spc="200" kern="0" dirty="0">
                <a:solidFill>
                  <a:srgbClr val="6E6B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 / 08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E4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368735" y="6035040"/>
            <a:ext cx="2194560" cy="2194560"/>
          </a:xfrm>
          <a:prstGeom prst="ellipse">
            <a:avLst/>
          </a:prstGeom>
          <a:ln w="9525">
            <a:solidFill>
              <a:srgbClr val="97948D">
                <a:alpha val="25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728655" y="5394960"/>
            <a:ext cx="3474720" cy="3474720"/>
          </a:xfrm>
          <a:prstGeom prst="ellipse">
            <a:avLst/>
          </a:prstGeom>
          <a:ln w="9525">
            <a:solidFill>
              <a:srgbClr val="97948D">
                <a:alpha val="2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40080" y="566928"/>
            <a:ext cx="786384" cy="786384"/>
          </a:xfrm>
          <a:prstGeom prst="ellipse">
            <a:avLst/>
          </a:prstGeom>
          <a:solidFill>
            <a:srgbClr val="E1631E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566928"/>
            <a:ext cx="786384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627632" y="530352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04A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1990-Х — 2000-Е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600200" y="841248"/>
            <a:ext cx="8686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424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мобильная связь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1627632" y="1965960"/>
            <a:ext cx="612648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20000"/>
              </a:lnSpc>
              <a:spcAft>
                <a:spcPts val="1400"/>
              </a:spcAft>
              <a:buSzPct val="100000"/>
              <a:buChar char="●"/>
            </a:pPr>
            <a:r>
              <a:rPr lang="en-US" sz="1550" dirty="0">
                <a:solidFill>
                  <a:srgbClr val="2424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Телефоны стремительно уменьшаются и дешевеют, превращаясь из роскоши в товар повседневного спроса.</a:t>
            </a:r>
            <a:endParaRPr lang="en-US" sz="1550" dirty="0"/>
          </a:p>
          <a:p>
            <a:pPr marL="228600" indent="-228600">
              <a:lnSpc>
                <a:spcPct val="120000"/>
              </a:lnSpc>
              <a:spcAft>
                <a:spcPts val="1400"/>
              </a:spcAft>
              <a:buSzPct val="100000"/>
              <a:buChar char="●"/>
            </a:pPr>
            <a:r>
              <a:rPr lang="en-US" sz="1550" dirty="0">
                <a:solidFill>
                  <a:srgbClr val="2424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декабря 1992 года отправлено первое SMS-сообщение — «Merry Christmas».</a:t>
            </a:r>
            <a:endParaRPr lang="en-US" sz="1550" dirty="0"/>
          </a:p>
          <a:p>
            <a:pPr marL="228600" indent="-228600">
              <a:lnSpc>
                <a:spcPct val="120000"/>
              </a:lnSpc>
              <a:spcAft>
                <a:spcPts val="1400"/>
              </a:spcAft>
              <a:buSzPct val="100000"/>
              <a:buChar char="●"/>
            </a:pPr>
            <a:r>
              <a:rPr lang="en-US" sz="1550" dirty="0">
                <a:solidFill>
                  <a:srgbClr val="2424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Nokia и её конкуренты превращают телефон в культурный объект: сменные панели, полифония, игра «Змейка».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8778240" y="2286000"/>
            <a:ext cx="2194560" cy="2194560"/>
          </a:xfrm>
          <a:prstGeom prst="ellipse">
            <a:avLst/>
          </a:prstGeom>
          <a:solidFill>
            <a:srgbClr val="E1631E"/>
          </a:solidFill>
          <a:ln/>
          <a:effectLst>
            <a:outerShdw sx="100000" sy="100000" kx="0" ky="0" algn="bl" rotWithShape="0" blurRad="101600" dist="38100" dir="5400000">
              <a:srgbClr val="1A1A1A">
                <a:alpha val="35000"/>
              </a:srgbClr>
            </a:outerShdw>
          </a:effectLst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04934" y="2812694"/>
            <a:ext cx="1141171" cy="1141171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1627632" y="5257800"/>
            <a:ext cx="2743200" cy="914400"/>
          </a:xfrm>
          <a:prstGeom prst="roundRect">
            <a:avLst>
              <a:gd name="adj" fmla="val 8000"/>
            </a:avLst>
          </a:prstGeom>
          <a:solidFill>
            <a:srgbClr val="DAD7CF"/>
          </a:solidFill>
          <a:ln/>
        </p:spPr>
      </p:sp>
      <p:sp>
        <p:nvSpPr>
          <p:cNvPr id="12" name="Text 9"/>
          <p:cNvSpPr/>
          <p:nvPr/>
        </p:nvSpPr>
        <p:spPr>
          <a:xfrm>
            <a:off x="1792224" y="5367528"/>
            <a:ext cx="24140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E163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160</a:t>
            </a:r>
            <a:endParaRPr lang="en-US" sz="2400" dirty="0"/>
          </a:p>
        </p:txBody>
      </p:sp>
      <p:sp>
        <p:nvSpPr>
          <p:cNvPr id="13" name="Text 10"/>
          <p:cNvSpPr/>
          <p:nvPr/>
        </p:nvSpPr>
        <p:spPr>
          <a:xfrm>
            <a:off x="1792224" y="5806440"/>
            <a:ext cx="24140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E6B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символов — лимит одного SMS-сообщения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4507992" y="5257800"/>
            <a:ext cx="3154680" cy="914400"/>
          </a:xfrm>
          <a:prstGeom prst="roundRect">
            <a:avLst>
              <a:gd name="adj" fmla="val 8000"/>
            </a:avLst>
          </a:prstGeom>
          <a:solidFill>
            <a:srgbClr val="DAD7CF"/>
          </a:solidFill>
          <a:ln/>
        </p:spPr>
      </p:sp>
      <p:sp>
        <p:nvSpPr>
          <p:cNvPr id="15" name="Text 12"/>
          <p:cNvSpPr/>
          <p:nvPr/>
        </p:nvSpPr>
        <p:spPr>
          <a:xfrm>
            <a:off x="4672584" y="5367528"/>
            <a:ext cx="282549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E163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1992</a:t>
            </a:r>
            <a:endParaRPr lang="en-US" sz="2400" dirty="0"/>
          </a:p>
        </p:txBody>
      </p:sp>
      <p:sp>
        <p:nvSpPr>
          <p:cNvPr id="16" name="Text 13"/>
          <p:cNvSpPr/>
          <p:nvPr/>
        </p:nvSpPr>
        <p:spPr>
          <a:xfrm>
            <a:off x="4672584" y="5806440"/>
            <a:ext cx="28254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E6B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отправки первого SMS в мире</a:t>
            </a:r>
            <a:endParaRPr lang="en-US" sz="1050" dirty="0"/>
          </a:p>
        </p:txBody>
      </p:sp>
      <p:sp>
        <p:nvSpPr>
          <p:cNvPr id="17" name="Text 14"/>
          <p:cNvSpPr/>
          <p:nvPr/>
        </p:nvSpPr>
        <p:spPr>
          <a:xfrm>
            <a:off x="640080" y="6528816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E6B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ТЕЛЕФОНОВ</a:t>
            </a:r>
            <a:endParaRPr lang="en-US" sz="900" dirty="0"/>
          </a:p>
        </p:txBody>
      </p:sp>
      <p:sp>
        <p:nvSpPr>
          <p:cNvPr id="18" name="Text 15"/>
          <p:cNvSpPr/>
          <p:nvPr/>
        </p:nvSpPr>
        <p:spPr>
          <a:xfrm>
            <a:off x="10180015" y="6528816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spc="200" kern="0" dirty="0">
                <a:solidFill>
                  <a:srgbClr val="6E6B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 / 08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E4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371600" y="6035040"/>
            <a:ext cx="2194560" cy="2194560"/>
          </a:xfrm>
          <a:prstGeom prst="ellipse">
            <a:avLst/>
          </a:prstGeom>
          <a:ln w="9525">
            <a:solidFill>
              <a:srgbClr val="97948D">
                <a:alpha val="25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2011680" y="5394960"/>
            <a:ext cx="3474720" cy="3474720"/>
          </a:xfrm>
          <a:prstGeom prst="ellipse">
            <a:avLst/>
          </a:prstGeom>
          <a:ln w="9525">
            <a:solidFill>
              <a:srgbClr val="97948D">
                <a:alpha val="2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40080" y="566928"/>
            <a:ext cx="786384" cy="786384"/>
          </a:xfrm>
          <a:prstGeom prst="ellipse">
            <a:avLst/>
          </a:prstGeom>
          <a:solidFill>
            <a:srgbClr val="E1631E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566928"/>
            <a:ext cx="786384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627632" y="530352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04A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2007 ГОД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600200" y="841248"/>
            <a:ext cx="8686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424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смартфона</a:t>
            </a:r>
            <a:endParaRPr lang="en-US" sz="3000" dirty="0"/>
          </a:p>
        </p:txBody>
      </p:sp>
      <p:sp>
        <p:nvSpPr>
          <p:cNvPr id="8" name="Shape 6"/>
          <p:cNvSpPr/>
          <p:nvPr/>
        </p:nvSpPr>
        <p:spPr>
          <a:xfrm>
            <a:off x="1600200" y="2240280"/>
            <a:ext cx="2011680" cy="2011680"/>
          </a:xfrm>
          <a:prstGeom prst="ellipse">
            <a:avLst/>
          </a:prstGeom>
          <a:solidFill>
            <a:srgbClr val="E1631E"/>
          </a:solidFill>
          <a:ln/>
          <a:effectLst>
            <a:outerShdw sx="100000" sy="100000" kx="0" ky="0" algn="bl" rotWithShape="0" blurRad="101600" dist="38100" dir="5400000">
              <a:srgbClr val="1A1A1A">
                <a:alpha val="35000"/>
              </a:srgbClr>
            </a:outerShdw>
          </a:effectLst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83003" y="2723083"/>
            <a:ext cx="1046074" cy="1046074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4160520" y="2011680"/>
            <a:ext cx="722376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20000"/>
              </a:lnSpc>
              <a:spcAft>
                <a:spcPts val="1400"/>
              </a:spcAft>
              <a:buSzPct val="100000"/>
              <a:buChar char="●"/>
            </a:pPr>
            <a:r>
              <a:rPr lang="en-US" sz="1550" dirty="0">
                <a:solidFill>
                  <a:srgbClr val="2424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Сенсорный экран без физической клавиатуры меняет саму идею телефона как устройства.</a:t>
            </a:r>
            <a:endParaRPr lang="en-US" sz="1550" dirty="0"/>
          </a:p>
          <a:p>
            <a:pPr marL="228600" indent="-228600">
              <a:lnSpc>
                <a:spcPct val="120000"/>
              </a:lnSpc>
              <a:spcAft>
                <a:spcPts val="1400"/>
              </a:spcAft>
              <a:buSzPct val="100000"/>
              <a:buChar char="●"/>
            </a:pPr>
            <a:r>
              <a:rPr lang="en-US" sz="1550" dirty="0">
                <a:solidFill>
                  <a:srgbClr val="2424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Телефон, интернет-браузер и медиаплеер впервые объединяются в одном корпусе.</a:t>
            </a:r>
            <a:endParaRPr lang="en-US" sz="1550" dirty="0"/>
          </a:p>
          <a:p>
            <a:pPr marL="228600" indent="-228600">
              <a:lnSpc>
                <a:spcPct val="120000"/>
              </a:lnSpc>
              <a:spcAft>
                <a:spcPts val="1400"/>
              </a:spcAft>
              <a:buSzPct val="100000"/>
              <a:buChar char="●"/>
            </a:pPr>
            <a:r>
              <a:rPr lang="en-US" sz="1550" dirty="0">
                <a:solidFill>
                  <a:srgbClr val="2424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 приложений открывает эпоху, где функциональность телефона определяет не завод, а разработчики по всему миру.</a:t>
            </a:r>
            <a:endParaRPr lang="en-US" sz="1550" dirty="0"/>
          </a:p>
        </p:txBody>
      </p:sp>
      <p:sp>
        <p:nvSpPr>
          <p:cNvPr id="11" name="Shape 8"/>
          <p:cNvSpPr/>
          <p:nvPr/>
        </p:nvSpPr>
        <p:spPr>
          <a:xfrm>
            <a:off x="4160520" y="5257800"/>
            <a:ext cx="3566160" cy="914400"/>
          </a:xfrm>
          <a:prstGeom prst="roundRect">
            <a:avLst>
              <a:gd name="adj" fmla="val 8000"/>
            </a:avLst>
          </a:prstGeom>
          <a:solidFill>
            <a:srgbClr val="DAD7CF"/>
          </a:solidFill>
          <a:ln/>
        </p:spPr>
      </p:sp>
      <p:sp>
        <p:nvSpPr>
          <p:cNvPr id="12" name="Text 9"/>
          <p:cNvSpPr/>
          <p:nvPr/>
        </p:nvSpPr>
        <p:spPr>
          <a:xfrm>
            <a:off x="4325112" y="5367528"/>
            <a:ext cx="323697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E163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500+</a:t>
            </a:r>
            <a:endParaRPr lang="en-US" sz="2400" dirty="0"/>
          </a:p>
        </p:txBody>
      </p:sp>
      <p:sp>
        <p:nvSpPr>
          <p:cNvPr id="13" name="Text 10"/>
          <p:cNvSpPr/>
          <p:nvPr/>
        </p:nvSpPr>
        <p:spPr>
          <a:xfrm>
            <a:off x="4325112" y="5806440"/>
            <a:ext cx="32369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E6B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приложений в App Store на момент запуска, 2008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7909560" y="5257800"/>
            <a:ext cx="3566160" cy="914400"/>
          </a:xfrm>
          <a:prstGeom prst="roundRect">
            <a:avLst>
              <a:gd name="adj" fmla="val 8000"/>
            </a:avLst>
          </a:prstGeom>
          <a:solidFill>
            <a:srgbClr val="DAD7CF"/>
          </a:solidFill>
          <a:ln/>
        </p:spPr>
      </p:sp>
      <p:sp>
        <p:nvSpPr>
          <p:cNvPr id="15" name="Text 12"/>
          <p:cNvSpPr/>
          <p:nvPr/>
        </p:nvSpPr>
        <p:spPr>
          <a:xfrm>
            <a:off x="8074152" y="5367528"/>
            <a:ext cx="323697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E163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3,5″</a:t>
            </a:r>
            <a:endParaRPr lang="en-US" sz="2400" dirty="0"/>
          </a:p>
        </p:txBody>
      </p:sp>
      <p:sp>
        <p:nvSpPr>
          <p:cNvPr id="16" name="Text 13"/>
          <p:cNvSpPr/>
          <p:nvPr/>
        </p:nvSpPr>
        <p:spPr>
          <a:xfrm>
            <a:off x="8074152" y="5806440"/>
            <a:ext cx="32369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E6B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 экрана первого iPhone</a:t>
            </a:r>
            <a:endParaRPr lang="en-US" sz="1050" dirty="0"/>
          </a:p>
        </p:txBody>
      </p:sp>
      <p:sp>
        <p:nvSpPr>
          <p:cNvPr id="17" name="Text 14"/>
          <p:cNvSpPr/>
          <p:nvPr/>
        </p:nvSpPr>
        <p:spPr>
          <a:xfrm>
            <a:off x="640080" y="6528816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E6B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ТЕЛЕФОНОВ</a:t>
            </a:r>
            <a:endParaRPr lang="en-US" sz="900" dirty="0"/>
          </a:p>
        </p:txBody>
      </p:sp>
      <p:sp>
        <p:nvSpPr>
          <p:cNvPr id="18" name="Text 15"/>
          <p:cNvSpPr/>
          <p:nvPr/>
        </p:nvSpPr>
        <p:spPr>
          <a:xfrm>
            <a:off x="10180015" y="6528816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spc="200" kern="0" dirty="0">
                <a:solidFill>
                  <a:srgbClr val="6E6B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 / 08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2424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828800" y="-2011680"/>
            <a:ext cx="2926080" cy="2926080"/>
          </a:xfrm>
          <a:prstGeom prst="ellipse">
            <a:avLst/>
          </a:prstGeom>
          <a:ln w="15875">
            <a:solidFill>
              <a:srgbClr val="E1631E">
                <a:alpha val="45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2651760" y="-2834640"/>
            <a:ext cx="4572000" cy="4572000"/>
          </a:xfrm>
          <a:prstGeom prst="ellipse">
            <a:avLst/>
          </a:prstGeom>
          <a:ln w="15875">
            <a:solidFill>
              <a:srgbClr val="E1631E">
                <a:alpha val="4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-3474720" y="-3657600"/>
            <a:ext cx="6217920" cy="6217920"/>
          </a:xfrm>
          <a:prstGeom prst="ellipse">
            <a:avLst/>
          </a:prstGeom>
          <a:ln w="15875">
            <a:solidFill>
              <a:srgbClr val="E1631E">
                <a:alpha val="4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368735" y="6217920"/>
            <a:ext cx="2011680" cy="2011680"/>
          </a:xfrm>
          <a:prstGeom prst="ellipse">
            <a:avLst/>
          </a:prstGeom>
          <a:ln w="12700">
            <a:solidFill>
              <a:srgbClr val="97948D">
                <a:alpha val="3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637215" y="5486400"/>
            <a:ext cx="3474720" cy="3474720"/>
          </a:xfrm>
          <a:prstGeom prst="ellipse">
            <a:avLst/>
          </a:prstGeom>
          <a:ln w="12700">
            <a:solidFill>
              <a:srgbClr val="97948D">
                <a:alpha val="3500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914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E163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ДАЛЬШЕ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1325880"/>
            <a:ext cx="7772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коммуникаций</a:t>
            </a:r>
            <a:endParaRPr lang="en-US" sz="4400" dirty="0"/>
          </a:p>
        </p:txBody>
      </p:sp>
      <p:sp>
        <p:nvSpPr>
          <p:cNvPr id="9" name="Text 7"/>
          <p:cNvSpPr/>
          <p:nvPr/>
        </p:nvSpPr>
        <p:spPr>
          <a:xfrm>
            <a:off x="685800" y="2514600"/>
            <a:ext cx="64008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20000"/>
              </a:lnSpc>
              <a:spcAft>
                <a:spcPts val="1400"/>
              </a:spcAft>
              <a:buSzPct val="100000"/>
              <a:buChar char="●"/>
            </a:pPr>
            <a:r>
              <a:rPr lang="en-US" sz="1550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5G и будущие сети связывают не только людей, но и миллиарды устройств вокруг них.</a:t>
            </a:r>
            <a:endParaRPr lang="en-US" sz="1550" dirty="0"/>
          </a:p>
          <a:p>
            <a:pPr marL="228600" indent="-228600">
              <a:lnSpc>
                <a:spcPct val="120000"/>
              </a:lnSpc>
              <a:spcAft>
                <a:spcPts val="1400"/>
              </a:spcAft>
              <a:buSzPct val="100000"/>
              <a:buChar char="●"/>
            </a:pPr>
            <a:r>
              <a:rPr lang="en-US" sz="1550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Голосовые и AI-ассистенты превращают телефон из инструмента набора номера в собеседника.</a:t>
            </a:r>
            <a:endParaRPr lang="en-US" sz="1550" dirty="0"/>
          </a:p>
          <a:p>
            <a:pPr marL="228600" indent="-228600">
              <a:lnSpc>
                <a:spcPct val="120000"/>
              </a:lnSpc>
              <a:spcAft>
                <a:spcPts val="1400"/>
              </a:spcAft>
              <a:buSzPct val="100000"/>
              <a:buChar char="●"/>
            </a:pPr>
            <a:r>
              <a:rPr lang="en-US" sz="1550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Складные и гибкие экраны, а также носимые устройства размывают саму границу того, что называть «телефоном».</a:t>
            </a:r>
            <a:endParaRPr lang="en-US" sz="1550" dirty="0"/>
          </a:p>
        </p:txBody>
      </p:sp>
      <p:sp>
        <p:nvSpPr>
          <p:cNvPr id="10" name="Shape 8"/>
          <p:cNvSpPr/>
          <p:nvPr/>
        </p:nvSpPr>
        <p:spPr>
          <a:xfrm>
            <a:off x="8869680" y="2377440"/>
            <a:ext cx="2011680" cy="2011680"/>
          </a:xfrm>
          <a:prstGeom prst="ellipse">
            <a:avLst/>
          </a:prstGeom>
          <a:solidFill>
            <a:srgbClr val="E1631E"/>
          </a:solidFill>
          <a:ln/>
          <a:effectLst>
            <a:outerShdw sx="100000" sy="100000" kx="0" ky="0" algn="bl" rotWithShape="0" blurRad="101600" dist="38100" dir="5400000">
              <a:srgbClr val="1A1A1A">
                <a:alpha val="35000"/>
              </a:srgbClr>
            </a:outerShdw>
          </a:effectLst>
        </p:spPr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52483" y="2860243"/>
            <a:ext cx="1046074" cy="1046074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685800" y="5806440"/>
            <a:ext cx="9144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C8C4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искры Белла до искусственного интеллекта в кармане — история продолжается.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640080" y="6528816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C8C4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ТЕЛЕФОНОВ</a:t>
            </a:r>
            <a:endParaRPr lang="en-US" sz="900" dirty="0"/>
          </a:p>
        </p:txBody>
      </p:sp>
      <p:sp>
        <p:nvSpPr>
          <p:cNvPr id="14" name="Text 11"/>
          <p:cNvSpPr/>
          <p:nvPr/>
        </p:nvSpPr>
        <p:spPr>
          <a:xfrm>
            <a:off x="10180015" y="6528816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spc="200" kern="0" dirty="0">
                <a:solidFill>
                  <a:srgbClr val="C8C4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10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2026-08-12T22:13:17Z</dcterms:created>
  <dcterms:modified xsi:type="dcterms:W3CDTF">2026-08-12T22:13:17Z</dcterms:modified>
</cp:coreProperties>
</file>