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2.png"/><Relationship Id="rId4" Type="http://schemas.openxmlformats.org/officeDocument/2006/relationships/image" Target="../media/image-10-2.png"/><Relationship Id="rId5" Type="http://schemas.openxmlformats.org/officeDocument/2006/relationships/image" Target="../media/image-10-2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2.png"/><Relationship Id="rId5" Type="http://schemas.openxmlformats.org/officeDocument/2006/relationships/image" Target="../media/image-2-2.png"/><Relationship Id="rId6" Type="http://schemas.openxmlformats.org/officeDocument/2006/relationships/image" Target="../media/image-2-2.png"/><Relationship Id="rId7" Type="http://schemas.openxmlformats.org/officeDocument/2006/relationships/image" Target="../media/image-2-2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21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95360" y="-1828800"/>
            <a:ext cx="5669280" cy="5669280"/>
          </a:xfrm>
          <a:prstGeom prst="ellipse">
            <a:avLst/>
          </a:prstGeom>
          <a:solidFill>
            <a:srgbClr val="EA6A12"/>
          </a:solidFill>
          <a:ln/>
        </p:spPr>
      </p:sp>
      <p:sp>
        <p:nvSpPr>
          <p:cNvPr id="3" name="Shape 1"/>
          <p:cNvSpPr/>
          <p:nvPr/>
        </p:nvSpPr>
        <p:spPr>
          <a:xfrm>
            <a:off x="9966960" y="3566160"/>
            <a:ext cx="2377440" cy="2377440"/>
          </a:xfrm>
          <a:prstGeom prst="ellipse">
            <a:avLst/>
          </a:prstGeom>
          <a:solidFill>
            <a:srgbClr val="342C26"/>
          </a:solidFill>
          <a:ln/>
        </p:spPr>
      </p:sp>
      <p:sp>
        <p:nvSpPr>
          <p:cNvPr id="4" name="Shape 2"/>
          <p:cNvSpPr/>
          <p:nvPr/>
        </p:nvSpPr>
        <p:spPr>
          <a:xfrm>
            <a:off x="9464040" y="685800"/>
            <a:ext cx="2377440" cy="2377440"/>
          </a:xfrm>
          <a:prstGeom prst="ellipse">
            <a:avLst/>
          </a:prstGeom>
          <a:solidFill>
            <a:srgbClr val="221D1A"/>
          </a:solidFill>
          <a:ln/>
        </p:spPr>
      </p:sp>
      <p:pic>
        <p:nvPicPr>
          <p:cNvPr id="5" name="Image 0" descr="icons/handshak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0" y="1280160"/>
            <a:ext cx="1188720" cy="118872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731520" y="21488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A6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БИЗНЕС-МОДЕЛЬ РАЗВИТИЯ</a:t>
            </a:r>
            <a:endParaRPr lang="en-US" sz="1400" dirty="0"/>
          </a:p>
        </p:txBody>
      </p:sp>
      <p:sp>
        <p:nvSpPr>
          <p:cNvPr id="7" name="Text 4"/>
          <p:cNvSpPr txBox="1"/>
          <p:nvPr/>
        </p:nvSpPr>
        <p:spPr>
          <a:xfrm>
            <a:off x="685800" y="2514600"/>
            <a:ext cx="8686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ФРАНЧАЙЗИНГ</a:t>
            </a:r>
            <a:endParaRPr lang="en-US" sz="6000" dirty="0"/>
          </a:p>
        </p:txBody>
      </p:sp>
      <p:sp>
        <p:nvSpPr>
          <p:cNvPr id="8" name="Text 5"/>
          <p:cNvSpPr txBox="1"/>
          <p:nvPr/>
        </p:nvSpPr>
        <p:spPr>
          <a:xfrm>
            <a:off x="731520" y="3977640"/>
            <a:ext cx="7863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модель развития бизнеса: партнёрство, при котором</a:t>
            </a:r>
            <a:endParaRPr lang="en-US" sz="17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70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бренд и технологии масштабируются капиталом партнёров</a:t>
            </a:r>
            <a:endParaRPr lang="en-US" sz="1700" dirty="0"/>
          </a:p>
        </p:txBody>
      </p:sp>
      <p:sp>
        <p:nvSpPr>
          <p:cNvPr id="9" name="Text 6"/>
          <p:cNvSpPr txBox="1"/>
          <p:nvPr/>
        </p:nvSpPr>
        <p:spPr>
          <a:xfrm>
            <a:off x="731520" y="60807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100" kern="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Франчайзер  ·  Франчайзи  ·  Роялти  ·  Рост сети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21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645920" y="4206240"/>
            <a:ext cx="4206240" cy="4206240"/>
          </a:xfrm>
          <a:prstGeom prst="ellipse">
            <a:avLst/>
          </a:prstGeom>
          <a:solidFill>
            <a:srgbClr val="342C26"/>
          </a:solidFill>
          <a:ln/>
        </p:spPr>
      </p:sp>
      <p:sp>
        <p:nvSpPr>
          <p:cNvPr id="3" name="Shape 1"/>
          <p:cNvSpPr/>
          <p:nvPr/>
        </p:nvSpPr>
        <p:spPr>
          <a:xfrm>
            <a:off x="9646920" y="640080"/>
            <a:ext cx="1828800" cy="182880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4" name="Image 0" descr="icons/rock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04120" y="1097280"/>
            <a:ext cx="914400" cy="914400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A6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· ИТОГИ</a:t>
            </a:r>
            <a:endParaRPr lang="en-US" sz="1300" dirty="0"/>
          </a:p>
        </p:txBody>
      </p:sp>
      <p:sp>
        <p:nvSpPr>
          <p:cNvPr id="6" name="Text 3"/>
          <p:cNvSpPr txBox="1"/>
          <p:nvPr/>
        </p:nvSpPr>
        <p:spPr>
          <a:xfrm>
            <a:off x="640080" y="868680"/>
            <a:ext cx="8595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Франчайзинг — это партнёрство,</a:t>
            </a:r>
            <a:endParaRPr lang="en-US" sz="3000" dirty="0"/>
          </a:p>
          <a:p>
            <a:pPr indent="0" marL="0">
              <a:lnSpc>
                <a:spcPts val="36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а не просто продажа бренда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640080" y="2606040"/>
            <a:ext cx="502920" cy="502920"/>
          </a:xfrm>
          <a:prstGeom prst="ellipse">
            <a:avLst/>
          </a:prstGeom>
          <a:solidFill>
            <a:srgbClr val="C4530A"/>
          </a:solidFill>
          <a:ln/>
        </p:spPr>
      </p:sp>
      <p:pic>
        <p:nvPicPr>
          <p:cNvPr id="8" name="Image 1" descr="icons/char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10" y="2731770"/>
            <a:ext cx="251460" cy="251460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1371600" y="2633472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Ускоряет рост бизнеса за счёт капитала и энергии партнёров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640080" y="3383280"/>
            <a:ext cx="502920" cy="502920"/>
          </a:xfrm>
          <a:prstGeom prst="ellipse">
            <a:avLst/>
          </a:prstGeom>
          <a:solidFill>
            <a:srgbClr val="C4530A"/>
          </a:solidFill>
          <a:ln/>
        </p:spPr>
      </p:sp>
      <p:pic>
        <p:nvPicPr>
          <p:cNvPr id="11" name="Image 2" descr="icons/char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10" y="3509010"/>
            <a:ext cx="251460" cy="251460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1371600" y="3410712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Франчайзи получает проверенную модель, франчайзер — масштаб сети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640080" y="4160520"/>
            <a:ext cx="502920" cy="502920"/>
          </a:xfrm>
          <a:prstGeom prst="ellipse">
            <a:avLst/>
          </a:prstGeom>
          <a:solidFill>
            <a:srgbClr val="C4530A"/>
          </a:solidFill>
          <a:ln/>
        </p:spPr>
      </p:sp>
      <p:pic>
        <p:nvPicPr>
          <p:cNvPr id="14" name="Image 3" descr="icons/char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810" y="4286250"/>
            <a:ext cx="251460" cy="251460"/>
          </a:xfrm>
          <a:prstGeom prst="rect">
            <a:avLst/>
          </a:prstGeom>
        </p:spPr>
      </p:pic>
      <p:sp>
        <p:nvSpPr>
          <p:cNvPr id="15" name="Text 9"/>
          <p:cNvSpPr txBox="1"/>
          <p:nvPr/>
        </p:nvSpPr>
        <p:spPr>
          <a:xfrm>
            <a:off x="1371600" y="4187952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Успех определяют сила бренда, юнит-экономика и качество поддержки</a:t>
            </a:r>
            <a:endParaRPr lang="en-US" sz="1500" dirty="0"/>
          </a:p>
        </p:txBody>
      </p:sp>
      <p:sp>
        <p:nvSpPr>
          <p:cNvPr id="16" name="Shape 10"/>
          <p:cNvSpPr/>
          <p:nvPr/>
        </p:nvSpPr>
        <p:spPr>
          <a:xfrm>
            <a:off x="640080" y="4937760"/>
            <a:ext cx="502920" cy="502920"/>
          </a:xfrm>
          <a:prstGeom prst="ellipse">
            <a:avLst/>
          </a:prstGeom>
          <a:solidFill>
            <a:srgbClr val="C4530A"/>
          </a:solidFill>
          <a:ln/>
        </p:spPr>
      </p:sp>
      <p:pic>
        <p:nvPicPr>
          <p:cNvPr id="17" name="Image 4" descr="icons/char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810" y="5063490"/>
            <a:ext cx="251460" cy="251460"/>
          </a:xfrm>
          <a:prstGeom prst="rect">
            <a:avLst/>
          </a:prstGeom>
        </p:spPr>
      </p:pic>
      <p:sp>
        <p:nvSpPr>
          <p:cNvPr id="18" name="Text 11"/>
          <p:cNvSpPr txBox="1"/>
          <p:nvPr/>
        </p:nvSpPr>
        <p:spPr>
          <a:xfrm>
            <a:off x="1371600" y="4965192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продолжает расти — выигрывают подготовленные партнёры</a:t>
            </a:r>
            <a:endParaRPr lang="en-US" sz="1500" dirty="0"/>
          </a:p>
        </p:txBody>
      </p:sp>
      <p:sp>
        <p:nvSpPr>
          <p:cNvPr id="19" name="Text 12"/>
          <p:cNvSpPr txBox="1"/>
          <p:nvPr/>
        </p:nvSpPr>
        <p:spPr>
          <a:xfrm>
            <a:off x="640080" y="612648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1300" dirty="0"/>
          </a:p>
        </p:txBody>
      </p:sp>
      <p:sp>
        <p:nvSpPr>
          <p:cNvPr id="20" name="Text 13"/>
          <p:cNvSpPr txBox="1"/>
          <p:nvPr/>
        </p:nvSpPr>
        <p:spPr>
          <a:xfrm>
            <a:off x="11277295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A6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ОСНОВЫ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868680"/>
            <a:ext cx="5852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B242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Что такое франчайзинг?</a:t>
            </a:r>
            <a:endParaRPr lang="en-US" sz="32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737360"/>
            <a:ext cx="5577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45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Франчайзинг — это способ развития бизнеса, при котором владелец успешного бренда (франчайзер) передаёт партнёру (франчайзи) право работать под его именем, используя готовую бизнес-модель, технологии и стандарты — за вознаграждение.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3337560"/>
            <a:ext cx="658368" cy="658368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6" name="Image 0" descr="icons/build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8213" y="3485693"/>
            <a:ext cx="362102" cy="362102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508760" y="331927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Франчайзер</a:t>
            </a:r>
            <a:endParaRPr lang="en-US" sz="1500" dirty="0"/>
          </a:p>
        </p:txBody>
      </p:sp>
      <p:sp>
        <p:nvSpPr>
          <p:cNvPr id="8" name="Text 5"/>
          <p:cNvSpPr txBox="1"/>
          <p:nvPr/>
        </p:nvSpPr>
        <p:spPr>
          <a:xfrm>
            <a:off x="1508760" y="3639312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Владелец бренда и бизнес-модели, продаёт право её использования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40080" y="4343400"/>
            <a:ext cx="658368" cy="658368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10" name="Image 1" descr="icons/stor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13" y="4491533"/>
            <a:ext cx="362102" cy="362102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1508760" y="432511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Франчайзи</a:t>
            </a:r>
            <a:endParaRPr lang="en-US" sz="1500" dirty="0"/>
          </a:p>
        </p:txBody>
      </p:sp>
      <p:sp>
        <p:nvSpPr>
          <p:cNvPr id="12" name="Text 8"/>
          <p:cNvSpPr txBox="1"/>
          <p:nvPr/>
        </p:nvSpPr>
        <p:spPr>
          <a:xfrm>
            <a:off x="1508760" y="4645152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Партнёр, открывающий точку под чужим брендом по единым стандартам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7818120" y="1463040"/>
            <a:ext cx="2057400" cy="1188720"/>
          </a:xfrm>
          <a:prstGeom prst="line">
            <a:avLst/>
          </a:prstGeom>
          <a:noFill/>
          <a:ln w="19050">
            <a:solidFill>
              <a:srgbClr val="D8C9BC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 flipH="1">
            <a:off x="9875520" y="1417320"/>
            <a:ext cx="1371600" cy="1234440"/>
          </a:xfrm>
          <a:prstGeom prst="line">
            <a:avLst/>
          </a:prstGeom>
          <a:noFill/>
          <a:ln w="19050">
            <a:solidFill>
              <a:srgbClr val="D8C9BC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 flipV="1">
            <a:off x="7680960" y="2651760"/>
            <a:ext cx="2194560" cy="1828800"/>
          </a:xfrm>
          <a:prstGeom prst="line">
            <a:avLst/>
          </a:prstGeom>
          <a:noFill/>
          <a:ln w="19050">
            <a:solidFill>
              <a:srgbClr val="D8C9B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 flipH="1" flipV="1">
            <a:off x="9875520" y="2651760"/>
            <a:ext cx="1325880" cy="1737360"/>
          </a:xfrm>
          <a:prstGeom prst="line">
            <a:avLst/>
          </a:prstGeom>
          <a:noFill/>
          <a:ln w="19050">
            <a:solidFill>
              <a:srgbClr val="D8C9BC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9189720" y="1965960"/>
            <a:ext cx="1371600" cy="1371600"/>
          </a:xfrm>
          <a:prstGeom prst="ellipse">
            <a:avLst/>
          </a:prstGeom>
          <a:solidFill>
            <a:srgbClr val="221D1A"/>
          </a:solidFill>
          <a:ln/>
        </p:spPr>
      </p:sp>
      <p:pic>
        <p:nvPicPr>
          <p:cNvPr id="18" name="Image 2" descr="icons/sitemap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6910" y="2343150"/>
            <a:ext cx="617220" cy="617220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7452360" y="1097280"/>
            <a:ext cx="731520" cy="73152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20" name="Image 3" descr="icons/stor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5240" y="1280160"/>
            <a:ext cx="365760" cy="365760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10881360" y="1051560"/>
            <a:ext cx="731520" cy="73152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22" name="Image 4" descr="icons/stor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4240" y="1234440"/>
            <a:ext cx="365760" cy="365760"/>
          </a:xfrm>
          <a:prstGeom prst="rect">
            <a:avLst/>
          </a:prstGeom>
        </p:spPr>
      </p:pic>
      <p:sp>
        <p:nvSpPr>
          <p:cNvPr id="23" name="Shape 16"/>
          <p:cNvSpPr/>
          <p:nvPr/>
        </p:nvSpPr>
        <p:spPr>
          <a:xfrm>
            <a:off x="7315200" y="4114800"/>
            <a:ext cx="731520" cy="73152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24" name="Image 5" descr="icons/stor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8080" y="4297680"/>
            <a:ext cx="365760" cy="365760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10835640" y="4023360"/>
            <a:ext cx="731520" cy="73152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26" name="Image 6" descr="icons/stor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18520" y="4206240"/>
            <a:ext cx="365760" cy="365760"/>
          </a:xfrm>
          <a:prstGeom prst="rect">
            <a:avLst/>
          </a:prstGeom>
        </p:spPr>
      </p:pic>
      <p:sp>
        <p:nvSpPr>
          <p:cNvPr id="27" name="Text 18"/>
          <p:cNvSpPr txBox="1"/>
          <p:nvPr/>
        </p:nvSpPr>
        <p:spPr>
          <a:xfrm>
            <a:off x="11277295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A6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МЕХАНИКА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86868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42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Как устроено сотрудничество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1120140" y="2628900"/>
            <a:ext cx="9951415" cy="0"/>
          </a:xfrm>
          <a:prstGeom prst="line">
            <a:avLst/>
          </a:prstGeom>
          <a:noFill/>
          <a:ln w="19050">
            <a:solidFill>
              <a:srgbClr val="D8C9BC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1403947" y="2148840"/>
            <a:ext cx="960120" cy="96012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6" name="Image 0" descr="icons/bullsey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43977" y="2388870"/>
            <a:ext cx="480060" cy="48006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2071459" y="2039112"/>
            <a:ext cx="365760" cy="365760"/>
          </a:xfrm>
          <a:prstGeom prst="rect">
            <a:avLst/>
          </a:prstGeom>
          <a:solidFill>
            <a:srgbClr val="221D1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5"/>
          <p:cNvSpPr txBox="1"/>
          <p:nvPr/>
        </p:nvSpPr>
        <p:spPr>
          <a:xfrm>
            <a:off x="640080" y="3337560"/>
            <a:ext cx="248785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Модель готова</a:t>
            </a:r>
            <a:endParaRPr lang="en-US" sz="1450" dirty="0"/>
          </a:p>
        </p:txBody>
      </p:sp>
      <p:sp>
        <p:nvSpPr>
          <p:cNvPr id="9" name="Text 6"/>
          <p:cNvSpPr txBox="1"/>
          <p:nvPr/>
        </p:nvSpPr>
        <p:spPr>
          <a:xfrm>
            <a:off x="713232" y="3730752"/>
            <a:ext cx="234155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Франчайзер создаёт и обкатывает работающую бизнес-модель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4211841" y="2148840"/>
            <a:ext cx="960120" cy="960120"/>
          </a:xfrm>
          <a:prstGeom prst="ellipse">
            <a:avLst/>
          </a:prstGeom>
          <a:solidFill>
            <a:srgbClr val="221D1A"/>
          </a:solidFill>
          <a:ln/>
        </p:spPr>
      </p:sp>
      <p:pic>
        <p:nvPicPr>
          <p:cNvPr id="11" name="Image 1" descr="icons/fileSignatur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871" y="2388870"/>
            <a:ext cx="480060" cy="480060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4879353" y="2039112"/>
            <a:ext cx="365760" cy="365760"/>
          </a:xfrm>
          <a:prstGeom prst="rect">
            <a:avLst/>
          </a:prstGeom>
          <a:solidFill>
            <a:srgbClr val="221D1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9"/>
          <p:cNvSpPr txBox="1"/>
          <p:nvPr/>
        </p:nvSpPr>
        <p:spPr>
          <a:xfrm>
            <a:off x="3447974" y="3337560"/>
            <a:ext cx="248785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Продажа прав</a:t>
            </a:r>
            <a:endParaRPr lang="en-US" sz="1450" dirty="0"/>
          </a:p>
        </p:txBody>
      </p:sp>
      <p:sp>
        <p:nvSpPr>
          <p:cNvPr id="14" name="Text 10"/>
          <p:cNvSpPr txBox="1"/>
          <p:nvPr/>
        </p:nvSpPr>
        <p:spPr>
          <a:xfrm>
            <a:off x="3521126" y="3730752"/>
            <a:ext cx="234155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Заключается договор — право на бренд, технологии, стандарты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7019735" y="2148840"/>
            <a:ext cx="960120" cy="96012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16" name="Image 2" descr="icons/stor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765" y="2388870"/>
            <a:ext cx="480060" cy="480060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7687246" y="2039112"/>
            <a:ext cx="365760" cy="365760"/>
          </a:xfrm>
          <a:prstGeom prst="rect">
            <a:avLst/>
          </a:prstGeom>
          <a:solidFill>
            <a:srgbClr val="221D1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3"/>
          <p:cNvSpPr txBox="1"/>
          <p:nvPr/>
        </p:nvSpPr>
        <p:spPr>
          <a:xfrm>
            <a:off x="6255868" y="3337560"/>
            <a:ext cx="248785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Открытие точки</a:t>
            </a:r>
            <a:endParaRPr lang="en-US" sz="1450" dirty="0"/>
          </a:p>
        </p:txBody>
      </p:sp>
      <p:sp>
        <p:nvSpPr>
          <p:cNvPr id="19" name="Text 14"/>
          <p:cNvSpPr txBox="1"/>
          <p:nvPr/>
        </p:nvSpPr>
        <p:spPr>
          <a:xfrm>
            <a:off x="6329020" y="3730752"/>
            <a:ext cx="234155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Франчайзи запускает бизнес по единым стандартам сети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9827628" y="2148840"/>
            <a:ext cx="960120" cy="960120"/>
          </a:xfrm>
          <a:prstGeom prst="ellipse">
            <a:avLst/>
          </a:prstGeom>
          <a:solidFill>
            <a:srgbClr val="221D1A"/>
          </a:solidFill>
          <a:ln/>
        </p:spPr>
      </p:sp>
      <p:pic>
        <p:nvPicPr>
          <p:cNvPr id="21" name="Image 3" descr="icons/coins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7658" y="2388870"/>
            <a:ext cx="480060" cy="480060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10495140" y="2039112"/>
            <a:ext cx="365760" cy="365760"/>
          </a:xfrm>
          <a:prstGeom prst="rect">
            <a:avLst/>
          </a:prstGeom>
          <a:solidFill>
            <a:srgbClr val="221D1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17"/>
          <p:cNvSpPr txBox="1"/>
          <p:nvPr/>
        </p:nvSpPr>
        <p:spPr>
          <a:xfrm>
            <a:off x="9063761" y="3337560"/>
            <a:ext cx="248785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Взнос и роялти</a:t>
            </a:r>
            <a:endParaRPr lang="en-US" sz="1450" dirty="0"/>
          </a:p>
        </p:txBody>
      </p:sp>
      <p:sp>
        <p:nvSpPr>
          <p:cNvPr id="24" name="Text 18"/>
          <p:cNvSpPr txBox="1"/>
          <p:nvPr/>
        </p:nvSpPr>
        <p:spPr>
          <a:xfrm>
            <a:off x="9136913" y="3730752"/>
            <a:ext cx="234155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Паушальный взнос и регулярные роялти в обмен на поддержку</a:t>
            </a:r>
            <a:endParaRPr lang="en-US" sz="1150" dirty="0"/>
          </a:p>
        </p:txBody>
      </p:sp>
      <p:sp>
        <p:nvSpPr>
          <p:cNvPr id="25" name="Text 19"/>
          <p:cNvSpPr txBox="1"/>
          <p:nvPr/>
        </p:nvSpPr>
        <p:spPr>
          <a:xfrm>
            <a:off x="11277295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A6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ФОРМАТЫ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86868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42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Основные виды франчайзинга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349240" cy="1965960"/>
          </a:xfrm>
          <a:prstGeom prst="rect">
            <a:avLst/>
          </a:prstGeom>
          <a:solidFill>
            <a:srgbClr val="FFE3C4"/>
          </a:solidFill>
          <a:ln/>
        </p:spPr>
      </p:sp>
      <p:sp>
        <p:nvSpPr>
          <p:cNvPr id="5" name="Shape 3"/>
          <p:cNvSpPr/>
          <p:nvPr/>
        </p:nvSpPr>
        <p:spPr>
          <a:xfrm>
            <a:off x="960120" y="2103120"/>
            <a:ext cx="777240" cy="77724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6" name="Image 0" descr="icons/box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4430" y="2297430"/>
            <a:ext cx="388620" cy="38862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920240" y="214884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Товарный</a:t>
            </a:r>
            <a:endParaRPr lang="en-US" sz="1600" dirty="0"/>
          </a:p>
        </p:txBody>
      </p:sp>
      <p:sp>
        <p:nvSpPr>
          <p:cNvPr id="8" name="Text 5"/>
          <p:cNvSpPr txBox="1"/>
          <p:nvPr/>
        </p:nvSpPr>
        <p:spPr>
          <a:xfrm>
            <a:off x="960120" y="2926080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Франчайзи продаёт товары франчайзера под его брендом — АЗС, автосалоны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309360" y="1783080"/>
            <a:ext cx="5349240" cy="1965960"/>
          </a:xfrm>
          <a:prstGeom prst="rect">
            <a:avLst/>
          </a:prstGeom>
          <a:solidFill>
            <a:srgbClr val="FFE3C4"/>
          </a:solidFill>
          <a:ln/>
        </p:spPr>
      </p:sp>
      <p:sp>
        <p:nvSpPr>
          <p:cNvPr id="10" name="Shape 7"/>
          <p:cNvSpPr/>
          <p:nvPr/>
        </p:nvSpPr>
        <p:spPr>
          <a:xfrm>
            <a:off x="6629400" y="2103120"/>
            <a:ext cx="777240" cy="77724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11" name="Image 1" descr="icons/industr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3710" y="2297430"/>
            <a:ext cx="388620" cy="388620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7589520" y="214884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Производственный</a:t>
            </a:r>
            <a:endParaRPr lang="en-US" sz="1600" dirty="0"/>
          </a:p>
        </p:txBody>
      </p:sp>
      <p:sp>
        <p:nvSpPr>
          <p:cNvPr id="13" name="Text 9"/>
          <p:cNvSpPr txBox="1"/>
          <p:nvPr/>
        </p:nvSpPr>
        <p:spPr>
          <a:xfrm>
            <a:off x="6629400" y="2926080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Партнёр производит продукцию по технологии и рецептуре франчайзера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4069080"/>
            <a:ext cx="5349240" cy="1965960"/>
          </a:xfrm>
          <a:prstGeom prst="rect">
            <a:avLst/>
          </a:prstGeom>
          <a:solidFill>
            <a:srgbClr val="FFE3C4"/>
          </a:solidFill>
          <a:ln/>
        </p:spPr>
      </p:sp>
      <p:sp>
        <p:nvSpPr>
          <p:cNvPr id="15" name="Shape 11"/>
          <p:cNvSpPr/>
          <p:nvPr/>
        </p:nvSpPr>
        <p:spPr>
          <a:xfrm>
            <a:off x="960120" y="4389120"/>
            <a:ext cx="777240" cy="77724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16" name="Image 2" descr="icons/tool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430" y="4583430"/>
            <a:ext cx="388620" cy="388620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1920240" y="443484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Сервисный</a:t>
            </a:r>
            <a:endParaRPr lang="en-US" sz="1600" dirty="0"/>
          </a:p>
        </p:txBody>
      </p:sp>
      <p:sp>
        <p:nvSpPr>
          <p:cNvPr id="18" name="Text 13"/>
          <p:cNvSpPr txBox="1"/>
          <p:nvPr/>
        </p:nvSpPr>
        <p:spPr>
          <a:xfrm>
            <a:off x="960120" y="5212080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Оказание услуг по стандартам сети — общепит, красота, образование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309360" y="4069080"/>
            <a:ext cx="5349240" cy="1965960"/>
          </a:xfrm>
          <a:prstGeom prst="rect">
            <a:avLst/>
          </a:prstGeom>
          <a:solidFill>
            <a:srgbClr val="FFE3C4"/>
          </a:solidFill>
          <a:ln/>
        </p:spPr>
      </p:sp>
      <p:sp>
        <p:nvSpPr>
          <p:cNvPr id="20" name="Shape 15"/>
          <p:cNvSpPr/>
          <p:nvPr/>
        </p:nvSpPr>
        <p:spPr>
          <a:xfrm>
            <a:off x="6629400" y="4389120"/>
            <a:ext cx="777240" cy="77724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21" name="Image 3" descr="icons/briefcas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3710" y="4583430"/>
            <a:ext cx="388620" cy="388620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7589520" y="443484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Бизнес-формат</a:t>
            </a:r>
            <a:endParaRPr lang="en-US" sz="1600" dirty="0"/>
          </a:p>
        </p:txBody>
      </p:sp>
      <p:sp>
        <p:nvSpPr>
          <p:cNvPr id="23" name="Text 17"/>
          <p:cNvSpPr txBox="1"/>
          <p:nvPr/>
        </p:nvSpPr>
        <p:spPr>
          <a:xfrm>
            <a:off x="6629400" y="5212080"/>
            <a:ext cx="4709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25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Полная система: бренд, процессы, маркетинг и обучение «под ключ»</a:t>
            </a:r>
            <a:endParaRPr lang="en-US" sz="1250" dirty="0"/>
          </a:p>
        </p:txBody>
      </p:sp>
      <p:sp>
        <p:nvSpPr>
          <p:cNvPr id="24" name="Text 18"/>
          <p:cNvSpPr txBox="1"/>
          <p:nvPr/>
        </p:nvSpPr>
        <p:spPr>
          <a:xfrm>
            <a:off x="11277295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A6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ВЫГОДЫ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868680"/>
            <a:ext cx="6583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42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Преимущества для франчайзера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566928" cy="566928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5" name="Image 0" descr="icons/sitema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639" y="2002079"/>
            <a:ext cx="311810" cy="311810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1417320" y="1847088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Быстрый масштаб</a:t>
            </a:r>
            <a:endParaRPr lang="en-US" sz="1450" dirty="0"/>
          </a:p>
        </p:txBody>
      </p:sp>
      <p:sp>
        <p:nvSpPr>
          <p:cNvPr id="7" name="Text 4"/>
          <p:cNvSpPr txBox="1"/>
          <p:nvPr/>
        </p:nvSpPr>
        <p:spPr>
          <a:xfrm>
            <a:off x="1417320" y="2139696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Сеть растёт за счёт капитала партнёров, без крупных вложений франчайзера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640080" y="2834640"/>
            <a:ext cx="566928" cy="566928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9" name="Image 1" descr="icons/coin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639" y="2962199"/>
            <a:ext cx="311810" cy="311810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417320" y="2807208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Стабильный доход</a:t>
            </a:r>
            <a:endParaRPr lang="en-US" sz="1450" dirty="0"/>
          </a:p>
        </p:txBody>
      </p:sp>
      <p:sp>
        <p:nvSpPr>
          <p:cNvPr id="11" name="Text 7"/>
          <p:cNvSpPr txBox="1"/>
          <p:nvPr/>
        </p:nvSpPr>
        <p:spPr>
          <a:xfrm>
            <a:off x="1417320" y="3099816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Паушальные взносы и регулярные роялти от каждой точки сети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40080" y="3794760"/>
            <a:ext cx="566928" cy="566928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13" name="Image 2" descr="icons/mapMark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639" y="3922319"/>
            <a:ext cx="311810" cy="311810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1417320" y="3767328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Охват территорий</a:t>
            </a:r>
            <a:endParaRPr lang="en-US" sz="1450" dirty="0"/>
          </a:p>
        </p:txBody>
      </p:sp>
      <p:sp>
        <p:nvSpPr>
          <p:cNvPr id="15" name="Text 10"/>
          <p:cNvSpPr txBox="1"/>
          <p:nvPr/>
        </p:nvSpPr>
        <p:spPr>
          <a:xfrm>
            <a:off x="1417320" y="4059936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Быстрый выход в новые города руками локальных предпринимателей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640080" y="4754880"/>
            <a:ext cx="566928" cy="566928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17" name="Image 3" descr="icons/shiel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639" y="4882439"/>
            <a:ext cx="311810" cy="311810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1417320" y="4727448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Меньше операционных рисков</a:t>
            </a:r>
            <a:endParaRPr lang="en-US" sz="1450" dirty="0"/>
          </a:p>
        </p:txBody>
      </p:sp>
      <p:sp>
        <p:nvSpPr>
          <p:cNvPr id="19" name="Text 13"/>
          <p:cNvSpPr txBox="1"/>
          <p:nvPr/>
        </p:nvSpPr>
        <p:spPr>
          <a:xfrm>
            <a:off x="1417320" y="5020056"/>
            <a:ext cx="5349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Ежедневным управлением точкой занимается франчайзи</a:t>
            </a:r>
            <a:endParaRPr lang="en-US" sz="1200" dirty="0"/>
          </a:p>
        </p:txBody>
      </p:sp>
      <p:sp>
        <p:nvSpPr>
          <p:cNvPr id="20" name="Shape 14"/>
          <p:cNvSpPr/>
          <p:nvPr/>
        </p:nvSpPr>
        <p:spPr>
          <a:xfrm>
            <a:off x="7635240" y="1783080"/>
            <a:ext cx="3886200" cy="3977640"/>
          </a:xfrm>
          <a:prstGeom prst="rect">
            <a:avLst/>
          </a:prstGeom>
          <a:solidFill>
            <a:srgbClr val="221D1A"/>
          </a:solidFill>
          <a:ln/>
        </p:spPr>
      </p:sp>
      <p:sp>
        <p:nvSpPr>
          <p:cNvPr id="21" name="Text 15"/>
          <p:cNvSpPr txBox="1"/>
          <p:nvPr/>
        </p:nvSpPr>
        <p:spPr>
          <a:xfrm>
            <a:off x="7635240" y="2148840"/>
            <a:ext cx="3886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EA6A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+16%</a:t>
            </a:r>
            <a:endParaRPr lang="en-US" sz="4600" dirty="0"/>
          </a:p>
        </p:txBody>
      </p:sp>
      <p:sp>
        <p:nvSpPr>
          <p:cNvPr id="22" name="Text 16"/>
          <p:cNvSpPr txBox="1"/>
          <p:nvPr/>
        </p:nvSpPr>
        <p:spPr>
          <a:xfrm>
            <a:off x="7909560" y="2971800"/>
            <a:ext cx="3337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средний рост сети франшиз в год</a:t>
            </a:r>
            <a:endParaRPr lang="en-US" sz="1250" dirty="0"/>
          </a:p>
        </p:txBody>
      </p:sp>
      <p:sp>
        <p:nvSpPr>
          <p:cNvPr id="23" name="Shape 17"/>
          <p:cNvSpPr/>
          <p:nvPr/>
        </p:nvSpPr>
        <p:spPr>
          <a:xfrm>
            <a:off x="8001000" y="3703320"/>
            <a:ext cx="3154680" cy="18288"/>
          </a:xfrm>
          <a:prstGeom prst="rect">
            <a:avLst/>
          </a:prstGeom>
          <a:solidFill>
            <a:srgbClr val="342C26"/>
          </a:solidFill>
          <a:ln/>
        </p:spPr>
      </p:sp>
      <p:sp>
        <p:nvSpPr>
          <p:cNvPr id="24" name="Text 18"/>
          <p:cNvSpPr txBox="1"/>
          <p:nvPr/>
        </p:nvSpPr>
        <p:spPr>
          <a:xfrm>
            <a:off x="7635240" y="3977640"/>
            <a:ext cx="3886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EA6A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 из 10</a:t>
            </a:r>
            <a:endParaRPr lang="en-US" sz="3400" dirty="0"/>
          </a:p>
        </p:txBody>
      </p:sp>
      <p:sp>
        <p:nvSpPr>
          <p:cNvPr id="25" name="Text 19"/>
          <p:cNvSpPr txBox="1"/>
          <p:nvPr/>
        </p:nvSpPr>
        <p:spPr>
          <a:xfrm>
            <a:off x="7909560" y="4617720"/>
            <a:ext cx="3337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новых точек открывают уже действующие франчайзи</a:t>
            </a:r>
            <a:endParaRPr lang="en-US" sz="1250" dirty="0"/>
          </a:p>
        </p:txBody>
      </p:sp>
      <p:sp>
        <p:nvSpPr>
          <p:cNvPr id="26" name="Text 20"/>
          <p:cNvSpPr txBox="1"/>
          <p:nvPr/>
        </p:nvSpPr>
        <p:spPr>
          <a:xfrm>
            <a:off x="11277295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A6A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221D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ВЫГОДЫ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86868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Преимущества для франчайзи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349240" cy="1783080"/>
          </a:xfrm>
          <a:prstGeom prst="rect">
            <a:avLst/>
          </a:prstGeom>
          <a:solidFill>
            <a:srgbClr val="221D1A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2240280"/>
            <a:ext cx="685800" cy="68580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6" name="Image 0" descr="icons/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850" y="2411730"/>
            <a:ext cx="342900" cy="34290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914400" y="301752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Проверенная модель</a:t>
            </a:r>
            <a:endParaRPr lang="en-US" sz="1450" dirty="0"/>
          </a:p>
        </p:txBody>
      </p:sp>
      <p:sp>
        <p:nvSpPr>
          <p:cNvPr id="8" name="Text 5"/>
          <p:cNvSpPr txBox="1"/>
          <p:nvPr/>
        </p:nvSpPr>
        <p:spPr>
          <a:xfrm>
            <a:off x="914400" y="3319272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Бизнес уже работает — риск ошибок на старте заметно ниже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309360" y="1965960"/>
            <a:ext cx="5349240" cy="1783080"/>
          </a:xfrm>
          <a:prstGeom prst="rect">
            <a:avLst/>
          </a:prstGeom>
          <a:solidFill>
            <a:srgbClr val="221D1A"/>
          </a:solidFill>
          <a:ln/>
        </p:spPr>
      </p:sp>
      <p:sp>
        <p:nvSpPr>
          <p:cNvPr id="10" name="Shape 7"/>
          <p:cNvSpPr/>
          <p:nvPr/>
        </p:nvSpPr>
        <p:spPr>
          <a:xfrm>
            <a:off x="6583680" y="2240280"/>
            <a:ext cx="685800" cy="68580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11" name="Image 1" descr="icons/user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130" y="2411730"/>
            <a:ext cx="342900" cy="342900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6583680" y="301752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Известный бренд</a:t>
            </a:r>
            <a:endParaRPr lang="en-US" sz="1450" dirty="0"/>
          </a:p>
        </p:txBody>
      </p:sp>
      <p:sp>
        <p:nvSpPr>
          <p:cNvPr id="13" name="Text 9"/>
          <p:cNvSpPr txBox="1"/>
          <p:nvPr/>
        </p:nvSpPr>
        <p:spPr>
          <a:xfrm>
            <a:off x="6583680" y="3319272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Лояльные клиенты и узнаваемость с первого дня работы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4069080"/>
            <a:ext cx="5349240" cy="1783080"/>
          </a:xfrm>
          <a:prstGeom prst="rect">
            <a:avLst/>
          </a:prstGeom>
          <a:solidFill>
            <a:srgbClr val="221D1A"/>
          </a:solidFill>
          <a:ln/>
        </p:spPr>
      </p:sp>
      <p:sp>
        <p:nvSpPr>
          <p:cNvPr id="15" name="Shape 11"/>
          <p:cNvSpPr/>
          <p:nvPr/>
        </p:nvSpPr>
        <p:spPr>
          <a:xfrm>
            <a:off x="914400" y="4343400"/>
            <a:ext cx="685800" cy="68580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16" name="Image 2" descr="icons/clipboardCheck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0" y="4514850"/>
            <a:ext cx="342900" cy="342900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914400" y="512064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Обучение и поддержка</a:t>
            </a:r>
            <a:endParaRPr lang="en-US" sz="1450" dirty="0"/>
          </a:p>
        </p:txBody>
      </p:sp>
      <p:sp>
        <p:nvSpPr>
          <p:cNvPr id="18" name="Text 13"/>
          <p:cNvSpPr txBox="1"/>
          <p:nvPr/>
        </p:nvSpPr>
        <p:spPr>
          <a:xfrm>
            <a:off x="914400" y="5422392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Помощь в запуске, маркетинге и управлении от франчайзера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309360" y="4069080"/>
            <a:ext cx="5349240" cy="1783080"/>
          </a:xfrm>
          <a:prstGeom prst="rect">
            <a:avLst/>
          </a:prstGeom>
          <a:solidFill>
            <a:srgbClr val="221D1A"/>
          </a:solidFill>
          <a:ln/>
        </p:spPr>
      </p:sp>
      <p:sp>
        <p:nvSpPr>
          <p:cNvPr id="20" name="Shape 15"/>
          <p:cNvSpPr/>
          <p:nvPr/>
        </p:nvSpPr>
        <p:spPr>
          <a:xfrm>
            <a:off x="6583680" y="4343400"/>
            <a:ext cx="685800" cy="68580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21" name="Image 3" descr="icons/box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130" y="4514850"/>
            <a:ext cx="342900" cy="342900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6583680" y="5120640"/>
            <a:ext cx="4800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Готовые поставщики</a:t>
            </a:r>
            <a:endParaRPr lang="en-US" sz="1450" dirty="0"/>
          </a:p>
        </p:txBody>
      </p:sp>
      <p:sp>
        <p:nvSpPr>
          <p:cNvPr id="23" name="Text 17"/>
          <p:cNvSpPr txBox="1"/>
          <p:nvPr/>
        </p:nvSpPr>
        <p:spPr>
          <a:xfrm>
            <a:off x="6583680" y="5422392"/>
            <a:ext cx="4800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Отработанные технологии, закупки и цепочки поставок</a:t>
            </a:r>
            <a:endParaRPr lang="en-US" sz="1150" dirty="0"/>
          </a:p>
        </p:txBody>
      </p:sp>
      <p:sp>
        <p:nvSpPr>
          <p:cNvPr id="24" name="Text 18"/>
          <p:cNvSpPr txBox="1"/>
          <p:nvPr/>
        </p:nvSpPr>
        <p:spPr>
          <a:xfrm>
            <a:off x="11277295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A6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ОБОРОТНАЯ СТОРОНА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86868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B242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Риски и ограничения модели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257800" cy="4206240"/>
          </a:xfrm>
          <a:prstGeom prst="rect">
            <a:avLst/>
          </a:prstGeom>
          <a:solidFill>
            <a:srgbClr val="FFE3C4"/>
          </a:solidFill>
          <a:ln/>
        </p:spPr>
      </p:sp>
      <p:sp>
        <p:nvSpPr>
          <p:cNvPr id="5" name="Shape 3"/>
          <p:cNvSpPr/>
          <p:nvPr/>
        </p:nvSpPr>
        <p:spPr>
          <a:xfrm>
            <a:off x="1005840" y="2194560"/>
            <a:ext cx="685800" cy="685800"/>
          </a:xfrm>
          <a:prstGeom prst="ellipse">
            <a:avLst/>
          </a:prstGeom>
          <a:solidFill>
            <a:srgbClr val="221D1A"/>
          </a:solidFill>
          <a:ln/>
        </p:spPr>
      </p:sp>
      <p:pic>
        <p:nvPicPr>
          <p:cNvPr id="6" name="Image 0" descr="icons/warn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7290" y="2366010"/>
            <a:ext cx="342900" cy="342900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874520" y="2286000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франчайзи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1005840" y="3328416"/>
            <a:ext cx="109728" cy="109728"/>
          </a:xfrm>
          <a:prstGeom prst="ellipse">
            <a:avLst/>
          </a:prstGeom>
          <a:solidFill>
            <a:srgbClr val="EA6A12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1261872" y="3172968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Первоначальные инвестиции и регулярные роялти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1005840" y="4197096"/>
            <a:ext cx="109728" cy="109728"/>
          </a:xfrm>
          <a:prstGeom prst="ellipse">
            <a:avLst/>
          </a:prstGeom>
          <a:solidFill>
            <a:srgbClr val="EA6A12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1261872" y="4041648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Ограниченная самостоятельность — обязательны стандарты сети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1005840" y="5065776"/>
            <a:ext cx="109728" cy="109728"/>
          </a:xfrm>
          <a:prstGeom prst="ellipse">
            <a:avLst/>
          </a:prstGeom>
          <a:solidFill>
            <a:srgbClr val="EA6A12"/>
          </a:solidFill>
          <a:ln/>
        </p:spPr>
      </p:sp>
      <p:sp>
        <p:nvSpPr>
          <p:cNvPr id="13" name="Text 10"/>
          <p:cNvSpPr txBox="1"/>
          <p:nvPr/>
        </p:nvSpPr>
        <p:spPr>
          <a:xfrm>
            <a:off x="1261872" y="4910328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Успех точки зависит от репутации бренда в целом</a:t>
            </a:r>
            <a:endParaRPr lang="en-US" sz="1300" dirty="0"/>
          </a:p>
        </p:txBody>
      </p:sp>
      <p:sp>
        <p:nvSpPr>
          <p:cNvPr id="14" name="Shape 11"/>
          <p:cNvSpPr/>
          <p:nvPr/>
        </p:nvSpPr>
        <p:spPr>
          <a:xfrm>
            <a:off x="6309360" y="1828800"/>
            <a:ext cx="5257800" cy="4206240"/>
          </a:xfrm>
          <a:prstGeom prst="rect">
            <a:avLst/>
          </a:prstGeom>
          <a:solidFill>
            <a:srgbClr val="FFE3C4"/>
          </a:solidFill>
          <a:ln/>
        </p:spPr>
      </p:sp>
      <p:sp>
        <p:nvSpPr>
          <p:cNvPr id="15" name="Shape 12"/>
          <p:cNvSpPr/>
          <p:nvPr/>
        </p:nvSpPr>
        <p:spPr>
          <a:xfrm>
            <a:off x="6675120" y="2194560"/>
            <a:ext cx="685800" cy="685800"/>
          </a:xfrm>
          <a:prstGeom prst="ellipse">
            <a:avLst/>
          </a:prstGeom>
          <a:solidFill>
            <a:srgbClr val="221D1A"/>
          </a:solidFill>
          <a:ln/>
        </p:spPr>
      </p:sp>
      <p:pic>
        <p:nvPicPr>
          <p:cNvPr id="16" name="Image 1" descr="icons/balanceSca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6570" y="2366010"/>
            <a:ext cx="342900" cy="342900"/>
          </a:xfrm>
          <a:prstGeom prst="rect">
            <a:avLst/>
          </a:prstGeom>
        </p:spPr>
      </p:pic>
      <p:sp>
        <p:nvSpPr>
          <p:cNvPr id="17" name="Text 13"/>
          <p:cNvSpPr txBox="1"/>
          <p:nvPr/>
        </p:nvSpPr>
        <p:spPr>
          <a:xfrm>
            <a:off x="7543800" y="2286000"/>
            <a:ext cx="3794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франчайзера</a:t>
            </a:r>
            <a:endParaRPr lang="en-US" sz="1700" dirty="0"/>
          </a:p>
        </p:txBody>
      </p:sp>
      <p:sp>
        <p:nvSpPr>
          <p:cNvPr id="18" name="Shape 14"/>
          <p:cNvSpPr/>
          <p:nvPr/>
        </p:nvSpPr>
        <p:spPr>
          <a:xfrm>
            <a:off x="6675120" y="3328416"/>
            <a:ext cx="109728" cy="109728"/>
          </a:xfrm>
          <a:prstGeom prst="ellipse">
            <a:avLst/>
          </a:prstGeom>
          <a:solidFill>
            <a:srgbClr val="EA6A12"/>
          </a:solidFill>
          <a:ln/>
        </p:spPr>
      </p:sp>
      <p:sp>
        <p:nvSpPr>
          <p:cNvPr id="19" name="Text 15"/>
          <p:cNvSpPr txBox="1"/>
          <p:nvPr/>
        </p:nvSpPr>
        <p:spPr>
          <a:xfrm>
            <a:off x="6931152" y="3172968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 потери контроля за качеством в отдельных точках</a:t>
            </a:r>
            <a:endParaRPr lang="en-US" sz="1300" dirty="0"/>
          </a:p>
        </p:txBody>
      </p:sp>
      <p:sp>
        <p:nvSpPr>
          <p:cNvPr id="20" name="Shape 16"/>
          <p:cNvSpPr/>
          <p:nvPr/>
        </p:nvSpPr>
        <p:spPr>
          <a:xfrm>
            <a:off x="6675120" y="4197096"/>
            <a:ext cx="109728" cy="109728"/>
          </a:xfrm>
          <a:prstGeom prst="ellipse">
            <a:avLst/>
          </a:prstGeom>
          <a:solidFill>
            <a:srgbClr val="EA6A12"/>
          </a:solidFill>
          <a:ln/>
        </p:spPr>
      </p:sp>
      <p:sp>
        <p:nvSpPr>
          <p:cNvPr id="21" name="Text 17"/>
          <p:cNvSpPr txBox="1"/>
          <p:nvPr/>
        </p:nvSpPr>
        <p:spPr>
          <a:xfrm>
            <a:off x="6931152" y="4041648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Возможная утечка технологий и ноу-хау конкурентам</a:t>
            </a:r>
            <a:endParaRPr lang="en-US" sz="1300" dirty="0"/>
          </a:p>
        </p:txBody>
      </p:sp>
      <p:sp>
        <p:nvSpPr>
          <p:cNvPr id="22" name="Shape 18"/>
          <p:cNvSpPr/>
          <p:nvPr/>
        </p:nvSpPr>
        <p:spPr>
          <a:xfrm>
            <a:off x="6675120" y="5065776"/>
            <a:ext cx="109728" cy="109728"/>
          </a:xfrm>
          <a:prstGeom prst="ellipse">
            <a:avLst/>
          </a:prstGeom>
          <a:solidFill>
            <a:srgbClr val="EA6A12"/>
          </a:solidFill>
          <a:ln/>
        </p:spPr>
      </p:sp>
      <p:sp>
        <p:nvSpPr>
          <p:cNvPr id="23" name="Text 19"/>
          <p:cNvSpPr txBox="1"/>
          <p:nvPr/>
        </p:nvSpPr>
        <p:spPr>
          <a:xfrm>
            <a:off x="6931152" y="4910328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700"/>
              </a:lnSpc>
              <a:buNone/>
            </a:pPr>
            <a:r>
              <a:rPr lang="en-US" sz="1300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Сложное юридическое сопровождение растущей сети</a:t>
            </a:r>
            <a:endParaRPr lang="en-US" sz="1300" dirty="0"/>
          </a:p>
        </p:txBody>
      </p:sp>
      <p:sp>
        <p:nvSpPr>
          <p:cNvPr id="24" name="Text 20"/>
          <p:cNvSpPr txBox="1"/>
          <p:nvPr/>
        </p:nvSpPr>
        <p:spPr>
          <a:xfrm>
            <a:off x="11277295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21D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A6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· РЫНОК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868680"/>
            <a:ext cx="9144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Франчайзинг в цифрах</a:t>
            </a:r>
            <a:endParaRPr lang="en-US" sz="3000" dirty="0"/>
          </a:p>
        </p:txBody>
      </p:sp>
      <p:sp>
        <p:nvSpPr>
          <p:cNvPr id="4" name="Text 2"/>
          <p:cNvSpPr txBox="1"/>
          <p:nvPr/>
        </p:nvSpPr>
        <p:spPr>
          <a:xfrm>
            <a:off x="640080" y="14173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франшиз в России, по итогам 2025 года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2103120"/>
            <a:ext cx="3520440" cy="1600200"/>
          </a:xfrm>
          <a:prstGeom prst="rect">
            <a:avLst/>
          </a:prstGeom>
          <a:solidFill>
            <a:srgbClr val="342C26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68680" y="228600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A6A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7 800+</a:t>
            </a:r>
            <a:endParaRPr lang="en-US" sz="27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292608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новых франшизных точек открыто за 2025 год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434840" y="2103120"/>
            <a:ext cx="3520440" cy="1600200"/>
          </a:xfrm>
          <a:prstGeom prst="rect">
            <a:avLst/>
          </a:prstGeom>
          <a:solidFill>
            <a:srgbClr val="342C26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4663440" y="228600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A6A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34 000+</a:t>
            </a:r>
            <a:endParaRPr lang="en-US" sz="2700" dirty="0"/>
          </a:p>
        </p:txBody>
      </p:sp>
      <p:sp>
        <p:nvSpPr>
          <p:cNvPr id="10" name="Text 8"/>
          <p:cNvSpPr txBox="1"/>
          <p:nvPr/>
        </p:nvSpPr>
        <p:spPr>
          <a:xfrm>
            <a:off x="4663440" y="292608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точек работает в сетях топ-100 франшиз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0" y="2103120"/>
            <a:ext cx="3520440" cy="1600200"/>
          </a:xfrm>
          <a:prstGeom prst="rect">
            <a:avLst/>
          </a:prstGeom>
          <a:solidFill>
            <a:srgbClr val="342C26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8458200" y="228600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A6A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+16%</a:t>
            </a:r>
            <a:endParaRPr lang="en-US" sz="2700" dirty="0"/>
          </a:p>
        </p:txBody>
      </p:sp>
      <p:sp>
        <p:nvSpPr>
          <p:cNvPr id="13" name="Text 11"/>
          <p:cNvSpPr txBox="1"/>
          <p:nvPr/>
        </p:nvSpPr>
        <p:spPr>
          <a:xfrm>
            <a:off x="8458200" y="292608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средний рост франшизной сети год к году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40080" y="3977640"/>
            <a:ext cx="3520440" cy="1600200"/>
          </a:xfrm>
          <a:prstGeom prst="rect">
            <a:avLst/>
          </a:prstGeom>
          <a:solidFill>
            <a:srgbClr val="342C26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68680" y="416052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A6A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3,2 млн ₽</a:t>
            </a:r>
            <a:endParaRPr lang="en-US" sz="2700" dirty="0"/>
          </a:p>
        </p:txBody>
      </p:sp>
      <p:sp>
        <p:nvSpPr>
          <p:cNvPr id="16" name="Text 14"/>
          <p:cNvSpPr txBox="1"/>
          <p:nvPr/>
        </p:nvSpPr>
        <p:spPr>
          <a:xfrm>
            <a:off x="868680" y="480060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средний порог входа во франшизу (+10% за год)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4434840" y="3977640"/>
            <a:ext cx="3520440" cy="1600200"/>
          </a:xfrm>
          <a:prstGeom prst="rect">
            <a:avLst/>
          </a:prstGeom>
          <a:solidFill>
            <a:srgbClr val="342C26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4663440" y="416052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A6A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~4%</a:t>
            </a:r>
            <a:endParaRPr lang="en-US" sz="2700" dirty="0"/>
          </a:p>
        </p:txBody>
      </p:sp>
      <p:sp>
        <p:nvSpPr>
          <p:cNvPr id="19" name="Text 17"/>
          <p:cNvSpPr txBox="1"/>
          <p:nvPr/>
        </p:nvSpPr>
        <p:spPr>
          <a:xfrm>
            <a:off x="4663440" y="480060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точек закрывается в год — модель устойчива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8229600" y="3977640"/>
            <a:ext cx="3520440" cy="1600200"/>
          </a:xfrm>
          <a:prstGeom prst="rect">
            <a:avLst/>
          </a:prstGeom>
          <a:solidFill>
            <a:srgbClr val="342C26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8458200" y="4160520"/>
            <a:ext cx="3063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A6A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 из 10</a:t>
            </a:r>
            <a:endParaRPr lang="en-US" sz="2700" dirty="0"/>
          </a:p>
        </p:txBody>
      </p:sp>
      <p:sp>
        <p:nvSpPr>
          <p:cNvPr id="22" name="Text 20"/>
          <p:cNvSpPr txBox="1"/>
          <p:nvPr/>
        </p:nvSpPr>
        <p:spPr>
          <a:xfrm>
            <a:off x="8458200" y="4800600"/>
            <a:ext cx="3063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400"/>
              </a:lnSpc>
              <a:buNone/>
            </a:pPr>
            <a:r>
              <a:rPr lang="en-US" sz="115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новых точек открывают действующие франчайзи</a:t>
            </a:r>
            <a:endParaRPr lang="en-US" sz="1150" dirty="0"/>
          </a:p>
        </p:txBody>
      </p:sp>
      <p:sp>
        <p:nvSpPr>
          <p:cNvPr id="23" name="Text 21"/>
          <p:cNvSpPr txBox="1"/>
          <p:nvPr/>
        </p:nvSpPr>
        <p:spPr>
          <a:xfrm>
            <a:off x="640080" y="6446520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Источник: franshiza.ru — «Исследование и анализ рынка франчайзинга в России»; beboss.ru — рейтинг франшиз 2026</a:t>
            </a:r>
            <a:endParaRPr lang="en-US" sz="950" dirty="0"/>
          </a:p>
        </p:txBody>
      </p:sp>
      <p:sp>
        <p:nvSpPr>
          <p:cNvPr id="24" name="Text 22"/>
          <p:cNvSpPr txBox="1"/>
          <p:nvPr/>
        </p:nvSpPr>
        <p:spPr>
          <a:xfrm>
            <a:off x="11277295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D8C9B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A6A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· ПРАКТИКА</a:t>
            </a:r>
            <a:endParaRPr lang="en-US" sz="1300" dirty="0"/>
          </a:p>
        </p:txBody>
      </p:sp>
      <p:sp>
        <p:nvSpPr>
          <p:cNvPr id="3" name="Text 1"/>
          <p:cNvSpPr txBox="1"/>
          <p:nvPr/>
        </p:nvSpPr>
        <p:spPr>
          <a:xfrm>
            <a:off x="640080" y="86868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B2420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Как выбрать и запустить франшизу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074420" y="2720340"/>
            <a:ext cx="10042855" cy="0"/>
          </a:xfrm>
          <a:prstGeom prst="line">
            <a:avLst/>
          </a:prstGeom>
          <a:noFill/>
          <a:ln w="19050">
            <a:solidFill>
              <a:srgbClr val="D8C9BC"/>
            </a:solidFill>
            <a:prstDash val="dash"/>
          </a:ln>
        </p:spPr>
      </p:sp>
      <p:sp>
        <p:nvSpPr>
          <p:cNvPr id="5" name="Shape 3"/>
          <p:cNvSpPr/>
          <p:nvPr/>
        </p:nvSpPr>
        <p:spPr>
          <a:xfrm>
            <a:off x="1296894" y="2286000"/>
            <a:ext cx="868680" cy="868680"/>
          </a:xfrm>
          <a:prstGeom prst="ellipse">
            <a:avLst/>
          </a:prstGeom>
          <a:solidFill>
            <a:srgbClr val="221D1A"/>
          </a:solidFill>
          <a:ln/>
        </p:spPr>
      </p:sp>
      <p:pic>
        <p:nvPicPr>
          <p:cNvPr id="6" name="Image 0" descr="icons/search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2750" y="2511857"/>
            <a:ext cx="416966" cy="416966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640080" y="3410712"/>
            <a:ext cx="218230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Бюджет и ниша</a:t>
            </a:r>
            <a:endParaRPr lang="en-US" sz="1350" dirty="0"/>
          </a:p>
        </p:txBody>
      </p:sp>
      <p:sp>
        <p:nvSpPr>
          <p:cNvPr id="8" name="Text 5"/>
          <p:cNvSpPr txBox="1"/>
          <p:nvPr/>
        </p:nvSpPr>
        <p:spPr>
          <a:xfrm>
            <a:off x="731520" y="3813048"/>
            <a:ext cx="1999427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Определите сумму инвестиций и сферу интересов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479201" y="2286000"/>
            <a:ext cx="868680" cy="868680"/>
          </a:xfrm>
          <a:prstGeom prst="ellipse">
            <a:avLst/>
          </a:prstGeom>
          <a:solidFill>
            <a:srgbClr val="221D1A"/>
          </a:solidFill>
          <a:ln/>
        </p:spPr>
      </p:sp>
      <p:pic>
        <p:nvPicPr>
          <p:cNvPr id="10" name="Image 1" descr="icons/balanceSca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057" y="2511857"/>
            <a:ext cx="416966" cy="416966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2822387" y="3410712"/>
            <a:ext cx="218230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diligence</a:t>
            </a:r>
            <a:endParaRPr lang="en-US" sz="1350" dirty="0"/>
          </a:p>
        </p:txBody>
      </p:sp>
      <p:sp>
        <p:nvSpPr>
          <p:cNvPr id="12" name="Text 8"/>
          <p:cNvSpPr txBox="1"/>
          <p:nvPr/>
        </p:nvSpPr>
        <p:spPr>
          <a:xfrm>
            <a:off x="2913827" y="3813048"/>
            <a:ext cx="1999427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Юнит-экономика, отзывы, судебные споры сети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5661508" y="2286000"/>
            <a:ext cx="868680" cy="868680"/>
          </a:xfrm>
          <a:prstGeom prst="ellipse">
            <a:avLst/>
          </a:prstGeom>
          <a:solidFill>
            <a:srgbClr val="221D1A"/>
          </a:solidFill>
          <a:ln/>
        </p:spPr>
      </p:sp>
      <p:pic>
        <p:nvPicPr>
          <p:cNvPr id="14" name="Image 2" descr="icons/fileSignatur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7364" y="2511857"/>
            <a:ext cx="416966" cy="416966"/>
          </a:xfrm>
          <a:prstGeom prst="rect">
            <a:avLst/>
          </a:prstGeom>
        </p:spPr>
      </p:pic>
      <p:sp>
        <p:nvSpPr>
          <p:cNvPr id="15" name="Text 10"/>
          <p:cNvSpPr txBox="1"/>
          <p:nvPr/>
        </p:nvSpPr>
        <p:spPr>
          <a:xfrm>
            <a:off x="5004694" y="3410712"/>
            <a:ext cx="218230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Договор</a:t>
            </a:r>
            <a:endParaRPr lang="en-US" sz="1350" dirty="0"/>
          </a:p>
        </p:txBody>
      </p:sp>
      <p:sp>
        <p:nvSpPr>
          <p:cNvPr id="16" name="Text 11"/>
          <p:cNvSpPr txBox="1"/>
          <p:nvPr/>
        </p:nvSpPr>
        <p:spPr>
          <a:xfrm>
            <a:off x="5096134" y="3813048"/>
            <a:ext cx="1999427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Проверьте условия коммерческой концессии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7843815" y="2286000"/>
            <a:ext cx="868680" cy="868680"/>
          </a:xfrm>
          <a:prstGeom prst="ellipse">
            <a:avLst/>
          </a:prstGeom>
          <a:solidFill>
            <a:srgbClr val="221D1A"/>
          </a:solidFill>
          <a:ln/>
        </p:spPr>
      </p:sp>
      <p:pic>
        <p:nvPicPr>
          <p:cNvPr id="18" name="Image 3" descr="icons/stor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9671" y="2511857"/>
            <a:ext cx="416966" cy="416966"/>
          </a:xfrm>
          <a:prstGeom prst="rect">
            <a:avLst/>
          </a:prstGeom>
        </p:spPr>
      </p:pic>
      <p:sp>
        <p:nvSpPr>
          <p:cNvPr id="19" name="Text 13"/>
          <p:cNvSpPr txBox="1"/>
          <p:nvPr/>
        </p:nvSpPr>
        <p:spPr>
          <a:xfrm>
            <a:off x="7187001" y="3410712"/>
            <a:ext cx="218230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Запуск</a:t>
            </a:r>
            <a:endParaRPr lang="en-US" sz="1350" dirty="0"/>
          </a:p>
        </p:txBody>
      </p:sp>
      <p:sp>
        <p:nvSpPr>
          <p:cNvPr id="20" name="Text 14"/>
          <p:cNvSpPr txBox="1"/>
          <p:nvPr/>
        </p:nvSpPr>
        <p:spPr>
          <a:xfrm>
            <a:off x="7278441" y="3813048"/>
            <a:ext cx="1999427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Обучение и открытие точки по стандартам</a:t>
            </a:r>
            <a:endParaRPr lang="en-US" sz="1100" dirty="0"/>
          </a:p>
        </p:txBody>
      </p:sp>
      <p:sp>
        <p:nvSpPr>
          <p:cNvPr id="21" name="Shape 15"/>
          <p:cNvSpPr/>
          <p:nvPr/>
        </p:nvSpPr>
        <p:spPr>
          <a:xfrm>
            <a:off x="10026122" y="2286000"/>
            <a:ext cx="868680" cy="868680"/>
          </a:xfrm>
          <a:prstGeom prst="ellipse">
            <a:avLst/>
          </a:prstGeom>
          <a:solidFill>
            <a:srgbClr val="EA6A12"/>
          </a:solidFill>
          <a:ln/>
        </p:spPr>
      </p:sp>
      <p:pic>
        <p:nvPicPr>
          <p:cNvPr id="22" name="Image 4" descr="icons/rocke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1978" y="2511857"/>
            <a:ext cx="416966" cy="416966"/>
          </a:xfrm>
          <a:prstGeom prst="rect">
            <a:avLst/>
          </a:prstGeom>
        </p:spPr>
      </p:pic>
      <p:sp>
        <p:nvSpPr>
          <p:cNvPr id="23" name="Text 16"/>
          <p:cNvSpPr txBox="1"/>
          <p:nvPr/>
        </p:nvSpPr>
        <p:spPr>
          <a:xfrm>
            <a:off x="9369308" y="3410712"/>
            <a:ext cx="2182307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B24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</a:t>
            </a:r>
            <a:endParaRPr lang="en-US" sz="1350" dirty="0"/>
          </a:p>
        </p:txBody>
      </p:sp>
      <p:sp>
        <p:nvSpPr>
          <p:cNvPr id="24" name="Text 17"/>
          <p:cNvSpPr txBox="1"/>
          <p:nvPr/>
        </p:nvSpPr>
        <p:spPr>
          <a:xfrm>
            <a:off x="9460748" y="3813048"/>
            <a:ext cx="1999427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Развитие бизнеса при поддержке франчайзера</a:t>
            </a:r>
            <a:endParaRPr lang="en-US" sz="1100" dirty="0"/>
          </a:p>
        </p:txBody>
      </p:sp>
      <p:sp>
        <p:nvSpPr>
          <p:cNvPr id="25" name="Text 18"/>
          <p:cNvSpPr txBox="1"/>
          <p:nvPr/>
        </p:nvSpPr>
        <p:spPr>
          <a:xfrm>
            <a:off x="1296894" y="1783080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8C9BC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</a:t>
            </a:r>
            <a:endParaRPr lang="en-US" sz="1600" dirty="0"/>
          </a:p>
        </p:txBody>
      </p:sp>
      <p:sp>
        <p:nvSpPr>
          <p:cNvPr id="26" name="Text 19"/>
          <p:cNvSpPr txBox="1"/>
          <p:nvPr/>
        </p:nvSpPr>
        <p:spPr>
          <a:xfrm>
            <a:off x="3479201" y="1783080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8C9BC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</a:t>
            </a:r>
            <a:endParaRPr lang="en-US" sz="1600" dirty="0"/>
          </a:p>
        </p:txBody>
      </p:sp>
      <p:sp>
        <p:nvSpPr>
          <p:cNvPr id="27" name="Text 20"/>
          <p:cNvSpPr txBox="1"/>
          <p:nvPr/>
        </p:nvSpPr>
        <p:spPr>
          <a:xfrm>
            <a:off x="5661508" y="1783080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8C9BC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</a:t>
            </a:r>
            <a:endParaRPr lang="en-US" sz="1600" dirty="0"/>
          </a:p>
        </p:txBody>
      </p:sp>
      <p:sp>
        <p:nvSpPr>
          <p:cNvPr id="28" name="Text 21"/>
          <p:cNvSpPr txBox="1"/>
          <p:nvPr/>
        </p:nvSpPr>
        <p:spPr>
          <a:xfrm>
            <a:off x="7843815" y="1783080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8C9BC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4</a:t>
            </a:r>
            <a:endParaRPr lang="en-US" sz="1600" dirty="0"/>
          </a:p>
        </p:txBody>
      </p:sp>
      <p:sp>
        <p:nvSpPr>
          <p:cNvPr id="29" name="Text 22"/>
          <p:cNvSpPr txBox="1"/>
          <p:nvPr/>
        </p:nvSpPr>
        <p:spPr>
          <a:xfrm>
            <a:off x="10026122" y="1783080"/>
            <a:ext cx="868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8C9BC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</a:t>
            </a:r>
            <a:endParaRPr lang="en-US" sz="1600" dirty="0"/>
          </a:p>
        </p:txBody>
      </p:sp>
      <p:sp>
        <p:nvSpPr>
          <p:cNvPr id="30" name="Text 23"/>
          <p:cNvSpPr txBox="1"/>
          <p:nvPr/>
        </p:nvSpPr>
        <p:spPr>
          <a:xfrm>
            <a:off x="11277295" y="6355080"/>
            <a:ext cx="548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C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2026-08-28T10:42:42Z</dcterms:created>
  <dcterms:modified xsi:type="dcterms:W3CDTF">2026-08-28T10:42:42Z</dcterms:modified>
</cp:coreProperties>
</file>