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212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0080" y="0"/>
            <a:ext cx="2377440" cy="2377440"/>
          </a:xfrm>
          <a:prstGeom prst="ellipse">
            <a:avLst/>
          </a:prstGeom>
          <a:solidFill>
            <a:srgbClr val="FF2E9B">
              <a:alpha val="45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1828800" y="118872"/>
            <a:ext cx="1307592" cy="1307592"/>
          </a:xfrm>
          <a:prstGeom prst="ellipse">
            <a:avLst/>
          </a:prstGeom>
          <a:solidFill>
            <a:srgbClr val="FF2E9B">
              <a:alpha val="35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640080" y="1069848"/>
            <a:ext cx="950976" cy="950976"/>
          </a:xfrm>
          <a:prstGeom prst="ellipse">
            <a:avLst/>
          </a:prstGeom>
          <a:solidFill>
            <a:srgbClr val="FF2E9B">
              <a:alpha val="30000"/>
            </a:srgbClr>
          </a:solidFill>
          <a:ln/>
        </p:spPr>
      </p:sp>
      <p:sp>
        <p:nvSpPr>
          <p:cNvPr id="5" name="Shape 3"/>
          <p:cNvSpPr/>
          <p:nvPr/>
        </p:nvSpPr>
        <p:spPr>
          <a:xfrm>
            <a:off x="1828800" y="1485900"/>
            <a:ext cx="713232" cy="713232"/>
          </a:xfrm>
          <a:prstGeom prst="ellipse">
            <a:avLst/>
          </a:prstGeom>
          <a:solidFill>
            <a:srgbClr val="FF2E9B">
              <a:alpha val="25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1115568" y="297180"/>
            <a:ext cx="594360" cy="594360"/>
          </a:xfrm>
          <a:prstGeom prst="ellipse">
            <a:avLst/>
          </a:prstGeom>
          <a:solidFill>
            <a:srgbClr val="FF2E9B">
              <a:alpha val="22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9052560" y="4297680"/>
            <a:ext cx="2743200" cy="2743200"/>
          </a:xfrm>
          <a:prstGeom prst="ellipse">
            <a:avLst/>
          </a:prstGeom>
          <a:solidFill>
            <a:srgbClr val="00E5FF">
              <a:alpha val="45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10424160" y="4434840"/>
            <a:ext cx="1508760" cy="1508760"/>
          </a:xfrm>
          <a:prstGeom prst="ellipse">
            <a:avLst/>
          </a:prstGeom>
          <a:solidFill>
            <a:srgbClr val="00E5FF">
              <a:alpha val="35000"/>
            </a:srgbClr>
          </a:solidFill>
          <a:ln/>
        </p:spPr>
      </p:sp>
      <p:sp>
        <p:nvSpPr>
          <p:cNvPr id="9" name="Shape 7"/>
          <p:cNvSpPr/>
          <p:nvPr/>
        </p:nvSpPr>
        <p:spPr>
          <a:xfrm>
            <a:off x="9052560" y="5532120"/>
            <a:ext cx="1097280" cy="1097280"/>
          </a:xfrm>
          <a:prstGeom prst="ellipse">
            <a:avLst/>
          </a:prstGeom>
          <a:solidFill>
            <a:srgbClr val="00E5FF">
              <a:alpha val="30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>
            <a:off x="10424160" y="6012180"/>
            <a:ext cx="822960" cy="822960"/>
          </a:xfrm>
          <a:prstGeom prst="ellipse">
            <a:avLst/>
          </a:prstGeom>
          <a:solidFill>
            <a:srgbClr val="00E5FF">
              <a:alpha val="25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>
            <a:off x="9601200" y="4640580"/>
            <a:ext cx="685800" cy="685800"/>
          </a:xfrm>
          <a:prstGeom prst="ellipse">
            <a:avLst/>
          </a:prstGeom>
          <a:solidFill>
            <a:srgbClr val="00E5FF">
              <a:alpha val="22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>
            <a:off x="10515600" y="91440"/>
            <a:ext cx="1463040" cy="1463040"/>
          </a:xfrm>
          <a:prstGeom prst="ellipse">
            <a:avLst/>
          </a:prstGeom>
          <a:solidFill>
            <a:srgbClr val="39FF14">
              <a:alpha val="45000"/>
            </a:srgbClr>
          </a:solidFill>
          <a:ln/>
        </p:spPr>
      </p:sp>
      <p:sp>
        <p:nvSpPr>
          <p:cNvPr id="13" name="Shape 11"/>
          <p:cNvSpPr/>
          <p:nvPr/>
        </p:nvSpPr>
        <p:spPr>
          <a:xfrm>
            <a:off x="11247120" y="164592"/>
            <a:ext cx="804672" cy="804672"/>
          </a:xfrm>
          <a:prstGeom prst="ellipse">
            <a:avLst/>
          </a:prstGeom>
          <a:solidFill>
            <a:srgbClr val="39FF14">
              <a:alpha val="35000"/>
            </a:srgbClr>
          </a:solidFill>
          <a:ln/>
        </p:spPr>
      </p:sp>
      <p:sp>
        <p:nvSpPr>
          <p:cNvPr id="14" name="Shape 12"/>
          <p:cNvSpPr/>
          <p:nvPr/>
        </p:nvSpPr>
        <p:spPr>
          <a:xfrm>
            <a:off x="10515600" y="749808"/>
            <a:ext cx="585216" cy="585216"/>
          </a:xfrm>
          <a:prstGeom prst="ellipse">
            <a:avLst/>
          </a:prstGeom>
          <a:solidFill>
            <a:srgbClr val="39FF14">
              <a:alpha val="30000"/>
            </a:srgbClr>
          </a:solidFill>
          <a:ln/>
        </p:spPr>
      </p:sp>
      <p:sp>
        <p:nvSpPr>
          <p:cNvPr id="15" name="Shape 13"/>
          <p:cNvSpPr/>
          <p:nvPr/>
        </p:nvSpPr>
        <p:spPr>
          <a:xfrm>
            <a:off x="11247120" y="1005840"/>
            <a:ext cx="438912" cy="438912"/>
          </a:xfrm>
          <a:prstGeom prst="ellipse">
            <a:avLst/>
          </a:prstGeom>
          <a:solidFill>
            <a:srgbClr val="39FF14">
              <a:alpha val="25000"/>
            </a:srgbClr>
          </a:solidFill>
          <a:ln/>
        </p:spPr>
      </p:sp>
      <p:sp>
        <p:nvSpPr>
          <p:cNvPr id="16" name="Shape 14"/>
          <p:cNvSpPr/>
          <p:nvPr/>
        </p:nvSpPr>
        <p:spPr>
          <a:xfrm>
            <a:off x="10808208" y="274320"/>
            <a:ext cx="365760" cy="365760"/>
          </a:xfrm>
          <a:prstGeom prst="ellipse">
            <a:avLst/>
          </a:prstGeom>
          <a:solidFill>
            <a:srgbClr val="39FF14">
              <a:alpha val="22000"/>
            </a:srgbClr>
          </a:solidFill>
          <a:ln/>
        </p:spPr>
      </p:sp>
      <p:sp>
        <p:nvSpPr>
          <p:cNvPr id="17" name="Shape 15"/>
          <p:cNvSpPr/>
          <p:nvPr/>
        </p:nvSpPr>
        <p:spPr>
          <a:xfrm>
            <a:off x="-411480" y="6172200"/>
            <a:ext cx="1097280" cy="1097280"/>
          </a:xfrm>
          <a:prstGeom prst="ellipse">
            <a:avLst/>
          </a:prstGeom>
          <a:solidFill>
            <a:srgbClr val="F7FF00">
              <a:alpha val="45000"/>
            </a:srgbClr>
          </a:solidFill>
          <a:ln/>
        </p:spPr>
      </p:sp>
      <p:sp>
        <p:nvSpPr>
          <p:cNvPr id="18" name="Shape 16"/>
          <p:cNvSpPr/>
          <p:nvPr/>
        </p:nvSpPr>
        <p:spPr>
          <a:xfrm>
            <a:off x="137160" y="6227064"/>
            <a:ext cx="603504" cy="603504"/>
          </a:xfrm>
          <a:prstGeom prst="ellipse">
            <a:avLst/>
          </a:prstGeom>
          <a:solidFill>
            <a:srgbClr val="F7FF00">
              <a:alpha val="35000"/>
            </a:srgbClr>
          </a:solidFill>
          <a:ln/>
        </p:spPr>
      </p:sp>
      <p:sp>
        <p:nvSpPr>
          <p:cNvPr id="19" name="Shape 17"/>
          <p:cNvSpPr/>
          <p:nvPr/>
        </p:nvSpPr>
        <p:spPr>
          <a:xfrm>
            <a:off x="-411480" y="6665976"/>
            <a:ext cx="438912" cy="438912"/>
          </a:xfrm>
          <a:prstGeom prst="ellipse">
            <a:avLst/>
          </a:prstGeom>
          <a:solidFill>
            <a:srgbClr val="F7FF00">
              <a:alpha val="30000"/>
            </a:srgbClr>
          </a:solidFill>
          <a:ln/>
        </p:spPr>
      </p:sp>
      <p:sp>
        <p:nvSpPr>
          <p:cNvPr id="20" name="Shape 18"/>
          <p:cNvSpPr/>
          <p:nvPr/>
        </p:nvSpPr>
        <p:spPr>
          <a:xfrm>
            <a:off x="137160" y="6858000"/>
            <a:ext cx="329184" cy="329184"/>
          </a:xfrm>
          <a:prstGeom prst="ellipse">
            <a:avLst/>
          </a:prstGeom>
          <a:solidFill>
            <a:srgbClr val="F7FF00">
              <a:alpha val="25000"/>
            </a:srgbClr>
          </a:solidFill>
          <a:ln/>
        </p:spPr>
      </p:sp>
      <p:sp>
        <p:nvSpPr>
          <p:cNvPr id="21" name="Shape 19"/>
          <p:cNvSpPr/>
          <p:nvPr/>
        </p:nvSpPr>
        <p:spPr>
          <a:xfrm>
            <a:off x="-192024" y="6309360"/>
            <a:ext cx="274320" cy="274320"/>
          </a:xfrm>
          <a:prstGeom prst="ellipse">
            <a:avLst/>
          </a:prstGeom>
          <a:solidFill>
            <a:srgbClr val="F7FF00">
              <a:alpha val="22000"/>
            </a:srgbClr>
          </a:solidFill>
          <a:ln/>
        </p:spPr>
      </p:sp>
      <p:sp>
        <p:nvSpPr>
          <p:cNvPr id="22" name="Text 20"/>
          <p:cNvSpPr txBox="1"/>
          <p:nvPr/>
        </p:nvSpPr>
        <p:spPr>
          <a:xfrm rot="-120000">
            <a:off x="640080" y="1554480"/>
            <a:ext cx="896112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6200"/>
              </a:lnSpc>
              <a:buNone/>
            </a:pPr>
            <a:r>
              <a:rPr lang="en-US" sz="6400" b="1" dirty="0">
                <a:solidFill>
                  <a:srgbClr val="F2F2F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УЛИЧНОЕ</a:t>
            </a:r>
            <a:endParaRPr lang="en-US" sz="6400" dirty="0"/>
          </a:p>
          <a:p>
            <a:pPr algn="l" indent="0" marL="0">
              <a:lnSpc>
                <a:spcPts val="6200"/>
              </a:lnSpc>
              <a:buNone/>
            </a:pPr>
            <a:r>
              <a:rPr lang="en-US" sz="6400" b="1" dirty="0">
                <a:solidFill>
                  <a:srgbClr val="F2F2F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ИСКУССТВО</a:t>
            </a:r>
            <a:endParaRPr lang="en-US" sz="6400" dirty="0"/>
          </a:p>
        </p:txBody>
      </p:sp>
      <p:sp>
        <p:nvSpPr>
          <p:cNvPr id="23" name="Shape 21"/>
          <p:cNvSpPr/>
          <p:nvPr/>
        </p:nvSpPr>
        <p:spPr>
          <a:xfrm rot="-90000">
            <a:off x="502920" y="3703320"/>
            <a:ext cx="7863840" cy="1143000"/>
          </a:xfrm>
          <a:prstGeom prst="rect">
            <a:avLst/>
          </a:prstGeom>
          <a:solidFill>
            <a:srgbClr val="FF2E9B"/>
          </a:solidFill>
          <a:ln/>
        </p:spPr>
      </p:sp>
      <p:sp>
        <p:nvSpPr>
          <p:cNvPr id="24" name="Text 22"/>
          <p:cNvSpPr txBox="1"/>
          <p:nvPr/>
        </p:nvSpPr>
        <p:spPr>
          <a:xfrm rot="-90000">
            <a:off x="502920" y="3703320"/>
            <a:ext cx="78638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000" b="1" spc="200" kern="0" dirty="0">
                <a:solidFill>
                  <a:srgbClr val="12121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ГРАФФИТИ</a:t>
            </a:r>
            <a:endParaRPr lang="en-US" sz="5000" dirty="0"/>
          </a:p>
        </p:txBody>
      </p:sp>
      <p:sp>
        <p:nvSpPr>
          <p:cNvPr id="25" name="Text 23"/>
          <p:cNvSpPr txBox="1"/>
          <p:nvPr/>
        </p:nvSpPr>
        <p:spPr>
          <a:xfrm>
            <a:off x="640080" y="5074920"/>
            <a:ext cx="7772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spc="200" kern="0" dirty="0">
                <a:solidFill>
                  <a:srgbClr val="00E5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СТЕНЫ КАК ХОЛСТ. ГОРОД КАК ГАЛЕРЕЯ.</a:t>
            </a:r>
            <a:endParaRPr lang="en-US" sz="1600" dirty="0"/>
          </a:p>
        </p:txBody>
      </p:sp>
      <p:sp>
        <p:nvSpPr>
          <p:cNvPr id="26" name="Shape 24"/>
          <p:cNvSpPr/>
          <p:nvPr/>
        </p:nvSpPr>
        <p:spPr>
          <a:xfrm>
            <a:off x="640080" y="5989320"/>
            <a:ext cx="502920" cy="109728"/>
          </a:xfrm>
          <a:prstGeom prst="rect">
            <a:avLst/>
          </a:prstGeom>
          <a:solidFill>
            <a:srgbClr val="39FF14"/>
          </a:solidFill>
          <a:ln/>
        </p:spPr>
      </p:sp>
      <p:sp>
        <p:nvSpPr>
          <p:cNvPr id="27" name="Text 25"/>
          <p:cNvSpPr txBox="1"/>
          <p:nvPr/>
        </p:nvSpPr>
        <p:spPr>
          <a:xfrm>
            <a:off x="1280160" y="580644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8C8C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субкультура  ·  протест  ·  свобода самовыражения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212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 rot="-180000">
            <a:off x="10652760" y="384048"/>
            <a:ext cx="1234440" cy="384048"/>
          </a:xfrm>
          <a:prstGeom prst="rect">
            <a:avLst/>
          </a:prstGeom>
          <a:solidFill>
            <a:srgbClr val="1A1A1A"/>
          </a:solidFill>
          <a:ln w="15875">
            <a:solidFill>
              <a:srgbClr val="39FF14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 rot="-180000">
            <a:off x="10652760" y="384048"/>
            <a:ext cx="1234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39FF1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TAG 02/10</a:t>
            </a:r>
            <a:endParaRPr lang="en-US" sz="1100" dirty="0"/>
          </a:p>
        </p:txBody>
      </p:sp>
      <p:sp>
        <p:nvSpPr>
          <p:cNvPr id="4" name="Shape 2"/>
          <p:cNvSpPr/>
          <p:nvPr/>
        </p:nvSpPr>
        <p:spPr>
          <a:xfrm>
            <a:off x="10424160" y="5120640"/>
            <a:ext cx="1828800" cy="1828800"/>
          </a:xfrm>
          <a:prstGeom prst="ellipse">
            <a:avLst/>
          </a:prstGeom>
          <a:solidFill>
            <a:srgbClr val="FF7A00">
              <a:alpha val="45000"/>
            </a:srgbClr>
          </a:solidFill>
          <a:ln/>
        </p:spPr>
      </p:sp>
      <p:sp>
        <p:nvSpPr>
          <p:cNvPr id="5" name="Shape 3"/>
          <p:cNvSpPr/>
          <p:nvPr/>
        </p:nvSpPr>
        <p:spPr>
          <a:xfrm>
            <a:off x="11338560" y="5212080"/>
            <a:ext cx="1005840" cy="1005840"/>
          </a:xfrm>
          <a:prstGeom prst="ellipse">
            <a:avLst/>
          </a:prstGeom>
          <a:solidFill>
            <a:srgbClr val="FF7A00">
              <a:alpha val="35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10424160" y="5943600"/>
            <a:ext cx="731520" cy="731520"/>
          </a:xfrm>
          <a:prstGeom prst="ellipse">
            <a:avLst/>
          </a:prstGeom>
          <a:solidFill>
            <a:srgbClr val="FF7A00">
              <a:alpha val="30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11338560" y="6263640"/>
            <a:ext cx="548640" cy="548640"/>
          </a:xfrm>
          <a:prstGeom prst="ellipse">
            <a:avLst/>
          </a:prstGeom>
          <a:solidFill>
            <a:srgbClr val="FF7A00">
              <a:alpha val="25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10789920" y="5349240"/>
            <a:ext cx="457200" cy="457200"/>
          </a:xfrm>
          <a:prstGeom prst="ellipse">
            <a:avLst/>
          </a:prstGeom>
          <a:solidFill>
            <a:srgbClr val="FF7A00">
              <a:alpha val="22000"/>
            </a:srgbClr>
          </a:solidFill>
          <a:ln/>
        </p:spPr>
      </p:sp>
      <p:sp>
        <p:nvSpPr>
          <p:cNvPr id="9" name="Text 7"/>
          <p:cNvSpPr txBox="1"/>
          <p:nvPr/>
        </p:nvSpPr>
        <p:spPr>
          <a:xfrm rot="-90000">
            <a:off x="548640" y="502920"/>
            <a:ext cx="96012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800" b="1" spc="100" kern="0" dirty="0">
                <a:solidFill>
                  <a:srgbClr val="F7FF0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ЧТО ТАКОЕ ГРАФФИТИ?</a:t>
            </a:r>
            <a:endParaRPr lang="en-US" sz="3800" dirty="0"/>
          </a:p>
        </p:txBody>
      </p:sp>
      <p:sp>
        <p:nvSpPr>
          <p:cNvPr id="10" name="Shape 8"/>
          <p:cNvSpPr/>
          <p:nvPr/>
        </p:nvSpPr>
        <p:spPr>
          <a:xfrm>
            <a:off x="548640" y="1600200"/>
            <a:ext cx="82296" cy="4206240"/>
          </a:xfrm>
          <a:prstGeom prst="rect">
            <a:avLst/>
          </a:prstGeom>
          <a:solidFill>
            <a:srgbClr val="FF2E9B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868680" y="1645920"/>
            <a:ext cx="60350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600" b="1" dirty="0">
                <a:solidFill>
                  <a:srgbClr val="F2F2F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Граффити </a:t>
            </a:r>
            <a:pPr indent="0" marL="0">
              <a:lnSpc>
                <a:spcPct val="125000"/>
              </a:lnSpc>
              <a:buNone/>
            </a:pPr>
            <a:r>
              <a:rPr lang="en-US" sz="1600" dirty="0">
                <a:solidFill>
                  <a:srgbClr val="D8D8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это изображения или надписи, нанесённые на стены, поезда и другие городские поверхности без применения традиционного холста.</a:t>
            </a:r>
            <a:endParaRPr lang="en-US" sz="1600" dirty="0"/>
          </a:p>
        </p:txBody>
      </p:sp>
      <p:sp>
        <p:nvSpPr>
          <p:cNvPr id="12" name="Text 10"/>
          <p:cNvSpPr txBox="1"/>
          <p:nvPr/>
        </p:nvSpPr>
        <p:spPr>
          <a:xfrm>
            <a:off x="868680" y="3063240"/>
            <a:ext cx="60350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500" dirty="0">
                <a:solidFill>
                  <a:srgbClr val="D8D8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</a:t>
            </a:r>
            <a:pPr indent="0" marL="0">
              <a:lnSpc>
                <a:spcPct val="125000"/>
              </a:lnSpc>
              <a:buNone/>
            </a:pPr>
            <a:r>
              <a:rPr lang="en-US" sz="1500" i="1" dirty="0">
                <a:solidFill>
                  <a:srgbClr val="00E5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«граффити»</a:t>
            </a:r>
            <a:pPr indent="0" marL="0">
              <a:lnSpc>
                <a:spcPct val="125000"/>
              </a:lnSpc>
              <a:buNone/>
            </a:pPr>
            <a:r>
              <a:rPr lang="en-US" sz="1500" dirty="0">
                <a:solidFill>
                  <a:srgbClr val="D8D8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происходит от итальянского graffiare — «царапать». Изначально так называли надписи, выцарапанные на стенах античных построек.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868680" y="4764024"/>
            <a:ext cx="128016" cy="128016"/>
          </a:xfrm>
          <a:prstGeom prst="ellipse">
            <a:avLst/>
          </a:prstGeom>
          <a:solidFill>
            <a:srgbClr val="39FF14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1143000" y="4654296"/>
            <a:ext cx="5760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F2F2F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Визуальный язык улицы</a:t>
            </a:r>
            <a:endParaRPr lang="en-US" sz="1350" dirty="0"/>
          </a:p>
        </p:txBody>
      </p:sp>
      <p:sp>
        <p:nvSpPr>
          <p:cNvPr id="15" name="Shape 13"/>
          <p:cNvSpPr/>
          <p:nvPr/>
        </p:nvSpPr>
        <p:spPr>
          <a:xfrm>
            <a:off x="868680" y="5148072"/>
            <a:ext cx="128016" cy="128016"/>
          </a:xfrm>
          <a:prstGeom prst="ellipse">
            <a:avLst/>
          </a:prstGeom>
          <a:solidFill>
            <a:srgbClr val="00E5FF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143000" y="5038344"/>
            <a:ext cx="5760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F2F2F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Анонимность и псевдонимы (теги)</a:t>
            </a:r>
            <a:endParaRPr lang="en-US" sz="1350" dirty="0"/>
          </a:p>
        </p:txBody>
      </p:sp>
      <p:sp>
        <p:nvSpPr>
          <p:cNvPr id="17" name="Shape 15"/>
          <p:cNvSpPr/>
          <p:nvPr/>
        </p:nvSpPr>
        <p:spPr>
          <a:xfrm>
            <a:off x="868680" y="5532120"/>
            <a:ext cx="128016" cy="128016"/>
          </a:xfrm>
          <a:prstGeom prst="ellipse">
            <a:avLst/>
          </a:prstGeom>
          <a:solidFill>
            <a:srgbClr val="F7FF00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422392"/>
            <a:ext cx="5760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F2F2F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исполнение</a:t>
            </a:r>
            <a:endParaRPr lang="en-US" sz="1350" dirty="0"/>
          </a:p>
        </p:txBody>
      </p:sp>
      <p:sp>
        <p:nvSpPr>
          <p:cNvPr id="19" name="Shape 17"/>
          <p:cNvSpPr/>
          <p:nvPr/>
        </p:nvSpPr>
        <p:spPr>
          <a:xfrm>
            <a:off x="868680" y="5916168"/>
            <a:ext cx="128016" cy="128016"/>
          </a:xfrm>
          <a:prstGeom prst="ellipse">
            <a:avLst/>
          </a:prstGeom>
          <a:solidFill>
            <a:srgbClr val="FF2E9B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1143000" y="5806440"/>
            <a:ext cx="5760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F2F2F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с городским пространством</a:t>
            </a:r>
            <a:endParaRPr lang="en-US" sz="1350" dirty="0"/>
          </a:p>
        </p:txBody>
      </p:sp>
      <p:sp>
        <p:nvSpPr>
          <p:cNvPr id="21" name="Shape 19"/>
          <p:cNvSpPr/>
          <p:nvPr/>
        </p:nvSpPr>
        <p:spPr>
          <a:xfrm rot="72000">
            <a:off x="7452360" y="1600200"/>
            <a:ext cx="4160520" cy="4480560"/>
          </a:xfrm>
          <a:prstGeom prst="rect">
            <a:avLst/>
          </a:prstGeom>
          <a:solidFill>
            <a:srgbClr val="1A1A1A"/>
          </a:solidFill>
          <a:ln w="19050">
            <a:solidFill>
              <a:srgbClr val="00E5FF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 rot="72000">
            <a:off x="7452360" y="1600200"/>
            <a:ext cx="416052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800" b="1" dirty="0">
                <a:solidFill>
                  <a:srgbClr val="00E5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ART</a:t>
            </a:r>
            <a:endParaRPr lang="en-US" sz="7800" dirty="0"/>
          </a:p>
        </p:txBody>
      </p:sp>
      <p:sp>
        <p:nvSpPr>
          <p:cNvPr id="23" name="Text 21"/>
          <p:cNvSpPr txBox="1"/>
          <p:nvPr/>
        </p:nvSpPr>
        <p:spPr>
          <a:xfrm rot="72000">
            <a:off x="7635240" y="4297680"/>
            <a:ext cx="379476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400" i="1" dirty="0">
                <a:solidFill>
                  <a:srgbClr val="F2F2F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языке спрея и</a:t>
            </a:r>
            <a:endParaRPr lang="en-US" sz="1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1400" i="1" dirty="0">
                <a:solidFill>
                  <a:srgbClr val="F2F2F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маркера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212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 rot="-180000">
            <a:off x="10652760" y="384048"/>
            <a:ext cx="1234440" cy="384048"/>
          </a:xfrm>
          <a:prstGeom prst="rect">
            <a:avLst/>
          </a:prstGeom>
          <a:solidFill>
            <a:srgbClr val="1A1A1A"/>
          </a:solidFill>
          <a:ln w="15875">
            <a:solidFill>
              <a:srgbClr val="39FF14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 rot="-180000">
            <a:off x="10652760" y="384048"/>
            <a:ext cx="1234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39FF1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TAG 03/10</a:t>
            </a:r>
            <a:endParaRPr lang="en-US" sz="1100" dirty="0"/>
          </a:p>
        </p:txBody>
      </p:sp>
      <p:sp>
        <p:nvSpPr>
          <p:cNvPr id="4" name="Shape 2"/>
          <p:cNvSpPr/>
          <p:nvPr/>
        </p:nvSpPr>
        <p:spPr>
          <a:xfrm>
            <a:off x="-182880" y="-182880"/>
            <a:ext cx="1463040" cy="1463040"/>
          </a:xfrm>
          <a:prstGeom prst="ellipse">
            <a:avLst/>
          </a:prstGeom>
          <a:solidFill>
            <a:srgbClr val="39FF14">
              <a:alpha val="45000"/>
            </a:srgbClr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-109728"/>
            <a:ext cx="804672" cy="804672"/>
          </a:xfrm>
          <a:prstGeom prst="ellipse">
            <a:avLst/>
          </a:prstGeom>
          <a:solidFill>
            <a:srgbClr val="39FF14">
              <a:alpha val="35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-182880" y="475488"/>
            <a:ext cx="585216" cy="585216"/>
          </a:xfrm>
          <a:prstGeom prst="ellipse">
            <a:avLst/>
          </a:prstGeom>
          <a:solidFill>
            <a:srgbClr val="39FF14">
              <a:alpha val="30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548640" y="731520"/>
            <a:ext cx="438912" cy="438912"/>
          </a:xfrm>
          <a:prstGeom prst="ellipse">
            <a:avLst/>
          </a:prstGeom>
          <a:solidFill>
            <a:srgbClr val="39FF14">
              <a:alpha val="25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109728" y="0"/>
            <a:ext cx="365760" cy="365760"/>
          </a:xfrm>
          <a:prstGeom prst="ellipse">
            <a:avLst/>
          </a:prstGeom>
          <a:solidFill>
            <a:srgbClr val="39FF14">
              <a:alpha val="22000"/>
            </a:srgbClr>
          </a:solidFill>
          <a:ln/>
        </p:spPr>
      </p:sp>
      <p:sp>
        <p:nvSpPr>
          <p:cNvPr id="9" name="Text 7"/>
          <p:cNvSpPr txBox="1"/>
          <p:nvPr/>
        </p:nvSpPr>
        <p:spPr>
          <a:xfrm rot="-90000">
            <a:off x="548640" y="502920"/>
            <a:ext cx="100584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600" b="1" spc="100" kern="0" dirty="0">
                <a:solidFill>
                  <a:srgbClr val="FF2E9B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ИСТОРИЯ ВОЗНИКНОВЕНИЯ</a:t>
            </a:r>
            <a:endParaRPr lang="en-US" sz="3600" dirty="0"/>
          </a:p>
        </p:txBody>
      </p:sp>
      <p:sp>
        <p:nvSpPr>
          <p:cNvPr id="10" name="Shape 8"/>
          <p:cNvSpPr/>
          <p:nvPr/>
        </p:nvSpPr>
        <p:spPr>
          <a:xfrm>
            <a:off x="1874520" y="1691640"/>
            <a:ext cx="36576" cy="4617720"/>
          </a:xfrm>
          <a:prstGeom prst="rect">
            <a:avLst/>
          </a:prstGeom>
          <a:solidFill>
            <a:srgbClr val="3A3A3A"/>
          </a:solidFill>
          <a:ln/>
        </p:spPr>
      </p:sp>
      <p:sp>
        <p:nvSpPr>
          <p:cNvPr id="11" name="Shape 9"/>
          <p:cNvSpPr/>
          <p:nvPr/>
        </p:nvSpPr>
        <p:spPr>
          <a:xfrm>
            <a:off x="1737360" y="1746504"/>
            <a:ext cx="274320" cy="274320"/>
          </a:xfrm>
          <a:prstGeom prst="ellipse">
            <a:avLst/>
          </a:prstGeom>
          <a:solidFill>
            <a:srgbClr val="00E5FF"/>
          </a:solidFill>
          <a:ln w="25400">
            <a:solidFill>
              <a:srgbClr val="121212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137160" y="1673352"/>
            <a:ext cx="1554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50" b="1" dirty="0">
                <a:solidFill>
                  <a:srgbClr val="00E5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1960-е</a:t>
            </a:r>
            <a:endParaRPr lang="en-US" sz="1150" dirty="0"/>
          </a:p>
        </p:txBody>
      </p:sp>
      <p:sp>
        <p:nvSpPr>
          <p:cNvPr id="13" name="Text 11"/>
          <p:cNvSpPr txBox="1"/>
          <p:nvPr/>
        </p:nvSpPr>
        <p:spPr>
          <a:xfrm>
            <a:off x="2240280" y="1563624"/>
            <a:ext cx="93268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E4E4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теги появляются в Филадельфии и Нью-Йорке — подростки метят районы своими прозвищами.</a:t>
            </a:r>
            <a:endParaRPr lang="en-US" sz="1350" dirty="0"/>
          </a:p>
        </p:txBody>
      </p:sp>
      <p:sp>
        <p:nvSpPr>
          <p:cNvPr id="14" name="Shape 12"/>
          <p:cNvSpPr/>
          <p:nvPr/>
        </p:nvSpPr>
        <p:spPr>
          <a:xfrm>
            <a:off x="1737360" y="2688336"/>
            <a:ext cx="274320" cy="274320"/>
          </a:xfrm>
          <a:prstGeom prst="ellipse">
            <a:avLst/>
          </a:prstGeom>
          <a:solidFill>
            <a:srgbClr val="F7FF00"/>
          </a:solidFill>
          <a:ln w="25400">
            <a:solidFill>
              <a:srgbClr val="121212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137160" y="2615184"/>
            <a:ext cx="1554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50" b="1" dirty="0">
                <a:solidFill>
                  <a:srgbClr val="F7FF0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1971</a:t>
            </a:r>
            <a:endParaRPr lang="en-US" sz="1150" dirty="0"/>
          </a:p>
        </p:txBody>
      </p:sp>
      <p:sp>
        <p:nvSpPr>
          <p:cNvPr id="16" name="Text 14"/>
          <p:cNvSpPr txBox="1"/>
          <p:nvPr/>
        </p:nvSpPr>
        <p:spPr>
          <a:xfrm>
            <a:off x="2240280" y="2505456"/>
            <a:ext cx="93268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E4E4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Райтер TAKI 183 попадает в статью New York Times — граффити становится городской сенсацией.</a:t>
            </a:r>
            <a:endParaRPr lang="en-US" sz="1350" dirty="0"/>
          </a:p>
        </p:txBody>
      </p:sp>
      <p:sp>
        <p:nvSpPr>
          <p:cNvPr id="17" name="Shape 15"/>
          <p:cNvSpPr/>
          <p:nvPr/>
        </p:nvSpPr>
        <p:spPr>
          <a:xfrm>
            <a:off x="1737360" y="3630168"/>
            <a:ext cx="274320" cy="274320"/>
          </a:xfrm>
          <a:prstGeom prst="ellipse">
            <a:avLst/>
          </a:prstGeom>
          <a:solidFill>
            <a:srgbClr val="39FF14"/>
          </a:solidFill>
          <a:ln w="25400">
            <a:solidFill>
              <a:srgbClr val="121212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137160" y="3557016"/>
            <a:ext cx="1554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50" b="1" dirty="0">
                <a:solidFill>
                  <a:srgbClr val="39FF14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1970-1980-е</a:t>
            </a:r>
            <a:endParaRPr lang="en-US" sz="1150" dirty="0"/>
          </a:p>
        </p:txBody>
      </p:sp>
      <p:sp>
        <p:nvSpPr>
          <p:cNvPr id="19" name="Text 17"/>
          <p:cNvSpPr txBox="1"/>
          <p:nvPr/>
        </p:nvSpPr>
        <p:spPr>
          <a:xfrm>
            <a:off x="2240280" y="3447288"/>
            <a:ext cx="93268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E4E4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Вагоны нью-йоркского метро превращаются в движущиеся холсты; рождается стиль wildstyle.</a:t>
            </a:r>
            <a:endParaRPr lang="en-US" sz="1350" dirty="0"/>
          </a:p>
        </p:txBody>
      </p:sp>
      <p:sp>
        <p:nvSpPr>
          <p:cNvPr id="20" name="Shape 18"/>
          <p:cNvSpPr/>
          <p:nvPr/>
        </p:nvSpPr>
        <p:spPr>
          <a:xfrm>
            <a:off x="1737360" y="4572000"/>
            <a:ext cx="274320" cy="274320"/>
          </a:xfrm>
          <a:prstGeom prst="ellipse">
            <a:avLst/>
          </a:prstGeom>
          <a:solidFill>
            <a:srgbClr val="FF7A00"/>
          </a:solidFill>
          <a:ln w="25400">
            <a:solidFill>
              <a:srgbClr val="121212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137160" y="4498848"/>
            <a:ext cx="1554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50" b="1" dirty="0">
                <a:solidFill>
                  <a:srgbClr val="FF7A0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1980-е</a:t>
            </a:r>
            <a:endParaRPr lang="en-US" sz="1150" dirty="0"/>
          </a:p>
        </p:txBody>
      </p:sp>
      <p:sp>
        <p:nvSpPr>
          <p:cNvPr id="22" name="Text 20"/>
          <p:cNvSpPr txBox="1"/>
          <p:nvPr/>
        </p:nvSpPr>
        <p:spPr>
          <a:xfrm>
            <a:off x="2240280" y="4389120"/>
            <a:ext cx="93268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E4E4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Граффити становится одним из четырёх столпов хип-хоп культуры наряду с рэпом, диджеингом и брейк-дансом.</a:t>
            </a:r>
            <a:endParaRPr lang="en-US" sz="1350" dirty="0"/>
          </a:p>
        </p:txBody>
      </p:sp>
      <p:sp>
        <p:nvSpPr>
          <p:cNvPr id="23" name="Shape 21"/>
          <p:cNvSpPr/>
          <p:nvPr/>
        </p:nvSpPr>
        <p:spPr>
          <a:xfrm>
            <a:off x="1737360" y="5513832"/>
            <a:ext cx="274320" cy="274320"/>
          </a:xfrm>
          <a:prstGeom prst="ellipse">
            <a:avLst/>
          </a:prstGeom>
          <a:solidFill>
            <a:srgbClr val="FF2E9B"/>
          </a:solidFill>
          <a:ln w="25400">
            <a:solidFill>
              <a:srgbClr val="121212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137160" y="5440680"/>
            <a:ext cx="1554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50" b="1" dirty="0">
                <a:solidFill>
                  <a:srgbClr val="FF2E9B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1990-2000-е</a:t>
            </a:r>
            <a:endParaRPr lang="en-US" sz="1150" dirty="0"/>
          </a:p>
        </p:txBody>
      </p:sp>
      <p:sp>
        <p:nvSpPr>
          <p:cNvPr id="25" name="Text 23"/>
          <p:cNvSpPr txBox="1"/>
          <p:nvPr/>
        </p:nvSpPr>
        <p:spPr>
          <a:xfrm>
            <a:off x="2240280" y="5330952"/>
            <a:ext cx="93268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E4E4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Стрит-арт выходит за пределы США, завоёвывает Европу и постепенно попадает в галереи и на аукционы.</a:t>
            </a:r>
            <a:endParaRPr lang="en-US" sz="13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212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 rot="-180000">
            <a:off x="10652760" y="384048"/>
            <a:ext cx="1234440" cy="384048"/>
          </a:xfrm>
          <a:prstGeom prst="rect">
            <a:avLst/>
          </a:prstGeom>
          <a:solidFill>
            <a:srgbClr val="1A1A1A"/>
          </a:solidFill>
          <a:ln w="15875">
            <a:solidFill>
              <a:srgbClr val="39FF14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 rot="-180000">
            <a:off x="10652760" y="384048"/>
            <a:ext cx="1234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39FF1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TAG 04/10</a:t>
            </a:r>
            <a:endParaRPr lang="en-US" sz="1100" dirty="0"/>
          </a:p>
        </p:txBody>
      </p:sp>
      <p:sp>
        <p:nvSpPr>
          <p:cNvPr id="4" name="Text 2"/>
          <p:cNvSpPr txBox="1"/>
          <p:nvPr/>
        </p:nvSpPr>
        <p:spPr>
          <a:xfrm rot="-90000">
            <a:off x="548640" y="457200"/>
            <a:ext cx="8229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800" b="1" spc="100" kern="0" dirty="0">
                <a:solidFill>
                  <a:srgbClr val="39FF14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ОСНОВНЫЕ СТИЛИ</a:t>
            </a:r>
            <a:endParaRPr lang="en-US" sz="3800" dirty="0"/>
          </a:p>
        </p:txBody>
      </p:sp>
      <p:sp>
        <p:nvSpPr>
          <p:cNvPr id="5" name="Text 3"/>
          <p:cNvSpPr txBox="1"/>
          <p:nvPr/>
        </p:nvSpPr>
        <p:spPr>
          <a:xfrm>
            <a:off x="594360" y="123444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8C8C8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от простого тега до фотореалистичной стены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 rot="-72000">
            <a:off x="594360" y="1874520"/>
            <a:ext cx="3520440" cy="1965960"/>
          </a:xfrm>
          <a:prstGeom prst="rect">
            <a:avLst/>
          </a:prstGeom>
          <a:solidFill>
            <a:srgbClr val="1A1A1A"/>
          </a:solidFill>
          <a:ln w="19050">
            <a:solidFill>
              <a:srgbClr val="FF2E9B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 rot="-72000">
            <a:off x="758952" y="2039112"/>
            <a:ext cx="457200" cy="82296"/>
          </a:xfrm>
          <a:prstGeom prst="rect">
            <a:avLst/>
          </a:prstGeom>
          <a:solidFill>
            <a:srgbClr val="FF2E9B"/>
          </a:solidFill>
          <a:ln/>
        </p:spPr>
      </p:sp>
      <p:sp>
        <p:nvSpPr>
          <p:cNvPr id="8" name="Text 6"/>
          <p:cNvSpPr txBox="1"/>
          <p:nvPr/>
        </p:nvSpPr>
        <p:spPr>
          <a:xfrm rot="-72000">
            <a:off x="758952" y="2167128"/>
            <a:ext cx="319125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F2E9B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ТЕГ</a:t>
            </a:r>
            <a:endParaRPr lang="en-US" sz="1700" dirty="0"/>
          </a:p>
        </p:txBody>
      </p:sp>
      <p:sp>
        <p:nvSpPr>
          <p:cNvPr id="9" name="Text 7"/>
          <p:cNvSpPr txBox="1"/>
          <p:nvPr/>
        </p:nvSpPr>
        <p:spPr>
          <a:xfrm rot="-72000">
            <a:off x="758952" y="2715768"/>
            <a:ext cx="3191256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DADA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подпись-псевдоним райтера, основа граффити-культуры.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 rot="72000">
            <a:off x="4370832" y="1874520"/>
            <a:ext cx="3520440" cy="1965960"/>
          </a:xfrm>
          <a:prstGeom prst="rect">
            <a:avLst/>
          </a:prstGeom>
          <a:solidFill>
            <a:srgbClr val="1A1A1A"/>
          </a:solidFill>
          <a:ln w="19050">
            <a:solidFill>
              <a:srgbClr val="00E5FF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 rot="72000">
            <a:off x="4535424" y="2039112"/>
            <a:ext cx="457200" cy="82296"/>
          </a:xfrm>
          <a:prstGeom prst="rect">
            <a:avLst/>
          </a:prstGeom>
          <a:solidFill>
            <a:srgbClr val="00E5FF"/>
          </a:solidFill>
          <a:ln/>
        </p:spPr>
      </p:sp>
      <p:sp>
        <p:nvSpPr>
          <p:cNvPr id="12" name="Text 10"/>
          <p:cNvSpPr txBox="1"/>
          <p:nvPr/>
        </p:nvSpPr>
        <p:spPr>
          <a:xfrm rot="72000">
            <a:off x="4535424" y="2167128"/>
            <a:ext cx="319125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0E5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THROW-UP</a:t>
            </a:r>
            <a:endParaRPr lang="en-US" sz="1700" dirty="0"/>
          </a:p>
        </p:txBody>
      </p:sp>
      <p:sp>
        <p:nvSpPr>
          <p:cNvPr id="13" name="Text 11"/>
          <p:cNvSpPr txBox="1"/>
          <p:nvPr/>
        </p:nvSpPr>
        <p:spPr>
          <a:xfrm rot="72000">
            <a:off x="4535424" y="2715768"/>
            <a:ext cx="3191256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DADA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Пузырчатые буквы в 2 цвета, наносятся за секунды.</a:t>
            </a:r>
            <a:endParaRPr lang="en-US" sz="1150" dirty="0"/>
          </a:p>
        </p:txBody>
      </p:sp>
      <p:sp>
        <p:nvSpPr>
          <p:cNvPr id="14" name="Shape 12"/>
          <p:cNvSpPr/>
          <p:nvPr/>
        </p:nvSpPr>
        <p:spPr>
          <a:xfrm rot="-72000">
            <a:off x="8147304" y="1874520"/>
            <a:ext cx="3520440" cy="1965960"/>
          </a:xfrm>
          <a:prstGeom prst="rect">
            <a:avLst/>
          </a:prstGeom>
          <a:solidFill>
            <a:srgbClr val="1A1A1A"/>
          </a:solidFill>
          <a:ln w="19050">
            <a:solidFill>
              <a:srgbClr val="F7FF00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 rot="-72000">
            <a:off x="8311896" y="2039112"/>
            <a:ext cx="457200" cy="82296"/>
          </a:xfrm>
          <a:prstGeom prst="rect">
            <a:avLst/>
          </a:prstGeom>
          <a:solidFill>
            <a:srgbClr val="F7FF00"/>
          </a:solidFill>
          <a:ln/>
        </p:spPr>
      </p:sp>
      <p:sp>
        <p:nvSpPr>
          <p:cNvPr id="16" name="Text 14"/>
          <p:cNvSpPr txBox="1"/>
          <p:nvPr/>
        </p:nvSpPr>
        <p:spPr>
          <a:xfrm rot="-72000">
            <a:off x="8311896" y="2167128"/>
            <a:ext cx="319125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7FF0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BOMBING</a:t>
            </a:r>
            <a:endParaRPr lang="en-US" sz="1700" dirty="0"/>
          </a:p>
        </p:txBody>
      </p:sp>
      <p:sp>
        <p:nvSpPr>
          <p:cNvPr id="17" name="Text 15"/>
          <p:cNvSpPr txBox="1"/>
          <p:nvPr/>
        </p:nvSpPr>
        <p:spPr>
          <a:xfrm rot="-72000">
            <a:off x="8311896" y="2715768"/>
            <a:ext cx="3191256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DADA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покрытие района тегами и throw-up для известности.</a:t>
            </a:r>
            <a:endParaRPr lang="en-US" sz="1150" dirty="0"/>
          </a:p>
        </p:txBody>
      </p:sp>
      <p:sp>
        <p:nvSpPr>
          <p:cNvPr id="18" name="Shape 16"/>
          <p:cNvSpPr/>
          <p:nvPr/>
        </p:nvSpPr>
        <p:spPr>
          <a:xfrm rot="72000">
            <a:off x="594360" y="4114800"/>
            <a:ext cx="3520440" cy="1965960"/>
          </a:xfrm>
          <a:prstGeom prst="rect">
            <a:avLst/>
          </a:prstGeom>
          <a:solidFill>
            <a:srgbClr val="1A1A1A"/>
          </a:solidFill>
          <a:ln w="19050">
            <a:solidFill>
              <a:srgbClr val="39FF14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 rot="72000">
            <a:off x="758952" y="4279392"/>
            <a:ext cx="457200" cy="82296"/>
          </a:xfrm>
          <a:prstGeom prst="rect">
            <a:avLst/>
          </a:prstGeom>
          <a:solidFill>
            <a:srgbClr val="39FF14"/>
          </a:solidFill>
          <a:ln/>
        </p:spPr>
      </p:sp>
      <p:sp>
        <p:nvSpPr>
          <p:cNvPr id="20" name="Text 18"/>
          <p:cNvSpPr txBox="1"/>
          <p:nvPr/>
        </p:nvSpPr>
        <p:spPr>
          <a:xfrm rot="72000">
            <a:off x="758952" y="4407408"/>
            <a:ext cx="319125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39FF14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WILDSTYLE</a:t>
            </a:r>
            <a:endParaRPr lang="en-US" sz="1700" dirty="0"/>
          </a:p>
        </p:txBody>
      </p:sp>
      <p:sp>
        <p:nvSpPr>
          <p:cNvPr id="21" name="Text 19"/>
          <p:cNvSpPr txBox="1"/>
          <p:nvPr/>
        </p:nvSpPr>
        <p:spPr>
          <a:xfrm rot="72000">
            <a:off x="758952" y="4956048"/>
            <a:ext cx="3191256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DADA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Сложное переплетение букв со стрелками — читают только свои.</a:t>
            </a:r>
            <a:endParaRPr lang="en-US" sz="1150" dirty="0"/>
          </a:p>
        </p:txBody>
      </p:sp>
      <p:sp>
        <p:nvSpPr>
          <p:cNvPr id="22" name="Shape 20"/>
          <p:cNvSpPr/>
          <p:nvPr/>
        </p:nvSpPr>
        <p:spPr>
          <a:xfrm rot="-72000">
            <a:off x="4370832" y="4114800"/>
            <a:ext cx="3520440" cy="1965960"/>
          </a:xfrm>
          <a:prstGeom prst="rect">
            <a:avLst/>
          </a:prstGeom>
          <a:solidFill>
            <a:srgbClr val="1A1A1A"/>
          </a:solidFill>
          <a:ln w="19050">
            <a:solidFill>
              <a:srgbClr val="FF7A00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 rot="-72000">
            <a:off x="4535424" y="4279392"/>
            <a:ext cx="457200" cy="82296"/>
          </a:xfrm>
          <a:prstGeom prst="rect">
            <a:avLst/>
          </a:prstGeom>
          <a:solidFill>
            <a:srgbClr val="FF7A00"/>
          </a:solidFill>
          <a:ln/>
        </p:spPr>
      </p:sp>
      <p:sp>
        <p:nvSpPr>
          <p:cNvPr id="24" name="Text 22"/>
          <p:cNvSpPr txBox="1"/>
          <p:nvPr/>
        </p:nvSpPr>
        <p:spPr>
          <a:xfrm rot="-72000">
            <a:off x="4535424" y="4407408"/>
            <a:ext cx="319125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F7A0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ТРАФАРЕТ</a:t>
            </a:r>
            <a:endParaRPr lang="en-US" sz="1700" dirty="0"/>
          </a:p>
        </p:txBody>
      </p:sp>
      <p:sp>
        <p:nvSpPr>
          <p:cNvPr id="25" name="Text 23"/>
          <p:cNvSpPr txBox="1"/>
          <p:nvPr/>
        </p:nvSpPr>
        <p:spPr>
          <a:xfrm rot="-72000">
            <a:off x="4535424" y="4956048"/>
            <a:ext cx="3191256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DADA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Изображение вырезается на картоне и переносится спреем.</a:t>
            </a:r>
            <a:endParaRPr lang="en-US" sz="1150" dirty="0"/>
          </a:p>
        </p:txBody>
      </p:sp>
      <p:sp>
        <p:nvSpPr>
          <p:cNvPr id="26" name="Shape 24"/>
          <p:cNvSpPr/>
          <p:nvPr/>
        </p:nvSpPr>
        <p:spPr>
          <a:xfrm rot="72000">
            <a:off x="8147304" y="4114800"/>
            <a:ext cx="3520440" cy="1965960"/>
          </a:xfrm>
          <a:prstGeom prst="rect">
            <a:avLst/>
          </a:prstGeom>
          <a:solidFill>
            <a:srgbClr val="1A1A1A"/>
          </a:solidFill>
          <a:ln w="19050">
            <a:solidFill>
              <a:srgbClr val="FF5CBB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 rot="72000">
            <a:off x="8311896" y="4279392"/>
            <a:ext cx="457200" cy="82296"/>
          </a:xfrm>
          <a:prstGeom prst="rect">
            <a:avLst/>
          </a:prstGeom>
          <a:solidFill>
            <a:srgbClr val="FF5CBB"/>
          </a:solidFill>
          <a:ln/>
        </p:spPr>
      </p:sp>
      <p:sp>
        <p:nvSpPr>
          <p:cNvPr id="28" name="Text 26"/>
          <p:cNvSpPr txBox="1"/>
          <p:nvPr/>
        </p:nvSpPr>
        <p:spPr>
          <a:xfrm rot="72000">
            <a:off x="8311896" y="4407408"/>
            <a:ext cx="319125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F5CBB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3D / ФОТОРЕАЛИЗМ</a:t>
            </a:r>
            <a:endParaRPr lang="en-US" sz="1700" dirty="0"/>
          </a:p>
        </p:txBody>
      </p:sp>
      <p:sp>
        <p:nvSpPr>
          <p:cNvPr id="29" name="Text 27"/>
          <p:cNvSpPr txBox="1"/>
          <p:nvPr/>
        </p:nvSpPr>
        <p:spPr>
          <a:xfrm rot="72000">
            <a:off x="8311896" y="4956048"/>
            <a:ext cx="3191256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DADA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Объёмные буквы и сюжеты, требующие часов и мастерства.</a:t>
            </a:r>
            <a:endParaRPr lang="en-US" sz="11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212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 rot="-180000">
            <a:off x="10652760" y="384048"/>
            <a:ext cx="1234440" cy="384048"/>
          </a:xfrm>
          <a:prstGeom prst="rect">
            <a:avLst/>
          </a:prstGeom>
          <a:solidFill>
            <a:srgbClr val="1A1A1A"/>
          </a:solidFill>
          <a:ln w="15875">
            <a:solidFill>
              <a:srgbClr val="39FF14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 rot="-180000">
            <a:off x="10652760" y="384048"/>
            <a:ext cx="1234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39FF1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TAG 05/10</a:t>
            </a:r>
            <a:endParaRPr lang="en-US" sz="1100" dirty="0"/>
          </a:p>
        </p:txBody>
      </p:sp>
      <p:sp>
        <p:nvSpPr>
          <p:cNvPr id="4" name="Shape 2"/>
          <p:cNvSpPr/>
          <p:nvPr/>
        </p:nvSpPr>
        <p:spPr>
          <a:xfrm>
            <a:off x="10698480" y="91440"/>
            <a:ext cx="1645920" cy="1645920"/>
          </a:xfrm>
          <a:prstGeom prst="ellipse">
            <a:avLst/>
          </a:prstGeom>
          <a:solidFill>
            <a:srgbClr val="00E5FF">
              <a:alpha val="45000"/>
            </a:srgbClr>
          </a:solidFill>
          <a:ln/>
        </p:spPr>
      </p:sp>
      <p:sp>
        <p:nvSpPr>
          <p:cNvPr id="5" name="Shape 3"/>
          <p:cNvSpPr/>
          <p:nvPr/>
        </p:nvSpPr>
        <p:spPr>
          <a:xfrm>
            <a:off x="11521440" y="173736"/>
            <a:ext cx="905256" cy="905256"/>
          </a:xfrm>
          <a:prstGeom prst="ellipse">
            <a:avLst/>
          </a:prstGeom>
          <a:solidFill>
            <a:srgbClr val="00E5FF">
              <a:alpha val="35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10698480" y="832104"/>
            <a:ext cx="658368" cy="658368"/>
          </a:xfrm>
          <a:prstGeom prst="ellipse">
            <a:avLst/>
          </a:prstGeom>
          <a:solidFill>
            <a:srgbClr val="00E5FF">
              <a:alpha val="30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11521440" y="1120140"/>
            <a:ext cx="493776" cy="493776"/>
          </a:xfrm>
          <a:prstGeom prst="ellipse">
            <a:avLst/>
          </a:prstGeom>
          <a:solidFill>
            <a:srgbClr val="00E5FF">
              <a:alpha val="25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11027664" y="297180"/>
            <a:ext cx="411480" cy="411480"/>
          </a:xfrm>
          <a:prstGeom prst="ellipse">
            <a:avLst/>
          </a:prstGeom>
          <a:solidFill>
            <a:srgbClr val="00E5FF">
              <a:alpha val="22000"/>
            </a:srgbClr>
          </a:solidFill>
          <a:ln/>
        </p:spPr>
      </p:sp>
      <p:sp>
        <p:nvSpPr>
          <p:cNvPr id="9" name="Text 7"/>
          <p:cNvSpPr txBox="1"/>
          <p:nvPr/>
        </p:nvSpPr>
        <p:spPr>
          <a:xfrm rot="-90000">
            <a:off x="548640" y="457200"/>
            <a:ext cx="73152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800" b="1" spc="100" kern="0" dirty="0">
                <a:solidFill>
                  <a:srgbClr val="FF7A0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ЛЕГЕНДЫ ЖАНРА</a:t>
            </a:r>
            <a:endParaRPr lang="en-US" sz="3800" dirty="0"/>
          </a:p>
        </p:txBody>
      </p:sp>
      <p:sp>
        <p:nvSpPr>
          <p:cNvPr id="10" name="Shape 8"/>
          <p:cNvSpPr/>
          <p:nvPr/>
        </p:nvSpPr>
        <p:spPr>
          <a:xfrm>
            <a:off x="594360" y="1508760"/>
            <a:ext cx="5349240" cy="1965960"/>
          </a:xfrm>
          <a:prstGeom prst="rect">
            <a:avLst/>
          </a:prstGeom>
          <a:solidFill>
            <a:srgbClr val="1A1A1A"/>
          </a:solidFill>
          <a:ln/>
        </p:spPr>
      </p:sp>
      <p:sp>
        <p:nvSpPr>
          <p:cNvPr id="11" name="Shape 9"/>
          <p:cNvSpPr/>
          <p:nvPr/>
        </p:nvSpPr>
        <p:spPr>
          <a:xfrm>
            <a:off x="594360" y="1508760"/>
            <a:ext cx="91440" cy="1965960"/>
          </a:xfrm>
          <a:prstGeom prst="rect">
            <a:avLst/>
          </a:prstGeom>
          <a:solidFill>
            <a:srgbClr val="F7FF00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1691640"/>
            <a:ext cx="4800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7FF0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TAKI 183</a:t>
            </a:r>
            <a:endParaRPr lang="en-US" sz="1800" dirty="0"/>
          </a:p>
        </p:txBody>
      </p:sp>
      <p:sp>
        <p:nvSpPr>
          <p:cNvPr id="13" name="Text 11"/>
          <p:cNvSpPr txBox="1"/>
          <p:nvPr/>
        </p:nvSpPr>
        <p:spPr>
          <a:xfrm>
            <a:off x="914400" y="2221992"/>
            <a:ext cx="4800600" cy="10698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DADA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Курьер из Нью-Йорка, чей тег на стенах города вдохновил тысячи подражателей в 1970-х.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6263640" y="1508760"/>
            <a:ext cx="5349240" cy="1965960"/>
          </a:xfrm>
          <a:prstGeom prst="rect">
            <a:avLst/>
          </a:prstGeom>
          <a:solidFill>
            <a:srgbClr val="1A1A1A"/>
          </a:solidFill>
          <a:ln/>
        </p:spPr>
      </p:sp>
      <p:sp>
        <p:nvSpPr>
          <p:cNvPr id="15" name="Shape 13"/>
          <p:cNvSpPr/>
          <p:nvPr/>
        </p:nvSpPr>
        <p:spPr>
          <a:xfrm>
            <a:off x="6263640" y="1508760"/>
            <a:ext cx="91440" cy="1965960"/>
          </a:xfrm>
          <a:prstGeom prst="rect">
            <a:avLst/>
          </a:prstGeom>
          <a:solidFill>
            <a:srgbClr val="FF2E9B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6583680" y="1691640"/>
            <a:ext cx="4800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2E9B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Жан-Мишель Баския</a:t>
            </a:r>
            <a:endParaRPr lang="en-US" sz="1800" dirty="0"/>
          </a:p>
        </p:txBody>
      </p:sp>
      <p:sp>
        <p:nvSpPr>
          <p:cNvPr id="17" name="Text 15"/>
          <p:cNvSpPr txBox="1"/>
          <p:nvPr/>
        </p:nvSpPr>
        <p:spPr>
          <a:xfrm>
            <a:off x="6583680" y="2221992"/>
            <a:ext cx="4800600" cy="10698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DADA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Начинал с уличных надписей под псевдонимом SAMO, позже стал звездой мирового искусства.</a:t>
            </a:r>
            <a:endParaRPr lang="en-US" sz="1250" dirty="0"/>
          </a:p>
        </p:txBody>
      </p:sp>
      <p:sp>
        <p:nvSpPr>
          <p:cNvPr id="18" name="Shape 16"/>
          <p:cNvSpPr/>
          <p:nvPr/>
        </p:nvSpPr>
        <p:spPr>
          <a:xfrm>
            <a:off x="594360" y="3794760"/>
            <a:ext cx="5349240" cy="1965960"/>
          </a:xfrm>
          <a:prstGeom prst="rect">
            <a:avLst/>
          </a:prstGeom>
          <a:solidFill>
            <a:srgbClr val="1A1A1A"/>
          </a:solidFill>
          <a:ln/>
        </p:spPr>
      </p:sp>
      <p:sp>
        <p:nvSpPr>
          <p:cNvPr id="19" name="Shape 17"/>
          <p:cNvSpPr/>
          <p:nvPr/>
        </p:nvSpPr>
        <p:spPr>
          <a:xfrm>
            <a:off x="594360" y="3794760"/>
            <a:ext cx="91440" cy="1965960"/>
          </a:xfrm>
          <a:prstGeom prst="rect">
            <a:avLst/>
          </a:prstGeom>
          <a:solidFill>
            <a:srgbClr val="00E5FF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914400" y="3977640"/>
            <a:ext cx="4800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0E5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Кит Харинг</a:t>
            </a:r>
            <a:endParaRPr lang="en-US" sz="1800" dirty="0"/>
          </a:p>
        </p:txBody>
      </p:sp>
      <p:sp>
        <p:nvSpPr>
          <p:cNvPr id="21" name="Text 19"/>
          <p:cNvSpPr txBox="1"/>
          <p:nvPr/>
        </p:nvSpPr>
        <p:spPr>
          <a:xfrm>
            <a:off x="914400" y="4507992"/>
            <a:ext cx="4800600" cy="10698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DADA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Заполнял пустые рекламные щиты нью-йоркского метро яркими фигурками своего авторства.</a:t>
            </a:r>
            <a:endParaRPr lang="en-US" sz="1250" dirty="0"/>
          </a:p>
        </p:txBody>
      </p:sp>
      <p:sp>
        <p:nvSpPr>
          <p:cNvPr id="22" name="Shape 20"/>
          <p:cNvSpPr/>
          <p:nvPr/>
        </p:nvSpPr>
        <p:spPr>
          <a:xfrm>
            <a:off x="6263640" y="3794760"/>
            <a:ext cx="5349240" cy="1965960"/>
          </a:xfrm>
          <a:prstGeom prst="rect">
            <a:avLst/>
          </a:prstGeom>
          <a:solidFill>
            <a:srgbClr val="1A1A1A"/>
          </a:solidFill>
          <a:ln/>
        </p:spPr>
      </p:sp>
      <p:sp>
        <p:nvSpPr>
          <p:cNvPr id="23" name="Shape 21"/>
          <p:cNvSpPr/>
          <p:nvPr/>
        </p:nvSpPr>
        <p:spPr>
          <a:xfrm>
            <a:off x="6263640" y="3794760"/>
            <a:ext cx="91440" cy="1965960"/>
          </a:xfrm>
          <a:prstGeom prst="rect">
            <a:avLst/>
          </a:prstGeom>
          <a:solidFill>
            <a:srgbClr val="39FF14"/>
          </a:solidFill>
          <a:ln/>
        </p:spPr>
      </p:sp>
      <p:sp>
        <p:nvSpPr>
          <p:cNvPr id="24" name="Text 22"/>
          <p:cNvSpPr txBox="1"/>
          <p:nvPr/>
        </p:nvSpPr>
        <p:spPr>
          <a:xfrm>
            <a:off x="6583680" y="3977640"/>
            <a:ext cx="4800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39FF14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Бэнкси</a:t>
            </a:r>
            <a:endParaRPr lang="en-US" sz="1800" dirty="0"/>
          </a:p>
        </p:txBody>
      </p:sp>
      <p:sp>
        <p:nvSpPr>
          <p:cNvPr id="25" name="Text 23"/>
          <p:cNvSpPr txBox="1"/>
          <p:nvPr/>
        </p:nvSpPr>
        <p:spPr>
          <a:xfrm>
            <a:off x="6583680" y="4507992"/>
            <a:ext cx="4800600" cy="10698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DADA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Аноним из Бристоля, чьи трафаретные работы с политическим подтекстом известны по всему миру.</a:t>
            </a:r>
            <a:endParaRPr lang="en-US" sz="12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212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 rot="-180000">
            <a:off x="10652760" y="384048"/>
            <a:ext cx="1234440" cy="384048"/>
          </a:xfrm>
          <a:prstGeom prst="rect">
            <a:avLst/>
          </a:prstGeom>
          <a:solidFill>
            <a:srgbClr val="1A1A1A"/>
          </a:solidFill>
          <a:ln w="15875">
            <a:solidFill>
              <a:srgbClr val="39FF14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 rot="-180000">
            <a:off x="10652760" y="384048"/>
            <a:ext cx="1234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39FF1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TAG 06/10</a:t>
            </a:r>
            <a:endParaRPr lang="en-US" sz="1100" dirty="0"/>
          </a:p>
        </p:txBody>
      </p:sp>
      <p:sp>
        <p:nvSpPr>
          <p:cNvPr id="4" name="Text 2"/>
          <p:cNvSpPr txBox="1"/>
          <p:nvPr/>
        </p:nvSpPr>
        <p:spPr>
          <a:xfrm rot="-90000">
            <a:off x="548640" y="457200"/>
            <a:ext cx="96012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spc="100" kern="0" dirty="0">
                <a:solidFill>
                  <a:srgbClr val="00E5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ИНСТРУМЕНТЫ И ТЕХНИКА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777240" y="1801368"/>
            <a:ext cx="365760" cy="365760"/>
          </a:xfrm>
          <a:prstGeom prst="ellipse">
            <a:avLst/>
          </a:prstGeom>
          <a:solidFill>
            <a:srgbClr val="FF2E9B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594360" y="2286000"/>
            <a:ext cx="3566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F2F2F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БАЛЛОН СО СПРЕЕМ</a:t>
            </a:r>
            <a:endParaRPr lang="en-US" sz="1350" dirty="0"/>
          </a:p>
        </p:txBody>
      </p:sp>
      <p:sp>
        <p:nvSpPr>
          <p:cNvPr id="7" name="Text 5"/>
          <p:cNvSpPr txBox="1"/>
          <p:nvPr/>
        </p:nvSpPr>
        <p:spPr>
          <a:xfrm>
            <a:off x="594360" y="2770632"/>
            <a:ext cx="3566160" cy="12070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CFCF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инструмент: аэрозольная краска в баллоне под давлением.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594360" y="2715768"/>
            <a:ext cx="3291840" cy="0"/>
          </a:xfrm>
          <a:prstGeom prst="line">
            <a:avLst/>
          </a:prstGeom>
          <a:noFill/>
          <a:ln w="9525">
            <a:solidFill>
              <a:srgbClr val="3A3A3A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4572000" y="1801368"/>
            <a:ext cx="365760" cy="365760"/>
          </a:xfrm>
          <a:prstGeom prst="ellipse">
            <a:avLst/>
          </a:prstGeom>
          <a:solidFill>
            <a:srgbClr val="F7FF00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4389120" y="2286000"/>
            <a:ext cx="3566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F2F2F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КЭПЫ (НАСАДКИ)</a:t>
            </a:r>
            <a:endParaRPr lang="en-US" sz="1350" dirty="0"/>
          </a:p>
        </p:txBody>
      </p:sp>
      <p:sp>
        <p:nvSpPr>
          <p:cNvPr id="11" name="Text 9"/>
          <p:cNvSpPr txBox="1"/>
          <p:nvPr/>
        </p:nvSpPr>
        <p:spPr>
          <a:xfrm>
            <a:off x="4389120" y="2770632"/>
            <a:ext cx="3566160" cy="12070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CFCF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Сменные насадки меняют ширину и форму факела краски — от тонкой линии до заливки.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389120" y="2715768"/>
            <a:ext cx="3291840" cy="0"/>
          </a:xfrm>
          <a:prstGeom prst="line">
            <a:avLst/>
          </a:prstGeom>
          <a:noFill/>
          <a:ln w="9525">
            <a:solidFill>
              <a:srgbClr val="3A3A3A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8366760" y="1801368"/>
            <a:ext cx="365760" cy="365760"/>
          </a:xfrm>
          <a:prstGeom prst="ellipse">
            <a:avLst/>
          </a:prstGeom>
          <a:solidFill>
            <a:srgbClr val="39FF14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8183880" y="2286000"/>
            <a:ext cx="3566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F2F2F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ТРАФАРЕТ</a:t>
            </a:r>
            <a:endParaRPr lang="en-US" sz="1350" dirty="0"/>
          </a:p>
        </p:txBody>
      </p:sp>
      <p:sp>
        <p:nvSpPr>
          <p:cNvPr id="15" name="Text 13"/>
          <p:cNvSpPr txBox="1"/>
          <p:nvPr/>
        </p:nvSpPr>
        <p:spPr>
          <a:xfrm>
            <a:off x="8183880" y="2770632"/>
            <a:ext cx="3566160" cy="12070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CFCF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Вырезанный шаблон для быстрого и точного повторения изображения.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8183880" y="2715768"/>
            <a:ext cx="3291840" cy="0"/>
          </a:xfrm>
          <a:prstGeom prst="line">
            <a:avLst/>
          </a:prstGeom>
          <a:noFill/>
          <a:ln w="9525">
            <a:solidFill>
              <a:srgbClr val="3A3A3A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777240" y="4498848"/>
            <a:ext cx="365760" cy="365760"/>
          </a:xfrm>
          <a:prstGeom prst="ellipse">
            <a:avLst/>
          </a:prstGeom>
          <a:solidFill>
            <a:srgbClr val="FF7A00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594360" y="4983480"/>
            <a:ext cx="3566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F2F2F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МАРКЕРЫ</a:t>
            </a:r>
            <a:endParaRPr lang="en-US" sz="1350" dirty="0"/>
          </a:p>
        </p:txBody>
      </p:sp>
      <p:sp>
        <p:nvSpPr>
          <p:cNvPr id="19" name="Text 17"/>
          <p:cNvSpPr txBox="1"/>
          <p:nvPr/>
        </p:nvSpPr>
        <p:spPr>
          <a:xfrm>
            <a:off x="594360" y="5468112"/>
            <a:ext cx="3566160" cy="12070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CFCF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тегов и деталей на близком расстоянии, в том числе на бумаге.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594360" y="5413248"/>
            <a:ext cx="3291840" cy="0"/>
          </a:xfrm>
          <a:prstGeom prst="line">
            <a:avLst/>
          </a:prstGeom>
          <a:noFill/>
          <a:ln w="9525">
            <a:solidFill>
              <a:srgbClr val="3A3A3A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572000" y="4498848"/>
            <a:ext cx="365760" cy="365760"/>
          </a:xfrm>
          <a:prstGeom prst="ellipse">
            <a:avLst/>
          </a:prstGeom>
          <a:solidFill>
            <a:srgbClr val="00E5FF"/>
          </a:solidFill>
          <a:ln/>
        </p:spPr>
      </p:sp>
      <p:sp>
        <p:nvSpPr>
          <p:cNvPr id="22" name="Text 20"/>
          <p:cNvSpPr txBox="1"/>
          <p:nvPr/>
        </p:nvSpPr>
        <p:spPr>
          <a:xfrm>
            <a:off x="4389120" y="4983480"/>
            <a:ext cx="3566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F2F2F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РЕСПИРАТОР И ПЕРЧАТКИ</a:t>
            </a:r>
            <a:endParaRPr lang="en-US" sz="1350" dirty="0"/>
          </a:p>
        </p:txBody>
      </p:sp>
      <p:sp>
        <p:nvSpPr>
          <p:cNvPr id="23" name="Text 21"/>
          <p:cNvSpPr txBox="1"/>
          <p:nvPr/>
        </p:nvSpPr>
        <p:spPr>
          <a:xfrm>
            <a:off x="4389120" y="5468112"/>
            <a:ext cx="3566160" cy="12070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CFCF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Базовая защита от паров краски при длительной работе.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4389120" y="5413248"/>
            <a:ext cx="3291840" cy="0"/>
          </a:xfrm>
          <a:prstGeom prst="line">
            <a:avLst/>
          </a:prstGeom>
          <a:noFill/>
          <a:ln w="9525">
            <a:solidFill>
              <a:srgbClr val="3A3A3A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8366760" y="4498848"/>
            <a:ext cx="365760" cy="365760"/>
          </a:xfrm>
          <a:prstGeom prst="ellipse">
            <a:avLst/>
          </a:prstGeom>
          <a:solidFill>
            <a:srgbClr val="FF5CBB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8183880" y="4983480"/>
            <a:ext cx="3566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F2F2F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ЭСКИЗ (ЧЕРНОВИК)</a:t>
            </a:r>
            <a:endParaRPr lang="en-US" sz="1350" dirty="0"/>
          </a:p>
        </p:txBody>
      </p:sp>
      <p:sp>
        <p:nvSpPr>
          <p:cNvPr id="27" name="Text 25"/>
          <p:cNvSpPr txBox="1"/>
          <p:nvPr/>
        </p:nvSpPr>
        <p:spPr>
          <a:xfrm>
            <a:off x="8183880" y="5468112"/>
            <a:ext cx="3566160" cy="12070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CFCF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буквы или сюжета продумывается заранее на бумаге.</a:t>
            </a:r>
            <a:endParaRPr lang="en-US" sz="1100" dirty="0"/>
          </a:p>
        </p:txBody>
      </p:sp>
      <p:sp>
        <p:nvSpPr>
          <p:cNvPr id="28" name="Shape 26"/>
          <p:cNvSpPr/>
          <p:nvPr/>
        </p:nvSpPr>
        <p:spPr>
          <a:xfrm>
            <a:off x="8183880" y="5413248"/>
            <a:ext cx="3291840" cy="0"/>
          </a:xfrm>
          <a:prstGeom prst="line">
            <a:avLst/>
          </a:prstGeom>
          <a:noFill/>
          <a:ln w="9525">
            <a:solidFill>
              <a:srgbClr val="3A3A3A"/>
            </a:solidFill>
            <a:prstDash val="solid"/>
          </a:ln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212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 rot="-180000">
            <a:off x="10652760" y="384048"/>
            <a:ext cx="1234440" cy="384048"/>
          </a:xfrm>
          <a:prstGeom prst="rect">
            <a:avLst/>
          </a:prstGeom>
          <a:solidFill>
            <a:srgbClr val="1A1A1A"/>
          </a:solidFill>
          <a:ln w="15875">
            <a:solidFill>
              <a:srgbClr val="39FF14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 rot="-180000">
            <a:off x="10652760" y="384048"/>
            <a:ext cx="1234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39FF1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TAG 07/10</a:t>
            </a:r>
            <a:endParaRPr lang="en-US" sz="1100" dirty="0"/>
          </a:p>
        </p:txBody>
      </p:sp>
      <p:sp>
        <p:nvSpPr>
          <p:cNvPr id="4" name="Text 2"/>
          <p:cNvSpPr txBox="1"/>
          <p:nvPr/>
        </p:nvSpPr>
        <p:spPr>
          <a:xfrm rot="-90000">
            <a:off x="548640" y="457200"/>
            <a:ext cx="100584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spc="100" kern="0" dirty="0">
                <a:solidFill>
                  <a:srgbClr val="F7FF0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ИСКУССТВО ИЛИ ВАНДАЛИЗМ?</a:t>
            </a:r>
            <a:endParaRPr lang="en-US" sz="3400" dirty="0"/>
          </a:p>
        </p:txBody>
      </p:sp>
      <p:sp>
        <p:nvSpPr>
          <p:cNvPr id="5" name="Text 3"/>
          <p:cNvSpPr txBox="1"/>
          <p:nvPr/>
        </p:nvSpPr>
        <p:spPr>
          <a:xfrm>
            <a:off x="594360" y="118872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8C8C8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вечный спор вокруг граффити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 rot="-48000">
            <a:off x="594360" y="1828800"/>
            <a:ext cx="5349240" cy="4206240"/>
          </a:xfrm>
          <a:prstGeom prst="rect">
            <a:avLst/>
          </a:prstGeom>
          <a:solidFill>
            <a:srgbClr val="1A1A1A"/>
          </a:solidFill>
          <a:ln w="19050">
            <a:solidFill>
              <a:srgbClr val="39FF14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 rot="-48000">
            <a:off x="868680" y="2057400"/>
            <a:ext cx="4846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39FF14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ЗА: ЭТО ИСКУССТВО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 rot="-48000">
            <a:off x="868680" y="2788920"/>
            <a:ext cx="109728" cy="109728"/>
          </a:xfrm>
          <a:prstGeom prst="ellipse">
            <a:avLst/>
          </a:prstGeom>
          <a:solidFill>
            <a:srgbClr val="39FF14"/>
          </a:solidFill>
          <a:ln/>
        </p:spPr>
      </p:sp>
      <p:sp>
        <p:nvSpPr>
          <p:cNvPr id="9" name="Text 7"/>
          <p:cNvSpPr txBox="1"/>
          <p:nvPr/>
        </p:nvSpPr>
        <p:spPr>
          <a:xfrm rot="-48000">
            <a:off x="1097280" y="2633472"/>
            <a:ext cx="4617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E4E4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 высказаться для тех, у кого нет доступа к галереям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 rot="-48000">
            <a:off x="868680" y="3566160"/>
            <a:ext cx="109728" cy="109728"/>
          </a:xfrm>
          <a:prstGeom prst="ellipse">
            <a:avLst/>
          </a:prstGeom>
          <a:solidFill>
            <a:srgbClr val="39FF14"/>
          </a:solidFill>
          <a:ln/>
        </p:spPr>
      </p:sp>
      <p:sp>
        <p:nvSpPr>
          <p:cNvPr id="11" name="Text 9"/>
          <p:cNvSpPr txBox="1"/>
          <p:nvPr/>
        </p:nvSpPr>
        <p:spPr>
          <a:xfrm rot="-48000">
            <a:off x="1097280" y="3410712"/>
            <a:ext cx="4617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E4E4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Преображает серые и заброшенные городские пространства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 rot="-48000">
            <a:off x="868680" y="4343400"/>
            <a:ext cx="109728" cy="109728"/>
          </a:xfrm>
          <a:prstGeom prst="ellipse">
            <a:avLst/>
          </a:prstGeom>
          <a:solidFill>
            <a:srgbClr val="39FF14"/>
          </a:solidFill>
          <a:ln/>
        </p:spPr>
      </p:sp>
      <p:sp>
        <p:nvSpPr>
          <p:cNvPr id="13" name="Text 11"/>
          <p:cNvSpPr txBox="1"/>
          <p:nvPr/>
        </p:nvSpPr>
        <p:spPr>
          <a:xfrm rot="-48000">
            <a:off x="1097280" y="4187952"/>
            <a:ext cx="4617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E4E4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Развитая эстетика: композиция, цвет, каллиграфия букв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 rot="-48000">
            <a:off x="868680" y="5120640"/>
            <a:ext cx="109728" cy="109728"/>
          </a:xfrm>
          <a:prstGeom prst="ellipse">
            <a:avLst/>
          </a:prstGeom>
          <a:solidFill>
            <a:srgbClr val="39FF14"/>
          </a:solidFill>
          <a:ln/>
        </p:spPr>
      </p:sp>
      <p:sp>
        <p:nvSpPr>
          <p:cNvPr id="15" name="Text 13"/>
          <p:cNvSpPr txBox="1"/>
          <p:nvPr/>
        </p:nvSpPr>
        <p:spPr>
          <a:xfrm rot="-48000">
            <a:off x="1097280" y="4965192"/>
            <a:ext cx="4617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E4E4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Легальные стены и фестивали дают художникам площадку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 rot="48000">
            <a:off x="6217920" y="1828800"/>
            <a:ext cx="5349240" cy="4206240"/>
          </a:xfrm>
          <a:prstGeom prst="rect">
            <a:avLst/>
          </a:prstGeom>
          <a:solidFill>
            <a:srgbClr val="1A1A1A"/>
          </a:solidFill>
          <a:ln w="19050">
            <a:solidFill>
              <a:srgbClr val="FF2E9B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 rot="48000">
            <a:off x="6492240" y="2057400"/>
            <a:ext cx="4846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F2E9B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ПРОТИВ: ЭТО ВАНДАЛИЗМ</a:t>
            </a:r>
            <a:endParaRPr lang="en-US" sz="1700" dirty="0"/>
          </a:p>
        </p:txBody>
      </p:sp>
      <p:sp>
        <p:nvSpPr>
          <p:cNvPr id="18" name="Shape 16"/>
          <p:cNvSpPr/>
          <p:nvPr/>
        </p:nvSpPr>
        <p:spPr>
          <a:xfrm rot="48000">
            <a:off x="6492240" y="2788920"/>
            <a:ext cx="109728" cy="109728"/>
          </a:xfrm>
          <a:prstGeom prst="ellipse">
            <a:avLst/>
          </a:prstGeom>
          <a:solidFill>
            <a:srgbClr val="FF2E9B"/>
          </a:solidFill>
          <a:ln/>
        </p:spPr>
      </p:sp>
      <p:sp>
        <p:nvSpPr>
          <p:cNvPr id="19" name="Text 17"/>
          <p:cNvSpPr txBox="1"/>
          <p:nvPr/>
        </p:nvSpPr>
        <p:spPr>
          <a:xfrm rot="48000">
            <a:off x="6720840" y="2633472"/>
            <a:ext cx="4617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E4E4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Порча чужой и городской собственности без разрешения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 rot="48000">
            <a:off x="6492240" y="3566160"/>
            <a:ext cx="109728" cy="109728"/>
          </a:xfrm>
          <a:prstGeom prst="ellipse">
            <a:avLst/>
          </a:prstGeom>
          <a:solidFill>
            <a:srgbClr val="FF2E9B"/>
          </a:solidFill>
          <a:ln/>
        </p:spPr>
      </p:sp>
      <p:sp>
        <p:nvSpPr>
          <p:cNvPr id="21" name="Text 19"/>
          <p:cNvSpPr txBox="1"/>
          <p:nvPr/>
        </p:nvSpPr>
        <p:spPr>
          <a:xfrm rot="48000">
            <a:off x="6720840" y="3410712"/>
            <a:ext cx="4617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E4E4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Расходы на очистку фасадов ложатся на бюджет и владельцев</a:t>
            </a:r>
            <a:endParaRPr lang="en-US" sz="1250" dirty="0"/>
          </a:p>
        </p:txBody>
      </p:sp>
      <p:sp>
        <p:nvSpPr>
          <p:cNvPr id="22" name="Shape 20"/>
          <p:cNvSpPr/>
          <p:nvPr/>
        </p:nvSpPr>
        <p:spPr>
          <a:xfrm rot="48000">
            <a:off x="6492240" y="4343400"/>
            <a:ext cx="109728" cy="109728"/>
          </a:xfrm>
          <a:prstGeom prst="ellipse">
            <a:avLst/>
          </a:prstGeom>
          <a:solidFill>
            <a:srgbClr val="FF2E9B"/>
          </a:solidFill>
          <a:ln/>
        </p:spPr>
      </p:sp>
      <p:sp>
        <p:nvSpPr>
          <p:cNvPr id="23" name="Text 21"/>
          <p:cNvSpPr txBox="1"/>
          <p:nvPr/>
        </p:nvSpPr>
        <p:spPr>
          <a:xfrm rot="48000">
            <a:off x="6720840" y="4187952"/>
            <a:ext cx="4617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E4E4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Незаконное проникновение на объекты (депо, крыши)</a:t>
            </a:r>
            <a:endParaRPr lang="en-US" sz="1250" dirty="0"/>
          </a:p>
        </p:txBody>
      </p:sp>
      <p:sp>
        <p:nvSpPr>
          <p:cNvPr id="24" name="Shape 22"/>
          <p:cNvSpPr/>
          <p:nvPr/>
        </p:nvSpPr>
        <p:spPr>
          <a:xfrm rot="48000">
            <a:off x="6492240" y="5120640"/>
            <a:ext cx="109728" cy="109728"/>
          </a:xfrm>
          <a:prstGeom prst="ellipse">
            <a:avLst/>
          </a:prstGeom>
          <a:solidFill>
            <a:srgbClr val="FF2E9B"/>
          </a:solidFill>
          <a:ln/>
        </p:spPr>
      </p:sp>
      <p:sp>
        <p:nvSpPr>
          <p:cNvPr id="25" name="Text 23"/>
          <p:cNvSpPr txBox="1"/>
          <p:nvPr/>
        </p:nvSpPr>
        <p:spPr>
          <a:xfrm rot="48000">
            <a:off x="6720840" y="4965192"/>
            <a:ext cx="4617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E4E4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работ выполняется без учёта архитектуры и контекста</a:t>
            </a:r>
            <a:endParaRPr lang="en-US" sz="12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212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 rot="-180000">
            <a:off x="10652760" y="384048"/>
            <a:ext cx="1234440" cy="384048"/>
          </a:xfrm>
          <a:prstGeom prst="rect">
            <a:avLst/>
          </a:prstGeom>
          <a:solidFill>
            <a:srgbClr val="1A1A1A"/>
          </a:solidFill>
          <a:ln w="15875">
            <a:solidFill>
              <a:srgbClr val="39FF14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 rot="-180000">
            <a:off x="10652760" y="384048"/>
            <a:ext cx="1234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39FF1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TAG 08/10</a:t>
            </a:r>
            <a:endParaRPr lang="en-US" sz="1100" dirty="0"/>
          </a:p>
        </p:txBody>
      </p:sp>
      <p:sp>
        <p:nvSpPr>
          <p:cNvPr id="4" name="Shape 2"/>
          <p:cNvSpPr/>
          <p:nvPr/>
        </p:nvSpPr>
        <p:spPr>
          <a:xfrm>
            <a:off x="-182880" y="5212080"/>
            <a:ext cx="1645920" cy="1645920"/>
          </a:xfrm>
          <a:prstGeom prst="ellipse">
            <a:avLst/>
          </a:prstGeom>
          <a:solidFill>
            <a:srgbClr val="FF7A00">
              <a:alpha val="45000"/>
            </a:srgbClr>
          </a:solidFill>
          <a:ln/>
        </p:spPr>
      </p:sp>
      <p:sp>
        <p:nvSpPr>
          <p:cNvPr id="5" name="Shape 3"/>
          <p:cNvSpPr/>
          <p:nvPr/>
        </p:nvSpPr>
        <p:spPr>
          <a:xfrm>
            <a:off x="640080" y="5294376"/>
            <a:ext cx="905256" cy="905256"/>
          </a:xfrm>
          <a:prstGeom prst="ellipse">
            <a:avLst/>
          </a:prstGeom>
          <a:solidFill>
            <a:srgbClr val="FF7A00">
              <a:alpha val="35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-182880" y="5952744"/>
            <a:ext cx="658368" cy="658368"/>
          </a:xfrm>
          <a:prstGeom prst="ellipse">
            <a:avLst/>
          </a:prstGeom>
          <a:solidFill>
            <a:srgbClr val="FF7A00">
              <a:alpha val="30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640080" y="6240780"/>
            <a:ext cx="493776" cy="493776"/>
          </a:xfrm>
          <a:prstGeom prst="ellipse">
            <a:avLst/>
          </a:prstGeom>
          <a:solidFill>
            <a:srgbClr val="FF7A00">
              <a:alpha val="25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146304" y="5417820"/>
            <a:ext cx="411480" cy="411480"/>
          </a:xfrm>
          <a:prstGeom prst="ellipse">
            <a:avLst/>
          </a:prstGeom>
          <a:solidFill>
            <a:srgbClr val="FF7A00">
              <a:alpha val="22000"/>
            </a:srgbClr>
          </a:solidFill>
          <a:ln/>
        </p:spPr>
      </p:sp>
      <p:sp>
        <p:nvSpPr>
          <p:cNvPr id="9" name="Text 7"/>
          <p:cNvSpPr txBox="1"/>
          <p:nvPr/>
        </p:nvSpPr>
        <p:spPr>
          <a:xfrm rot="-90000">
            <a:off x="548640" y="457200"/>
            <a:ext cx="10515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spc="100" kern="0" dirty="0">
                <a:solidFill>
                  <a:srgbClr val="FF2E9B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ГРАФФИТИ В СОВРЕМЕННОЙ КУЛЬТУРЕ</a:t>
            </a:r>
            <a:endParaRPr lang="en-US" sz="3000" dirty="0"/>
          </a:p>
        </p:txBody>
      </p:sp>
      <p:sp>
        <p:nvSpPr>
          <p:cNvPr id="10" name="Shape 8"/>
          <p:cNvSpPr/>
          <p:nvPr/>
        </p:nvSpPr>
        <p:spPr>
          <a:xfrm rot="-54000">
            <a:off x="594360" y="1600200"/>
            <a:ext cx="5349240" cy="2057400"/>
          </a:xfrm>
          <a:prstGeom prst="rect">
            <a:avLst/>
          </a:prstGeom>
          <a:solidFill>
            <a:srgbClr val="1A1A1A"/>
          </a:solidFill>
          <a:ln/>
        </p:spPr>
      </p:sp>
      <p:sp>
        <p:nvSpPr>
          <p:cNvPr id="11" name="Shape 9"/>
          <p:cNvSpPr/>
          <p:nvPr/>
        </p:nvSpPr>
        <p:spPr>
          <a:xfrm rot="-54000">
            <a:off x="822960" y="1828800"/>
            <a:ext cx="502920" cy="91440"/>
          </a:xfrm>
          <a:prstGeom prst="rect">
            <a:avLst/>
          </a:prstGeom>
          <a:solidFill>
            <a:srgbClr val="00E5FF"/>
          </a:solidFill>
          <a:ln/>
        </p:spPr>
      </p:sp>
      <p:sp>
        <p:nvSpPr>
          <p:cNvPr id="12" name="Text 10"/>
          <p:cNvSpPr txBox="1"/>
          <p:nvPr/>
        </p:nvSpPr>
        <p:spPr>
          <a:xfrm rot="-54000">
            <a:off x="822960" y="2011680"/>
            <a:ext cx="4892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00E5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ГАЛЕРЕИ И АУКЦИОНЫ</a:t>
            </a:r>
            <a:endParaRPr lang="en-US" sz="1550" dirty="0"/>
          </a:p>
        </p:txBody>
      </p:sp>
      <p:sp>
        <p:nvSpPr>
          <p:cNvPr id="13" name="Text 11"/>
          <p:cNvSpPr txBox="1"/>
          <p:nvPr/>
        </p:nvSpPr>
        <p:spPr>
          <a:xfrm rot="-54000">
            <a:off x="822960" y="2514600"/>
            <a:ext cx="48920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DADA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Работы бывших райтеров продаются на международных аукционах за рекордные суммы.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 rot="54000">
            <a:off x="6263640" y="1600200"/>
            <a:ext cx="5349240" cy="2057400"/>
          </a:xfrm>
          <a:prstGeom prst="rect">
            <a:avLst/>
          </a:prstGeom>
          <a:solidFill>
            <a:srgbClr val="1A1A1A"/>
          </a:solidFill>
          <a:ln/>
        </p:spPr>
      </p:sp>
      <p:sp>
        <p:nvSpPr>
          <p:cNvPr id="15" name="Shape 13"/>
          <p:cNvSpPr/>
          <p:nvPr/>
        </p:nvSpPr>
        <p:spPr>
          <a:xfrm rot="54000">
            <a:off x="6492240" y="1828800"/>
            <a:ext cx="502920" cy="91440"/>
          </a:xfrm>
          <a:prstGeom prst="rect">
            <a:avLst/>
          </a:prstGeom>
          <a:solidFill>
            <a:srgbClr val="F7FF00"/>
          </a:solidFill>
          <a:ln/>
        </p:spPr>
      </p:sp>
      <p:sp>
        <p:nvSpPr>
          <p:cNvPr id="16" name="Text 14"/>
          <p:cNvSpPr txBox="1"/>
          <p:nvPr/>
        </p:nvSpPr>
        <p:spPr>
          <a:xfrm rot="54000">
            <a:off x="6492240" y="2011680"/>
            <a:ext cx="4892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F7FF0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БРЕНДЫ И КОЛЛАБОРАЦИИ</a:t>
            </a:r>
            <a:endParaRPr lang="en-US" sz="1550" dirty="0"/>
          </a:p>
        </p:txBody>
      </p:sp>
      <p:sp>
        <p:nvSpPr>
          <p:cNvPr id="17" name="Text 15"/>
          <p:cNvSpPr txBox="1"/>
          <p:nvPr/>
        </p:nvSpPr>
        <p:spPr>
          <a:xfrm rot="54000">
            <a:off x="6492240" y="2514600"/>
            <a:ext cx="48920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DADA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Одежда, кроссовки и напитки используют эстетику граффити в рекламных кампаниях.</a:t>
            </a:r>
            <a:endParaRPr lang="en-US" sz="1250" dirty="0"/>
          </a:p>
        </p:txBody>
      </p:sp>
      <p:sp>
        <p:nvSpPr>
          <p:cNvPr id="18" name="Shape 16"/>
          <p:cNvSpPr/>
          <p:nvPr/>
        </p:nvSpPr>
        <p:spPr>
          <a:xfrm rot="-54000">
            <a:off x="594360" y="3931920"/>
            <a:ext cx="5349240" cy="2057400"/>
          </a:xfrm>
          <a:prstGeom prst="rect">
            <a:avLst/>
          </a:prstGeom>
          <a:solidFill>
            <a:srgbClr val="1A1A1A"/>
          </a:solidFill>
          <a:ln/>
        </p:spPr>
      </p:sp>
      <p:sp>
        <p:nvSpPr>
          <p:cNvPr id="19" name="Shape 17"/>
          <p:cNvSpPr/>
          <p:nvPr/>
        </p:nvSpPr>
        <p:spPr>
          <a:xfrm rot="-54000">
            <a:off x="822960" y="4160520"/>
            <a:ext cx="502920" cy="91440"/>
          </a:xfrm>
          <a:prstGeom prst="rect">
            <a:avLst/>
          </a:prstGeom>
          <a:solidFill>
            <a:srgbClr val="39FF14"/>
          </a:solidFill>
          <a:ln/>
        </p:spPr>
      </p:sp>
      <p:sp>
        <p:nvSpPr>
          <p:cNvPr id="20" name="Text 18"/>
          <p:cNvSpPr txBox="1"/>
          <p:nvPr/>
        </p:nvSpPr>
        <p:spPr>
          <a:xfrm rot="-54000">
            <a:off x="822960" y="4343400"/>
            <a:ext cx="4892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39FF14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СТРИТ-АРТ ФЕСТИВАЛИ</a:t>
            </a:r>
            <a:endParaRPr lang="en-US" sz="1550" dirty="0"/>
          </a:p>
        </p:txBody>
      </p:sp>
      <p:sp>
        <p:nvSpPr>
          <p:cNvPr id="21" name="Text 19"/>
          <p:cNvSpPr txBox="1"/>
          <p:nvPr/>
        </p:nvSpPr>
        <p:spPr>
          <a:xfrm rot="-54000">
            <a:off x="822960" y="4846320"/>
            <a:ext cx="48920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DADA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приглашают художников легально расписывать целые кварталы и фасады.</a:t>
            </a:r>
            <a:endParaRPr lang="en-US" sz="1250" dirty="0"/>
          </a:p>
        </p:txBody>
      </p:sp>
      <p:sp>
        <p:nvSpPr>
          <p:cNvPr id="22" name="Shape 20"/>
          <p:cNvSpPr/>
          <p:nvPr/>
        </p:nvSpPr>
        <p:spPr>
          <a:xfrm rot="54000">
            <a:off x="6263640" y="3931920"/>
            <a:ext cx="5349240" cy="2057400"/>
          </a:xfrm>
          <a:prstGeom prst="rect">
            <a:avLst/>
          </a:prstGeom>
          <a:solidFill>
            <a:srgbClr val="1A1A1A"/>
          </a:solidFill>
          <a:ln/>
        </p:spPr>
      </p:sp>
      <p:sp>
        <p:nvSpPr>
          <p:cNvPr id="23" name="Shape 21"/>
          <p:cNvSpPr/>
          <p:nvPr/>
        </p:nvSpPr>
        <p:spPr>
          <a:xfrm rot="54000">
            <a:off x="6492240" y="4160520"/>
            <a:ext cx="502920" cy="91440"/>
          </a:xfrm>
          <a:prstGeom prst="rect">
            <a:avLst/>
          </a:prstGeom>
          <a:solidFill>
            <a:srgbClr val="FF7A00"/>
          </a:solidFill>
          <a:ln/>
        </p:spPr>
      </p:sp>
      <p:sp>
        <p:nvSpPr>
          <p:cNvPr id="24" name="Text 22"/>
          <p:cNvSpPr txBox="1"/>
          <p:nvPr/>
        </p:nvSpPr>
        <p:spPr>
          <a:xfrm rot="54000">
            <a:off x="6492240" y="4343400"/>
            <a:ext cx="4892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FF7A0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СОЦИАЛЬНЫЕ СЕТИ</a:t>
            </a:r>
            <a:endParaRPr lang="en-US" sz="1550" dirty="0"/>
          </a:p>
        </p:txBody>
      </p:sp>
      <p:sp>
        <p:nvSpPr>
          <p:cNvPr id="25" name="Text 23"/>
          <p:cNvSpPr txBox="1"/>
          <p:nvPr/>
        </p:nvSpPr>
        <p:spPr>
          <a:xfrm rot="54000">
            <a:off x="6492240" y="4846320"/>
            <a:ext cx="48920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DADA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Instagram и YouTube превратили локальные тэги в глобально узнаваемые имена.</a:t>
            </a:r>
            <a:endParaRPr lang="en-US" sz="12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212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 rot="-180000">
            <a:off x="10652760" y="384048"/>
            <a:ext cx="1234440" cy="384048"/>
          </a:xfrm>
          <a:prstGeom prst="rect">
            <a:avLst/>
          </a:prstGeom>
          <a:solidFill>
            <a:srgbClr val="1A1A1A"/>
          </a:solidFill>
          <a:ln w="15875">
            <a:solidFill>
              <a:srgbClr val="39FF14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 rot="-180000">
            <a:off x="10652760" y="384048"/>
            <a:ext cx="1234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39FF1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TAG 09/10</a:t>
            </a:r>
            <a:endParaRPr lang="en-US" sz="1100" dirty="0"/>
          </a:p>
        </p:txBody>
      </p:sp>
      <p:sp>
        <p:nvSpPr>
          <p:cNvPr id="4" name="Text 2"/>
          <p:cNvSpPr txBox="1"/>
          <p:nvPr/>
        </p:nvSpPr>
        <p:spPr>
          <a:xfrm rot="-90000">
            <a:off x="548640" y="457200"/>
            <a:ext cx="91440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spc="100" kern="0" dirty="0">
                <a:solidFill>
                  <a:srgbClr val="39FF14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ЗНАКОВЫЕ МЕСТА НА КАРТЕ</a:t>
            </a:r>
            <a:endParaRPr lang="en-US" sz="3400" dirty="0"/>
          </a:p>
        </p:txBody>
      </p:sp>
      <p:sp>
        <p:nvSpPr>
          <p:cNvPr id="5" name="Text 3"/>
          <p:cNvSpPr txBox="1"/>
          <p:nvPr/>
        </p:nvSpPr>
        <p:spPr>
          <a:xfrm>
            <a:off x="594360" y="118872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8C8C8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где граффити стало частью города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594360" y="1691640"/>
            <a:ext cx="2606040" cy="4206240"/>
          </a:xfrm>
          <a:prstGeom prst="rect">
            <a:avLst/>
          </a:prstGeom>
          <a:solidFill>
            <a:srgbClr val="1A1A1A"/>
          </a:solidFill>
          <a:ln w="19050">
            <a:solidFill>
              <a:srgbClr val="FF2E9B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641348" y="1965960"/>
            <a:ext cx="512064" cy="512064"/>
          </a:xfrm>
          <a:prstGeom prst="ellipse">
            <a:avLst/>
          </a:prstGeom>
          <a:solidFill>
            <a:srgbClr val="FF2E9B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731520" y="2651760"/>
            <a:ext cx="2331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2E9B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БЕРЛИН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777240" y="3200400"/>
            <a:ext cx="2240280" cy="251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DADA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East Side Gallery — сохранившийся участок Берлинской стены, расписанный художниками со всего мира.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3429000" y="1691640"/>
            <a:ext cx="2606040" cy="4206240"/>
          </a:xfrm>
          <a:prstGeom prst="rect">
            <a:avLst/>
          </a:prstGeom>
          <a:solidFill>
            <a:srgbClr val="1A1A1A"/>
          </a:solidFill>
          <a:ln w="19050">
            <a:solidFill>
              <a:srgbClr val="00E5FF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475988" y="1965960"/>
            <a:ext cx="512064" cy="512064"/>
          </a:xfrm>
          <a:prstGeom prst="ellipse">
            <a:avLst/>
          </a:prstGeom>
          <a:solidFill>
            <a:srgbClr val="00E5FF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3566160" y="2651760"/>
            <a:ext cx="2331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0E5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НЬЮ-ЙОРК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3611880" y="3200400"/>
            <a:ext cx="2240280" cy="251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DADA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Бруклинский район Бушвик — открытая уличная галерея с сотнями муралов.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6263640" y="1691640"/>
            <a:ext cx="2606040" cy="4206240"/>
          </a:xfrm>
          <a:prstGeom prst="rect">
            <a:avLst/>
          </a:prstGeom>
          <a:solidFill>
            <a:srgbClr val="1A1A1A"/>
          </a:solidFill>
          <a:ln w="19050">
            <a:solidFill>
              <a:srgbClr val="F7FF00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7310628" y="1965960"/>
            <a:ext cx="512064" cy="512064"/>
          </a:xfrm>
          <a:prstGeom prst="ellipse">
            <a:avLst/>
          </a:prstGeom>
          <a:solidFill>
            <a:srgbClr val="F7FF00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6400800" y="2651760"/>
            <a:ext cx="2331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7FF0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МЕЛЬБУРН</a:t>
            </a:r>
            <a:endParaRPr lang="en-US" sz="1500" dirty="0"/>
          </a:p>
        </p:txBody>
      </p:sp>
      <p:sp>
        <p:nvSpPr>
          <p:cNvPr id="17" name="Text 15"/>
          <p:cNvSpPr txBox="1"/>
          <p:nvPr/>
        </p:nvSpPr>
        <p:spPr>
          <a:xfrm>
            <a:off x="6446520" y="3200400"/>
            <a:ext cx="2240280" cy="251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DADA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Переулки в центре города, например Hosier Lane, официально отданы под стрит-арт.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9098280" y="1691640"/>
            <a:ext cx="2606040" cy="4206240"/>
          </a:xfrm>
          <a:prstGeom prst="rect">
            <a:avLst/>
          </a:prstGeom>
          <a:solidFill>
            <a:srgbClr val="1A1A1A"/>
          </a:solidFill>
          <a:ln w="19050">
            <a:solidFill>
              <a:srgbClr val="FF7A00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10145268" y="1965960"/>
            <a:ext cx="512064" cy="512064"/>
          </a:xfrm>
          <a:prstGeom prst="ellipse">
            <a:avLst/>
          </a:prstGeom>
          <a:solidFill>
            <a:srgbClr val="FF7A00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9235440" y="2651760"/>
            <a:ext cx="2331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7A0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БРИСТОЛЬ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9281160" y="3200400"/>
            <a:ext cx="2240280" cy="251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DADA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Родной город Бэнкси, где ежегодно проходит фестиваль уличного искусства Upfest.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212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0"/>
            <a:ext cx="2194560" cy="2194560"/>
          </a:xfrm>
          <a:prstGeom prst="ellipse">
            <a:avLst/>
          </a:prstGeom>
          <a:solidFill>
            <a:srgbClr val="00E5FF">
              <a:alpha val="45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1828800" y="109728"/>
            <a:ext cx="1207008" cy="1207008"/>
          </a:xfrm>
          <a:prstGeom prst="ellipse">
            <a:avLst/>
          </a:prstGeom>
          <a:solidFill>
            <a:srgbClr val="00E5FF">
              <a:alpha val="35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731520" y="987552"/>
            <a:ext cx="877824" cy="877824"/>
          </a:xfrm>
          <a:prstGeom prst="ellipse">
            <a:avLst/>
          </a:prstGeom>
          <a:solidFill>
            <a:srgbClr val="00E5FF">
              <a:alpha val="30000"/>
            </a:srgbClr>
          </a:solidFill>
          <a:ln/>
        </p:spPr>
      </p:sp>
      <p:sp>
        <p:nvSpPr>
          <p:cNvPr id="5" name="Shape 3"/>
          <p:cNvSpPr/>
          <p:nvPr/>
        </p:nvSpPr>
        <p:spPr>
          <a:xfrm>
            <a:off x="1828800" y="1371600"/>
            <a:ext cx="658368" cy="658368"/>
          </a:xfrm>
          <a:prstGeom prst="ellipse">
            <a:avLst/>
          </a:prstGeom>
          <a:solidFill>
            <a:srgbClr val="00E5FF">
              <a:alpha val="25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1170432" y="274320"/>
            <a:ext cx="548640" cy="548640"/>
          </a:xfrm>
          <a:prstGeom prst="ellipse">
            <a:avLst/>
          </a:prstGeom>
          <a:solidFill>
            <a:srgbClr val="00E5FF">
              <a:alpha val="22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9235440" y="4572000"/>
            <a:ext cx="2560320" cy="2560320"/>
          </a:xfrm>
          <a:prstGeom prst="ellipse">
            <a:avLst/>
          </a:prstGeom>
          <a:solidFill>
            <a:srgbClr val="FF2E9B">
              <a:alpha val="45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10515600" y="4700016"/>
            <a:ext cx="1408176" cy="1408176"/>
          </a:xfrm>
          <a:prstGeom prst="ellipse">
            <a:avLst/>
          </a:prstGeom>
          <a:solidFill>
            <a:srgbClr val="FF2E9B">
              <a:alpha val="35000"/>
            </a:srgbClr>
          </a:solidFill>
          <a:ln/>
        </p:spPr>
      </p:sp>
      <p:sp>
        <p:nvSpPr>
          <p:cNvPr id="9" name="Shape 7"/>
          <p:cNvSpPr/>
          <p:nvPr/>
        </p:nvSpPr>
        <p:spPr>
          <a:xfrm>
            <a:off x="9235440" y="5724144"/>
            <a:ext cx="1024128" cy="1024128"/>
          </a:xfrm>
          <a:prstGeom prst="ellipse">
            <a:avLst/>
          </a:prstGeom>
          <a:solidFill>
            <a:srgbClr val="FF2E9B">
              <a:alpha val="30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>
            <a:off x="10515600" y="6172200"/>
            <a:ext cx="768096" cy="768096"/>
          </a:xfrm>
          <a:prstGeom prst="ellipse">
            <a:avLst/>
          </a:prstGeom>
          <a:solidFill>
            <a:srgbClr val="FF2E9B">
              <a:alpha val="25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>
            <a:off x="9747504" y="4892040"/>
            <a:ext cx="640080" cy="640080"/>
          </a:xfrm>
          <a:prstGeom prst="ellipse">
            <a:avLst/>
          </a:prstGeom>
          <a:solidFill>
            <a:srgbClr val="FF2E9B">
              <a:alpha val="22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>
            <a:off x="-91440" y="5212080"/>
            <a:ext cx="1645920" cy="1645920"/>
          </a:xfrm>
          <a:prstGeom prst="ellipse">
            <a:avLst/>
          </a:prstGeom>
          <a:solidFill>
            <a:srgbClr val="F7FF00">
              <a:alpha val="45000"/>
            </a:srgbClr>
          </a:solidFill>
          <a:ln/>
        </p:spPr>
      </p:sp>
      <p:sp>
        <p:nvSpPr>
          <p:cNvPr id="13" name="Shape 11"/>
          <p:cNvSpPr/>
          <p:nvPr/>
        </p:nvSpPr>
        <p:spPr>
          <a:xfrm>
            <a:off x="731520" y="5294376"/>
            <a:ext cx="905256" cy="905256"/>
          </a:xfrm>
          <a:prstGeom prst="ellipse">
            <a:avLst/>
          </a:prstGeom>
          <a:solidFill>
            <a:srgbClr val="F7FF00">
              <a:alpha val="35000"/>
            </a:srgbClr>
          </a:solidFill>
          <a:ln/>
        </p:spPr>
      </p:sp>
      <p:sp>
        <p:nvSpPr>
          <p:cNvPr id="14" name="Shape 12"/>
          <p:cNvSpPr/>
          <p:nvPr/>
        </p:nvSpPr>
        <p:spPr>
          <a:xfrm>
            <a:off x="-91440" y="5952744"/>
            <a:ext cx="658368" cy="658368"/>
          </a:xfrm>
          <a:prstGeom prst="ellipse">
            <a:avLst/>
          </a:prstGeom>
          <a:solidFill>
            <a:srgbClr val="F7FF00">
              <a:alpha val="30000"/>
            </a:srgbClr>
          </a:solidFill>
          <a:ln/>
        </p:spPr>
      </p:sp>
      <p:sp>
        <p:nvSpPr>
          <p:cNvPr id="15" name="Shape 13"/>
          <p:cNvSpPr/>
          <p:nvPr/>
        </p:nvSpPr>
        <p:spPr>
          <a:xfrm>
            <a:off x="731520" y="6240780"/>
            <a:ext cx="493776" cy="493776"/>
          </a:xfrm>
          <a:prstGeom prst="ellipse">
            <a:avLst/>
          </a:prstGeom>
          <a:solidFill>
            <a:srgbClr val="F7FF00">
              <a:alpha val="25000"/>
            </a:srgbClr>
          </a:solidFill>
          <a:ln/>
        </p:spPr>
      </p:sp>
      <p:sp>
        <p:nvSpPr>
          <p:cNvPr id="16" name="Shape 14"/>
          <p:cNvSpPr/>
          <p:nvPr/>
        </p:nvSpPr>
        <p:spPr>
          <a:xfrm>
            <a:off x="237744" y="5417820"/>
            <a:ext cx="411480" cy="411480"/>
          </a:xfrm>
          <a:prstGeom prst="ellipse">
            <a:avLst/>
          </a:prstGeom>
          <a:solidFill>
            <a:srgbClr val="F7FF00">
              <a:alpha val="22000"/>
            </a:srgbClr>
          </a:solidFill>
          <a:ln/>
        </p:spPr>
      </p:sp>
      <p:sp>
        <p:nvSpPr>
          <p:cNvPr id="17" name="Shape 15"/>
          <p:cNvSpPr/>
          <p:nvPr/>
        </p:nvSpPr>
        <p:spPr>
          <a:xfrm>
            <a:off x="10607040" y="182880"/>
            <a:ext cx="1463040" cy="1463040"/>
          </a:xfrm>
          <a:prstGeom prst="ellipse">
            <a:avLst/>
          </a:prstGeom>
          <a:solidFill>
            <a:srgbClr val="39FF14">
              <a:alpha val="45000"/>
            </a:srgbClr>
          </a:solidFill>
          <a:ln/>
        </p:spPr>
      </p:sp>
      <p:sp>
        <p:nvSpPr>
          <p:cNvPr id="18" name="Shape 16"/>
          <p:cNvSpPr/>
          <p:nvPr/>
        </p:nvSpPr>
        <p:spPr>
          <a:xfrm>
            <a:off x="11338560" y="256032"/>
            <a:ext cx="804672" cy="804672"/>
          </a:xfrm>
          <a:prstGeom prst="ellipse">
            <a:avLst/>
          </a:prstGeom>
          <a:solidFill>
            <a:srgbClr val="39FF14">
              <a:alpha val="35000"/>
            </a:srgbClr>
          </a:solidFill>
          <a:ln/>
        </p:spPr>
      </p:sp>
      <p:sp>
        <p:nvSpPr>
          <p:cNvPr id="19" name="Shape 17"/>
          <p:cNvSpPr/>
          <p:nvPr/>
        </p:nvSpPr>
        <p:spPr>
          <a:xfrm>
            <a:off x="10607040" y="841248"/>
            <a:ext cx="585216" cy="585216"/>
          </a:xfrm>
          <a:prstGeom prst="ellipse">
            <a:avLst/>
          </a:prstGeom>
          <a:solidFill>
            <a:srgbClr val="39FF14">
              <a:alpha val="30000"/>
            </a:srgbClr>
          </a:solidFill>
          <a:ln/>
        </p:spPr>
      </p:sp>
      <p:sp>
        <p:nvSpPr>
          <p:cNvPr id="20" name="Shape 18"/>
          <p:cNvSpPr/>
          <p:nvPr/>
        </p:nvSpPr>
        <p:spPr>
          <a:xfrm>
            <a:off x="11338560" y="1097280"/>
            <a:ext cx="438912" cy="438912"/>
          </a:xfrm>
          <a:prstGeom prst="ellipse">
            <a:avLst/>
          </a:prstGeom>
          <a:solidFill>
            <a:srgbClr val="39FF14">
              <a:alpha val="25000"/>
            </a:srgbClr>
          </a:solidFill>
          <a:ln/>
        </p:spPr>
      </p:sp>
      <p:sp>
        <p:nvSpPr>
          <p:cNvPr id="21" name="Shape 19"/>
          <p:cNvSpPr/>
          <p:nvPr/>
        </p:nvSpPr>
        <p:spPr>
          <a:xfrm>
            <a:off x="10899648" y="365760"/>
            <a:ext cx="365760" cy="365760"/>
          </a:xfrm>
          <a:prstGeom prst="ellipse">
            <a:avLst/>
          </a:prstGeom>
          <a:solidFill>
            <a:srgbClr val="39FF14">
              <a:alpha val="22000"/>
            </a:srgbClr>
          </a:solidFill>
          <a:ln/>
        </p:spPr>
      </p:sp>
      <p:sp>
        <p:nvSpPr>
          <p:cNvPr id="22" name="Text 20"/>
          <p:cNvSpPr txBox="1"/>
          <p:nvPr/>
        </p:nvSpPr>
        <p:spPr>
          <a:xfrm rot="-90000">
            <a:off x="640080" y="1371600"/>
            <a:ext cx="868680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5600"/>
              </a:lnSpc>
              <a:buNone/>
            </a:pPr>
            <a:r>
              <a:rPr lang="en-US" sz="5600" b="1" dirty="0">
                <a:solidFill>
                  <a:srgbClr val="F2F2F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ГОРОД —</a:t>
            </a:r>
            <a:endParaRPr lang="en-US" sz="5600" dirty="0"/>
          </a:p>
          <a:p>
            <a:pPr algn="l" indent="0" marL="0">
              <a:lnSpc>
                <a:spcPts val="5600"/>
              </a:lnSpc>
              <a:buNone/>
            </a:pPr>
            <a:r>
              <a:rPr lang="en-US" sz="5600" b="1" dirty="0">
                <a:solidFill>
                  <a:srgbClr val="F2F2F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ЭТО ХОЛСТ</a:t>
            </a:r>
            <a:endParaRPr lang="en-US" sz="5600" dirty="0"/>
          </a:p>
        </p:txBody>
      </p:sp>
      <p:sp>
        <p:nvSpPr>
          <p:cNvPr id="23" name="Text 21"/>
          <p:cNvSpPr txBox="1"/>
          <p:nvPr/>
        </p:nvSpPr>
        <p:spPr>
          <a:xfrm>
            <a:off x="685800" y="3611880"/>
            <a:ext cx="77724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600" dirty="0">
                <a:solidFill>
                  <a:srgbClr val="E4E4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Граффити прошло путь от нелегальных тегов в метро до экспонатов мировых музеев. </a:t>
            </a:r>
            <a:pPr indent="0" marL="0">
              <a:lnSpc>
                <a:spcPct val="130000"/>
              </a:lnSpc>
              <a:buNone/>
            </a:pPr>
            <a:r>
              <a:rPr lang="en-US" sz="1600" i="1" dirty="0">
                <a:solidFill>
                  <a:srgbClr val="00E5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язык улиц, который продолжает говорить.</a:t>
            </a:r>
            <a:endParaRPr lang="en-US" sz="1600" dirty="0"/>
          </a:p>
        </p:txBody>
      </p:sp>
      <p:sp>
        <p:nvSpPr>
          <p:cNvPr id="24" name="Shape 22"/>
          <p:cNvSpPr/>
          <p:nvPr/>
        </p:nvSpPr>
        <p:spPr>
          <a:xfrm rot="72000">
            <a:off x="548640" y="4892040"/>
            <a:ext cx="4937760" cy="1051560"/>
          </a:xfrm>
          <a:prstGeom prst="rect">
            <a:avLst/>
          </a:prstGeom>
          <a:solidFill>
            <a:srgbClr val="F7FF00"/>
          </a:solidFill>
          <a:ln/>
        </p:spPr>
      </p:sp>
      <p:sp>
        <p:nvSpPr>
          <p:cNvPr id="25" name="Text 23"/>
          <p:cNvSpPr txBox="1"/>
          <p:nvPr/>
        </p:nvSpPr>
        <p:spPr>
          <a:xfrm rot="72000">
            <a:off x="548640" y="4892040"/>
            <a:ext cx="49377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spc="200" kern="0" dirty="0">
                <a:solidFill>
                  <a:srgbClr val="12121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СПАСИБО!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2026-08-26T14:45:36Z</dcterms:created>
  <dcterms:modified xsi:type="dcterms:W3CDTF">2026-08-26T14:45:36Z</dcterms:modified>
</cp:coreProperties>
</file>