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41148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1148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23015" y="41148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780215" y="41148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1480" y="644652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598932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323015" y="644652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780215" y="598932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0" y="192024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ВЫХОДА НА РЫНОК КАПИТАЛА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14400" y="2377440"/>
            <a:ext cx="1036289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IPO компании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914400" y="3383280"/>
            <a:ext cx="103628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i="1" dirty="0">
                <a:solidFill>
                  <a:srgbClr val="E8C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Путь от частной к публичной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5272888" y="4206240"/>
            <a:ext cx="1645920" cy="914"/>
          </a:xfrm>
          <a:prstGeom prst="line">
            <a:avLst/>
          </a:prstGeom>
          <a:noFill/>
          <a:ln w="15875">
            <a:solidFill>
              <a:srgbClr val="C9A2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0" y="443484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ФИНАНСЫ   •   СТРАТЕГИЯ   •   РЫНКИ КАПИТАЛА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41148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1148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23015" y="41148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780215" y="41148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1480" y="644652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598932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323015" y="6446520"/>
            <a:ext cx="45720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780215" y="5989320"/>
            <a:ext cx="914" cy="45720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0" y="137160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14400" y="1783080"/>
            <a:ext cx="103628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Публичность — новая глава,</a:t>
            </a:r>
            <a:endParaRPr lang="en-US" sz="30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 не финальная точка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5272888" y="3246120"/>
            <a:ext cx="1645920" cy="914"/>
          </a:xfrm>
          <a:prstGeom prst="line">
            <a:avLst/>
          </a:prstGeom>
          <a:noFill/>
          <a:ln w="15875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11680" y="3566160"/>
            <a:ext cx="81683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 открывает доступ к капиталу и ликвидности, но взамен требует дисциплины, прозрачности и постоянного диалога с рынком. Успех размещения — это лишь начало пути компании как публичного игрока.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0" y="512064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300" kern="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ОПРЕДЕЛЕНИЕ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6858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IPO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5760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Public Offering </a:t>
            </a:r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первичное публичное размещение акций компании на бирже. Частная компания впервые предлагает свои акции неограниченному кругу инвесторов, превращаясь в публичную.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3401568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3264408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Акции начинают свободно торговаться на фондовой бирже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40080" y="3968496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896112" y="3831336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привлекает капитал от широкого круга инвесторов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4535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896112" y="439826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17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Возникают требования к раскрытию информации и отчётности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040880" y="777240"/>
            <a:ext cx="4572000" cy="5349240"/>
          </a:xfrm>
          <a:prstGeom prst="rect">
            <a:avLst/>
          </a:prstGeom>
          <a:solidFill>
            <a:srgbClr val="0A0A0A"/>
          </a:solidFill>
          <a:ln/>
        </p:spPr>
      </p:sp>
      <p:sp>
        <p:nvSpPr>
          <p:cNvPr id="12" name="Shape 10"/>
          <p:cNvSpPr/>
          <p:nvPr/>
        </p:nvSpPr>
        <p:spPr>
          <a:xfrm>
            <a:off x="7150608" y="886968"/>
            <a:ext cx="32004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150608" y="886968"/>
            <a:ext cx="914" cy="32004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183112" y="6016752"/>
            <a:ext cx="320040" cy="914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503152" y="5696712"/>
            <a:ext cx="914" cy="32004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60920" y="114300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МИРОВОЙ РЫНОК IPO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360920" y="1508760"/>
            <a:ext cx="3931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~1 300</a:t>
            </a:r>
            <a:endParaRPr lang="en-US" sz="5600" dirty="0"/>
          </a:p>
        </p:txBody>
      </p:sp>
      <p:sp>
        <p:nvSpPr>
          <p:cNvPr id="18" name="Text 16"/>
          <p:cNvSpPr/>
          <p:nvPr/>
        </p:nvSpPr>
        <p:spPr>
          <a:xfrm>
            <a:off x="7360920" y="242316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 ежегодно проводится на биржах мира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360920" y="3246120"/>
            <a:ext cx="3611880" cy="914"/>
          </a:xfrm>
          <a:prstGeom prst="line">
            <a:avLst/>
          </a:prstGeom>
          <a:noFill/>
          <a:ln w="9525">
            <a:solidFill>
              <a:srgbClr val="3A352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60920" y="3456432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НЕСКОЛЬКО МЕСЯЦЕВ — ГОД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360920" y="3749040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занимает подготовка компании к размещению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7360920" y="4315968"/>
            <a:ext cx="3611880" cy="914"/>
          </a:xfrm>
          <a:prstGeom prst="line">
            <a:avLst/>
          </a:prstGeom>
          <a:noFill/>
          <a:ln w="9525">
            <a:solidFill>
              <a:srgbClr val="3A352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60920" y="45262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3–7% ОТ ПРИВЛЕЧЁННЫХ СРЕДСТВ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360920" y="4818888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составляют комиссии андеррайтеров и консультантов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МОТИВАЦИЯ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Зачем компании выходят на IPO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520440" cy="196596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011680"/>
            <a:ext cx="502920" cy="50292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011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2651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Привлечение капитала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914400" y="3108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Крупная сумма для роста, R&amp;D и экспансии без долговой нагрузки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480560" y="1737360"/>
            <a:ext cx="3520440" cy="196596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10" name="Shape 8"/>
          <p:cNvSpPr/>
          <p:nvPr/>
        </p:nvSpPr>
        <p:spPr>
          <a:xfrm>
            <a:off x="4754880" y="2011680"/>
            <a:ext cx="502920" cy="50292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0" y="2011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54880" y="2651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Ликвидность для акционеров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4754880" y="3108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Основатели и ранние инвесторы получают возможность продать часть акций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321040" y="1737360"/>
            <a:ext cx="3520440" cy="196596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15" name="Shape 13"/>
          <p:cNvSpPr/>
          <p:nvPr/>
        </p:nvSpPr>
        <p:spPr>
          <a:xfrm>
            <a:off x="8595360" y="2011680"/>
            <a:ext cx="502920" cy="50292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95360" y="2011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595360" y="2651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Публичная оценка стоимости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8595360" y="3108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формирует прозрачную рыночную капитализацию компании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4023360"/>
            <a:ext cx="3520440" cy="196596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20" name="Shape 18"/>
          <p:cNvSpPr/>
          <p:nvPr/>
        </p:nvSpPr>
        <p:spPr>
          <a:xfrm>
            <a:off x="914400" y="4297680"/>
            <a:ext cx="502920" cy="50292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4297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4400" y="4937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Узнаваемость и статус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914400" y="5394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Листинг повышает доверие клиентов, партнёров и сотрудников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480560" y="4023360"/>
            <a:ext cx="3520440" cy="196596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25" name="Shape 23"/>
          <p:cNvSpPr/>
          <p:nvPr/>
        </p:nvSpPr>
        <p:spPr>
          <a:xfrm>
            <a:off x="4754880" y="4297680"/>
            <a:ext cx="502920" cy="50292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4297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754880" y="4937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Валюта для сделок M&amp;A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4754880" y="5394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Публичные акции удобны для приобретения других компаний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321040" y="4023360"/>
            <a:ext cx="3520440" cy="196596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30" name="Shape 28"/>
          <p:cNvSpPr/>
          <p:nvPr/>
        </p:nvSpPr>
        <p:spPr>
          <a:xfrm>
            <a:off x="8595360" y="4297680"/>
            <a:ext cx="502920" cy="50292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595360" y="4297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595360" y="49377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Мотивация команды</a:t>
            </a:r>
            <a:endParaRPr lang="en-US" sz="1550" dirty="0"/>
          </a:p>
        </p:txBody>
      </p:sp>
      <p:sp>
        <p:nvSpPr>
          <p:cNvPr id="33" name="Text 31"/>
          <p:cNvSpPr/>
          <p:nvPr/>
        </p:nvSpPr>
        <p:spPr>
          <a:xfrm>
            <a:off x="8595360" y="539496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Опционы и акции становятся ликвидным инструментом удержания талантов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ДОРОЖНАЯ КАРТА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Этапы подготовки к IPO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914400" y="2697480"/>
            <a:ext cx="10332720" cy="914"/>
          </a:xfrm>
          <a:prstGeom prst="line">
            <a:avLst/>
          </a:prstGeom>
          <a:noFill/>
          <a:ln w="19050">
            <a:solidFill>
              <a:srgbClr val="D8D0B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2404872"/>
            <a:ext cx="585216" cy="5852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" y="24048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02920" y="31546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Внутренняя подготовка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886200"/>
            <a:ext cx="1874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Аудит финансов, укрепление корпоративного управления и команды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4972" y="2404872"/>
            <a:ext cx="585216" cy="5852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4972" y="24048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560320" y="31546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Выбор андеррайтеров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560320" y="3886200"/>
            <a:ext cx="1874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Инвестбанки формируют синдикат и структуру сделки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788152" y="2404872"/>
            <a:ext cx="585216" cy="5852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88152" y="24048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143500" y="31546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 diligence и проспект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143500" y="3886200"/>
            <a:ext cx="1874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Юридическая и финансовая проверка, подготовка S-1 / проспекта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371332" y="2404872"/>
            <a:ext cx="585216" cy="5852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71332" y="24048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726680" y="31546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 show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26680" y="3886200"/>
            <a:ext cx="1874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 институциональным инвесторам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0954512" y="2404872"/>
            <a:ext cx="585216" cy="585216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954512" y="240487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814255" y="31546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Цена и листинг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814255" y="3886200"/>
            <a:ext cx="1874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Определение цены размещения и старт торгов на бирже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СДЕЛКИ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участники процесса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2606040" cy="3977640"/>
          </a:xfrm>
          <a:prstGeom prst="rect">
            <a:avLst/>
          </a:prstGeom>
          <a:solidFill>
            <a:srgbClr val="221E15"/>
          </a:solidFill>
          <a:ln w="9525">
            <a:solidFill>
              <a:srgbClr val="352F2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103120"/>
            <a:ext cx="548640" cy="54864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2103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288036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Андеррайтеры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2057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Инвестиционные банки организуют размещение, определяют цену и распределяют акции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520440" y="1783080"/>
            <a:ext cx="2606040" cy="3977640"/>
          </a:xfrm>
          <a:prstGeom prst="rect">
            <a:avLst/>
          </a:prstGeom>
          <a:solidFill>
            <a:srgbClr val="221E15"/>
          </a:solidFill>
          <a:ln w="9525">
            <a:solidFill>
              <a:srgbClr val="352F2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0" y="2103120"/>
            <a:ext cx="548640" cy="54864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0" y="2103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794760" y="288036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Юридические консультанты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794760" y="3657600"/>
            <a:ext cx="2057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Готовят проспект эмиссии и обеспечивают соответствие требованиям регулятора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0" y="1783080"/>
            <a:ext cx="2606040" cy="3977640"/>
          </a:xfrm>
          <a:prstGeom prst="rect">
            <a:avLst/>
          </a:prstGeom>
          <a:solidFill>
            <a:srgbClr val="221E15"/>
          </a:solidFill>
          <a:ln w="9525">
            <a:solidFill>
              <a:srgbClr val="352F2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20840" y="2103120"/>
            <a:ext cx="548640" cy="54864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20840" y="2103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675120" y="288036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Аудиторы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675120" y="3657600"/>
            <a:ext cx="2057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Подтверждают достоверность финансовой отчётности компании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281160" y="1783080"/>
            <a:ext cx="2606040" cy="3977640"/>
          </a:xfrm>
          <a:prstGeom prst="rect">
            <a:avLst/>
          </a:prstGeom>
          <a:solidFill>
            <a:srgbClr val="221E15"/>
          </a:solidFill>
          <a:ln w="9525">
            <a:solidFill>
              <a:srgbClr val="352F2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601200" y="2103120"/>
            <a:ext cx="548640" cy="54864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0" y="2103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555480" y="288036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Биржа и регулятор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9555480" y="3657600"/>
            <a:ext cx="2057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Проверяют выполнение требований листинга и раскрытия информации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КОМПЛЕКСНАЯ ПРОВЕРКА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 diligence и проспект эмиссии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Проспект эмиссии (Form S-1 в США) </a:t>
            </a:r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ключевой документ размещения. Он раскрывает инвесторам полную картину бизнеса, финансов и рисков компании и проходит проверку регулятора перед листингом.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651760"/>
            <a:ext cx="5257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C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285292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Финансовый due diligence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333756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Проверка отчётности за 2–3 года, качества выручки и прогнозов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17920" y="2651760"/>
            <a:ext cx="5257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C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37960" y="285292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Юридический due diligence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537960" y="333756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контрактов, судебных споров, интеллектуальной собственности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0080" y="4526280"/>
            <a:ext cx="5257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C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472744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Операционный due diligence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960120" y="521208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бизнес-модели, рынка сбыта и конкурентных рисков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217920" y="4526280"/>
            <a:ext cx="5257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C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37960" y="472744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Содержание проспекта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537960" y="521208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Бизнес-модель, финансы, риски, использование средств, структура акций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ПРОДАЖА ИСТОРИИ ИНВЕСТОРАМ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 show и определение цены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80160" y="1801368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Презентация менеджмента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280160" y="2176272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Руководство компании встречается с институциональными инвесторами в разных городах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457200" cy="45720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80160" y="3035808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Сбор заявок (book building)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280160" y="3410712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Андеррайтеры формируют книгу заявок и фиксируют спрос по разным ценам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0080" y="4297680"/>
            <a:ext cx="457200" cy="457200"/>
          </a:xfrm>
          <a:prstGeom prst="ellipse">
            <a:avLst/>
          </a:prstGeom>
          <a:solidFill>
            <a:srgbClr val="241F14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280160" y="4270248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Финальная цена размещения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280160" y="4645152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Цена определяется на пересечении спроса инвесторов и целей компании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040880" y="1783080"/>
            <a:ext cx="4572000" cy="3977640"/>
          </a:xfrm>
          <a:prstGeom prst="rect">
            <a:avLst/>
          </a:prstGeom>
          <a:solidFill>
            <a:srgbClr val="221E15"/>
          </a:solidFill>
          <a:ln w="9525">
            <a:solidFill>
              <a:srgbClr val="352F2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06640" y="21031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ЦЕНОВОЙ ДИАПАЗОН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406640" y="24688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Спрос &gt; предложения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406640" y="2971800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Книга заявок переподписана — цена может быть установлена выше первоначального диапазона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406640" y="3840480"/>
            <a:ext cx="3840480" cy="914"/>
          </a:xfrm>
          <a:prstGeom prst="line">
            <a:avLst/>
          </a:prstGeom>
          <a:noFill/>
          <a:ln w="9525">
            <a:solidFill>
              <a:srgbClr val="3A35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06640" y="40690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C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Спрос &lt; предложения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406640" y="4572000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Слабый спрос ведёт к снижению цены или объёма размещения относительно плана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ДЕБЮТ НА БИРЖЕ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7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День IPO: листинг на бирже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520440" cy="2331720"/>
          </a:xfrm>
          <a:prstGeom prst="rect">
            <a:avLst/>
          </a:prstGeom>
          <a:solidFill>
            <a:srgbClr val="0A0A0A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21488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960120" y="310896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Тикер компании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3493008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появляется на бирже, начинаются торги акциями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480560" y="1920240"/>
            <a:ext cx="3520440" cy="2331720"/>
          </a:xfrm>
          <a:prstGeom prst="rect">
            <a:avLst/>
          </a:prstGeom>
          <a:solidFill>
            <a:srgbClr val="0A0A0A"/>
          </a:solidFill>
          <a:ln/>
        </p:spPr>
      </p:sp>
      <p:sp>
        <p:nvSpPr>
          <p:cNvPr id="9" name="Text 7"/>
          <p:cNvSpPr/>
          <p:nvPr/>
        </p:nvSpPr>
        <p:spPr>
          <a:xfrm>
            <a:off x="4800600" y="21488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24ч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800600" y="310896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Первые торги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00600" y="3493008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 сопровождаются повышенной волатильностью цены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321040" y="1920240"/>
            <a:ext cx="3520440" cy="2331720"/>
          </a:xfrm>
          <a:prstGeom prst="rect">
            <a:avLst/>
          </a:prstGeom>
          <a:solidFill>
            <a:srgbClr val="0A0A0A"/>
          </a:solidFill>
          <a:ln/>
        </p:spPr>
      </p:sp>
      <p:sp>
        <p:nvSpPr>
          <p:cNvPr id="13" name="Text 11"/>
          <p:cNvSpPr/>
          <p:nvPr/>
        </p:nvSpPr>
        <p:spPr>
          <a:xfrm>
            <a:off x="8641080" y="21488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180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8641080" y="310896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Дней lock-up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641080" y="3493008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в течение которого инсайдеры не могут продавать акции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0080" y="452628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открытия торгов компания переходит к жизни в публичном статусе — под наблюдением рынка, аналитиков и регулятора.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6E6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ОБРАТНАЯ СТОРОНА МЕДАЛИ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Риски и вызовы публичного статуса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57800" cy="3977640"/>
          </a:xfrm>
          <a:prstGeom prst="rect">
            <a:avLst/>
          </a:prstGeom>
          <a:solidFill>
            <a:srgbClr val="1C1A16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205740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РИСКИ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005840" y="2624328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1261872" y="2487168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Высокие затраты на комиссии, юристов и аудит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05840" y="3246120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1261872" y="310896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Постоянное давление рынка на квартальные результаты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1005840" y="3867912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261872" y="373075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Обязательное раскрытие финансовой и стратегической информации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005840" y="448970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1261872" y="4352544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 размытия доли и потери контроля основателей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005840" y="5111496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1261872" y="4974336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Волатильность акций и репутационные риски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63640" y="1783080"/>
            <a:ext cx="5257800" cy="3977640"/>
          </a:xfrm>
          <a:prstGeom prst="rect">
            <a:avLst/>
          </a:prstGeom>
          <a:solidFill>
            <a:srgbClr val="221E15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29400" y="205740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КОМПАНИИ ГОТОВЯТСЯ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629400" y="2624328"/>
            <a:ext cx="82296" cy="82296"/>
          </a:xfrm>
          <a:prstGeom prst="ellipse">
            <a:avLst/>
          </a:prstGeom>
          <a:solidFill>
            <a:srgbClr val="E8C766"/>
          </a:solidFill>
          <a:ln/>
        </p:spPr>
      </p:sp>
      <p:sp>
        <p:nvSpPr>
          <p:cNvPr id="19" name="Text 17"/>
          <p:cNvSpPr/>
          <p:nvPr/>
        </p:nvSpPr>
        <p:spPr>
          <a:xfrm>
            <a:off x="6885432" y="2487168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Формируют независимый совет директоров заранее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629400" y="3246120"/>
            <a:ext cx="82296" cy="82296"/>
          </a:xfrm>
          <a:prstGeom prst="ellipse">
            <a:avLst/>
          </a:prstGeom>
          <a:solidFill>
            <a:srgbClr val="E8C766"/>
          </a:solidFill>
          <a:ln/>
        </p:spPr>
      </p:sp>
      <p:sp>
        <p:nvSpPr>
          <p:cNvPr id="21" name="Text 19"/>
          <p:cNvSpPr/>
          <p:nvPr/>
        </p:nvSpPr>
        <p:spPr>
          <a:xfrm>
            <a:off x="6885432" y="310896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Выстраивают финансовую отчётность по стандартам публичных компаний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629400" y="3867912"/>
            <a:ext cx="82296" cy="82296"/>
          </a:xfrm>
          <a:prstGeom prst="ellipse">
            <a:avLst/>
          </a:prstGeom>
          <a:solidFill>
            <a:srgbClr val="E8C766"/>
          </a:solidFill>
          <a:ln/>
        </p:spPr>
      </p:sp>
      <p:sp>
        <p:nvSpPr>
          <p:cNvPr id="23" name="Text 21"/>
          <p:cNvSpPr/>
          <p:nvPr/>
        </p:nvSpPr>
        <p:spPr>
          <a:xfrm>
            <a:off x="6885432" y="373075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Нанимают IR-команду для работы с инвесторами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629400" y="4489704"/>
            <a:ext cx="82296" cy="82296"/>
          </a:xfrm>
          <a:prstGeom prst="ellipse">
            <a:avLst/>
          </a:prstGeom>
          <a:solidFill>
            <a:srgbClr val="E8C766"/>
          </a:solidFill>
          <a:ln/>
        </p:spPr>
      </p:sp>
      <p:sp>
        <p:nvSpPr>
          <p:cNvPr id="25" name="Text 23"/>
          <p:cNvSpPr/>
          <p:nvPr/>
        </p:nvSpPr>
        <p:spPr>
          <a:xfrm>
            <a:off x="6885432" y="4352544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Разрабатывают долгосрочную коммуникационную стратегию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629400" y="5111496"/>
            <a:ext cx="82296" cy="82296"/>
          </a:xfrm>
          <a:prstGeom prst="ellipse">
            <a:avLst/>
          </a:prstGeom>
          <a:solidFill>
            <a:srgbClr val="E8C766"/>
          </a:solidFill>
          <a:ln/>
        </p:spPr>
      </p:sp>
      <p:sp>
        <p:nvSpPr>
          <p:cNvPr id="27" name="Text 25"/>
          <p:cNvSpPr/>
          <p:nvPr/>
        </p:nvSpPr>
        <p:spPr>
          <a:xfrm>
            <a:off x="6885432" y="4974336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Готовят сценарии реагирования на волатильность рынка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11478463" y="6291072"/>
            <a:ext cx="310896" cy="310896"/>
          </a:xfrm>
          <a:prstGeom prst="ellipse">
            <a:avLst/>
          </a:prstGeom>
          <a:ln w="12700">
            <a:solidFill>
              <a:srgbClr val="C9A22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1478463" y="6291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57200" y="6345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9A9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 O   /   П Р Е З Е Н Т А Ц И Я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2026-08-04T18:19:55Z</dcterms:created>
  <dcterms:modified xsi:type="dcterms:W3CDTF">2026-08-04T18:19:55Z</dcterms:modified>
</cp:coreProperties>
</file>