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291840"/>
            <a:ext cx="7315200" cy="7315200"/>
          </a:xfrm>
          <a:prstGeom prst="ellipse">
            <a:avLst/>
          </a:prstGeom>
          <a:solidFill>
            <a:srgbClr val="121D4E"/>
          </a:solidFill>
          <a:ln/>
        </p:spPr>
      </p:sp>
      <p:sp>
        <p:nvSpPr>
          <p:cNvPr id="3" name="Shape 1"/>
          <p:cNvSpPr/>
          <p:nvPr/>
        </p:nvSpPr>
        <p:spPr>
          <a:xfrm>
            <a:off x="8412480" y="-2377440"/>
            <a:ext cx="5669280" cy="5669280"/>
          </a:xfrm>
          <a:prstGeom prst="ellipse">
            <a:avLst/>
          </a:prstGeom>
          <a:solidFill>
            <a:srgbClr val="FF2E93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509760" y="-914400"/>
            <a:ext cx="3291840" cy="3291840"/>
          </a:xfrm>
          <a:prstGeom prst="ellipse">
            <a:avLst/>
          </a:prstGeom>
          <a:solidFill>
            <a:srgbClr val="FF2E93">
              <a:alpha val="4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949440" y="4023360"/>
            <a:ext cx="2926080" cy="2926080"/>
          </a:xfrm>
          <a:prstGeom prst="arc">
            <a:avLst>
              <a:gd name="adj1" fmla="val 12000000"/>
              <a:gd name="adj2" fmla="val 20400000"/>
            </a:avLst>
          </a:prstGeom>
          <a:ln w="30480">
            <a:solidFill>
              <a:srgbClr val="FF2E93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46520" y="3520440"/>
            <a:ext cx="3931920" cy="3931920"/>
          </a:xfrm>
          <a:prstGeom prst="arc">
            <a:avLst>
              <a:gd name="adj1" fmla="val 12000000"/>
              <a:gd name="adj2" fmla="val 20400000"/>
            </a:avLst>
          </a:prstGeom>
          <a:ln w="30480">
            <a:solidFill>
              <a:srgbClr val="FF2E93">
                <a:alpha val="6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0" y="3017520"/>
            <a:ext cx="4937760" cy="4937760"/>
          </a:xfrm>
          <a:prstGeom prst="arc">
            <a:avLst>
              <a:gd name="adj1" fmla="val 12000000"/>
              <a:gd name="adj2" fmla="val 20400000"/>
            </a:avLst>
          </a:prstGeom>
          <a:ln w="30480">
            <a:solidFill>
              <a:srgbClr val="FF2E93">
                <a:alpha val="4400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1828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• РИТМ • ДВИЖЕНИЕ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2240280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История танца</a:t>
            </a:r>
            <a:endParaRPr lang="en-US" sz="54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315468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вальса </a:t>
            </a:r>
            <a:pPr indent="0" marL="0">
              <a:buNone/>
            </a:pPr>
            <a:r>
              <a:rPr lang="en-US" sz="4000" b="1" i="1" dirty="0">
                <a:solidFill>
                  <a:srgbClr val="FF7F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хип-хопа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822960" y="4160520"/>
            <a:ext cx="2194560" cy="0"/>
          </a:xfrm>
          <a:prstGeom prst="line">
            <a:avLst/>
          </a:prstGeom>
          <a:noFill/>
          <a:ln w="38100">
            <a:solidFill>
              <a:srgbClr val="FF2E9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22960" y="438912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D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Путешествие сквозь два века танцевальной культуры — как менялись музыка, тело и общество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10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560320" y="-2560320"/>
            <a:ext cx="6400800" cy="6400800"/>
          </a:xfrm>
          <a:prstGeom prst="ellipse">
            <a:avLst/>
          </a:prstGeom>
          <a:solidFill>
            <a:srgbClr val="FF2E93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3840480"/>
            <a:ext cx="5029200" cy="5029200"/>
          </a:xfrm>
          <a:prstGeom prst="ellipse">
            <a:avLst/>
          </a:prstGeom>
          <a:solidFill>
            <a:srgbClr val="121D4E"/>
          </a:solidFill>
          <a:ln/>
        </p:spPr>
      </p:sp>
      <p:sp>
        <p:nvSpPr>
          <p:cNvPr id="4" name="Shape 2"/>
          <p:cNvSpPr/>
          <p:nvPr/>
        </p:nvSpPr>
        <p:spPr>
          <a:xfrm>
            <a:off x="9052560" y="3931920"/>
            <a:ext cx="2011680" cy="2011680"/>
          </a:xfrm>
          <a:prstGeom prst="arc">
            <a:avLst>
              <a:gd name="adj1" fmla="val 11400000"/>
              <a:gd name="adj2" fmla="val 19800000"/>
            </a:avLst>
          </a:prstGeom>
          <a:ln w="25400">
            <a:solidFill>
              <a:srgbClr val="FF2E93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0" y="3566160"/>
            <a:ext cx="2743200" cy="2743200"/>
          </a:xfrm>
          <a:prstGeom prst="arc">
            <a:avLst>
              <a:gd name="adj1" fmla="val 11400000"/>
              <a:gd name="adj2" fmla="val 19800000"/>
            </a:avLst>
          </a:prstGeom>
          <a:ln w="25400">
            <a:solidFill>
              <a:srgbClr val="FF2E93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321040" y="3200400"/>
            <a:ext cx="3474720" cy="3474720"/>
          </a:xfrm>
          <a:prstGeom prst="arc">
            <a:avLst>
              <a:gd name="adj1" fmla="val 11400000"/>
              <a:gd name="adj2" fmla="val 19800000"/>
            </a:avLst>
          </a:prstGeom>
          <a:ln w="25400">
            <a:solidFill>
              <a:srgbClr val="FF2E93">
                <a:alpha val="4000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6858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ЗАКЛЮЧЕНИЕ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777240" y="1097280"/>
            <a:ext cx="7315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Танец никогда</a:t>
            </a:r>
            <a:endParaRPr lang="en-US" sz="3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не останавливается</a:t>
            </a:r>
            <a:endParaRPr lang="en-US" sz="380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2926080"/>
            <a:ext cx="6675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6EA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венского зала к нью-йоркской улице, от строгих пар к сольной свободе — за 250 лет танец прошёл путь от привилегии избранных до языка, на котором говорит весь мир.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4169664"/>
            <a:ext cx="128016" cy="12801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51560" y="404164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стиль рождается как ответ своей эпохе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4672584"/>
            <a:ext cx="128016" cy="12801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051560" y="454456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Танец объединяет — от бальных залов до улиц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5175504"/>
            <a:ext cx="128016" cy="12801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1051560" y="504748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Следующая глава этой истории пишется прямо сейчас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280160"/>
            <a:ext cx="3218688" cy="3218688"/>
          </a:xfrm>
          <a:prstGeom prst="ellipse">
            <a:avLst/>
          </a:prstGeom>
          <a:solidFill>
            <a:srgbClr val="FF2E93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83496" y="128016"/>
            <a:ext cx="1709928" cy="1709928"/>
          </a:xfrm>
          <a:prstGeom prst="ellipse">
            <a:avLst/>
          </a:prstGeom>
          <a:solidFill>
            <a:srgbClr val="1B2A6B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22960" y="548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ВВЕДЕНИЕ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777240" y="914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Танец как язык эпох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1783080"/>
            <a:ext cx="6309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эпоха создавала свой танец — и через него выражала себя: этикет и страсть, бунт и свободу, одиночество и единство толпы. За 200 лет танец прошёл путь от бальных залов аристократии до уличных баттлов.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77240" y="3794760"/>
            <a:ext cx="3246120" cy="1920240"/>
          </a:xfrm>
          <a:prstGeom prst="roundRect">
            <a:avLst>
              <a:gd name="adj" fmla="val 5714"/>
            </a:avLst>
          </a:prstGeom>
          <a:solidFill>
            <a:srgbClr val="E9EDFB"/>
          </a:solidFill>
          <a:ln/>
          <a:effectLst>
            <a:outerShdw sx="100000" sy="100000" kx="0" ky="0" algn="bl" rotWithShape="0" blurRad="101600" dist="38100" dir="5400000">
              <a:srgbClr val="1B2A6B">
                <a:alpha val="1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033272" y="4050792"/>
            <a:ext cx="566928" cy="566928"/>
          </a:xfrm>
          <a:prstGeom prst="ellipse">
            <a:avLst/>
          </a:prstGeom>
          <a:solidFill>
            <a:srgbClr val="1B2A6B"/>
          </a:solidFill>
          <a:ln/>
        </p:spPr>
      </p:sp>
      <p:pic>
        <p:nvPicPr>
          <p:cNvPr id="9" name="Image 0" descr="/home/claude/dance_pptx/icon_glob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2144" y="4169664"/>
            <a:ext cx="329184" cy="329184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033272" y="472744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континентов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1033272" y="5093208"/>
            <a:ext cx="27340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танец развивался параллельно по всему миру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279392" y="3794760"/>
            <a:ext cx="3246120" cy="1920240"/>
          </a:xfrm>
          <a:prstGeom prst="roundRect">
            <a:avLst>
              <a:gd name="adj" fmla="val 5714"/>
            </a:avLst>
          </a:prstGeom>
          <a:solidFill>
            <a:srgbClr val="E9EDFB"/>
          </a:solidFill>
          <a:ln/>
          <a:effectLst>
            <a:outerShdw sx="100000" sy="100000" kx="0" ky="0" algn="bl" rotWithShape="0" blurRad="101600" dist="38100" dir="5400000">
              <a:srgbClr val="1B2A6B">
                <a:alpha val="1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535424" y="4050792"/>
            <a:ext cx="566928" cy="566928"/>
          </a:xfrm>
          <a:prstGeom prst="ellipse">
            <a:avLst/>
          </a:prstGeom>
          <a:solidFill>
            <a:srgbClr val="1B2A6B"/>
          </a:solidFill>
          <a:ln/>
        </p:spPr>
      </p:sp>
      <p:pic>
        <p:nvPicPr>
          <p:cNvPr id="14" name="Image 1" descr="/home/claude/dance_pptx/icon_music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4169664"/>
            <a:ext cx="329184" cy="329184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4535424" y="472744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10+ жанров</a:t>
            </a:r>
            <a:endParaRPr lang="en-US" sz="1600" dirty="0"/>
          </a:p>
        </p:txBody>
      </p:sp>
      <p:sp>
        <p:nvSpPr>
          <p:cNvPr id="16" name="Text 12"/>
          <p:cNvSpPr txBox="1"/>
          <p:nvPr/>
        </p:nvSpPr>
        <p:spPr>
          <a:xfrm>
            <a:off x="4535424" y="5093208"/>
            <a:ext cx="27340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классики до электронной культуры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7781544" y="3794760"/>
            <a:ext cx="3246120" cy="1920240"/>
          </a:xfrm>
          <a:prstGeom prst="roundRect">
            <a:avLst>
              <a:gd name="adj" fmla="val 5714"/>
            </a:avLst>
          </a:prstGeom>
          <a:solidFill>
            <a:srgbClr val="E9EDFB"/>
          </a:solidFill>
          <a:ln/>
          <a:effectLst>
            <a:outerShdw sx="100000" sy="100000" kx="0" ky="0" algn="bl" rotWithShape="0" blurRad="101600" dist="38100" dir="5400000">
              <a:srgbClr val="1B2A6B">
                <a:alpha val="18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037576" y="4050792"/>
            <a:ext cx="566928" cy="566928"/>
          </a:xfrm>
          <a:prstGeom prst="ellipse">
            <a:avLst/>
          </a:prstGeom>
          <a:solidFill>
            <a:srgbClr val="1B2A6B"/>
          </a:solidFill>
          <a:ln/>
        </p:spPr>
      </p:sp>
      <p:pic>
        <p:nvPicPr>
          <p:cNvPr id="19" name="Image 2" descr="/home/claude/dance_pptx/icon_users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448" y="4169664"/>
            <a:ext cx="329184" cy="329184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8037576" y="472744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Миллионы людей</a:t>
            </a:r>
            <a:endParaRPr lang="en-US" sz="1600" dirty="0"/>
          </a:p>
        </p:txBody>
      </p:sp>
      <p:sp>
        <p:nvSpPr>
          <p:cNvPr id="21" name="Text 16"/>
          <p:cNvSpPr txBox="1"/>
          <p:nvPr/>
        </p:nvSpPr>
        <p:spPr>
          <a:xfrm>
            <a:off x="8037576" y="5093208"/>
            <a:ext cx="27340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объединённых общим ритмом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18120" y="0"/>
            <a:ext cx="4343400" cy="6858000"/>
          </a:xfrm>
          <a:prstGeom prst="rect">
            <a:avLst/>
          </a:prstGeom>
          <a:solidFill>
            <a:srgbClr val="121D4E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2377440"/>
            <a:ext cx="2377440" cy="2377440"/>
          </a:xfrm>
          <a:prstGeom prst="arc">
            <a:avLst>
              <a:gd name="adj1" fmla="val 1800000"/>
              <a:gd name="adj2" fmla="val 12600000"/>
            </a:avLst>
          </a:prstGeom>
          <a:ln w="25400">
            <a:solidFill>
              <a:srgbClr val="FF2E93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80960" y="1920240"/>
            <a:ext cx="3291840" cy="3291840"/>
          </a:xfrm>
          <a:prstGeom prst="arc">
            <a:avLst>
              <a:gd name="adj1" fmla="val 1800000"/>
              <a:gd name="adj2" fmla="val 12600000"/>
            </a:avLst>
          </a:prstGeom>
          <a:ln w="25400">
            <a:solidFill>
              <a:srgbClr val="FF2E93">
                <a:alpha val="5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23760" y="1463040"/>
            <a:ext cx="4206240" cy="4206240"/>
          </a:xfrm>
          <a:prstGeom prst="arc">
            <a:avLst>
              <a:gd name="adj1" fmla="val 1800000"/>
              <a:gd name="adj2" fmla="val 12600000"/>
            </a:avLst>
          </a:prstGeom>
          <a:ln w="25400">
            <a:solidFill>
              <a:srgbClr val="FF2E93">
                <a:alpha val="3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732520" y="4023360"/>
            <a:ext cx="822960" cy="822960"/>
          </a:xfrm>
          <a:prstGeom prst="ellipse">
            <a:avLst/>
          </a:prstGeom>
          <a:solidFill>
            <a:srgbClr val="FF2E93"/>
          </a:solidFill>
          <a:ln/>
        </p:spPr>
      </p:sp>
      <p:pic>
        <p:nvPicPr>
          <p:cNvPr id="7" name="Image 0" descr="/home/claude/dance_pptx/icon_music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3688" y="4224528"/>
            <a:ext cx="420624" cy="42062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1750-Е — ВЕНА, АВСТРИЯ</a:t>
            </a:r>
            <a:endParaRPr lang="en-US" sz="1200" dirty="0"/>
          </a:p>
        </p:txBody>
      </p:sp>
      <p:sp>
        <p:nvSpPr>
          <p:cNvPr id="9" name="Text 6"/>
          <p:cNvSpPr txBox="1"/>
          <p:nvPr/>
        </p:nvSpPr>
        <p:spPr>
          <a:xfrm>
            <a:off x="777240" y="86868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Вальс</a:t>
            </a:r>
            <a:endParaRPr lang="en-US" sz="4600" dirty="0"/>
          </a:p>
        </p:txBody>
      </p:sp>
      <p:sp>
        <p:nvSpPr>
          <p:cNvPr id="10" name="Text 7"/>
          <p:cNvSpPr txBox="1"/>
          <p:nvPr/>
        </p:nvSpPr>
        <p:spPr>
          <a:xfrm>
            <a:off x="777240" y="169164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Танец, который сделал объятия приличными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2542032"/>
            <a:ext cx="91440" cy="91440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1051560" y="2423160"/>
            <a:ext cx="6309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E6EA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Вырос из народных танцев Австрии и Германии — первый бальный танец, где партнёры танцевали лицом друг к другу в закрытой позиции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777240" y="3502152"/>
            <a:ext cx="91440" cy="91440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1051560" y="3383280"/>
            <a:ext cx="6309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E6EA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Сначала шокировал общество: близкий контакт партнёров считался непристойным для великосветских залов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777240" y="4462272"/>
            <a:ext cx="91440" cy="91440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1051560" y="4343400"/>
            <a:ext cx="6309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E6EA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Размер 3/4 и плавное кружение сделали вальс символом романтической эпохи и музыки Штрауса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2926080"/>
            <a:ext cx="3218688" cy="3218688"/>
          </a:xfrm>
          <a:prstGeom prst="ellipse">
            <a:avLst/>
          </a:prstGeom>
          <a:solidFill>
            <a:srgbClr val="FF2E93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557784" y="4334256"/>
            <a:ext cx="1709928" cy="1709928"/>
          </a:xfrm>
          <a:prstGeom prst="ellipse">
            <a:avLst/>
          </a:prstGeom>
          <a:solidFill>
            <a:srgbClr val="1B2A6B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315200" y="548640"/>
            <a:ext cx="4206240" cy="5760720"/>
          </a:xfrm>
          <a:prstGeom prst="roundRect">
            <a:avLst>
              <a:gd name="adj" fmla="val 3261"/>
            </a:avLst>
          </a:prstGeom>
          <a:solidFill>
            <a:srgbClr val="1B2A6B"/>
          </a:solidFill>
          <a:ln/>
          <a:effectLst>
            <a:outerShdw sx="100000" sy="100000" kx="0" ky="0" algn="bl" rotWithShape="0" blurRad="127000" dist="50800" dir="5400000">
              <a:srgbClr val="1B2A6B">
                <a:alpha val="25000"/>
              </a:srgbClr>
            </a:outerShdw>
          </a:effectLst>
        </p:spPr>
      </p:sp>
      <p:pic>
        <p:nvPicPr>
          <p:cNvPr id="5" name="Image 0" descr="/home/claude/dance_pptx/icon_shoe_p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0" y="2377440"/>
            <a:ext cx="822960" cy="82296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7680960" y="338328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Буэнос-Айрес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1880-е</a:t>
            </a:r>
            <a:endParaRPr lang="en-US" sz="1800" dirty="0"/>
          </a:p>
        </p:txBody>
      </p:sp>
      <p:sp>
        <p:nvSpPr>
          <p:cNvPr id="7" name="Text 4"/>
          <p:cNvSpPr txBox="1"/>
          <p:nvPr/>
        </p:nvSpPr>
        <p:spPr>
          <a:xfrm>
            <a:off x="7680960" y="411480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Танец страсти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i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иммигрантов</a:t>
            </a:r>
            <a:endParaRPr lang="en-US" sz="1250" dirty="0"/>
          </a:p>
        </p:txBody>
      </p:sp>
      <p:sp>
        <p:nvSpPr>
          <p:cNvPr id="8" name="Text 5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731520" y="868680"/>
            <a:ext cx="6217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Танго</a:t>
            </a:r>
            <a:endParaRPr lang="en-US" sz="4600" dirty="0"/>
          </a:p>
        </p:txBody>
      </p:sp>
      <p:sp>
        <p:nvSpPr>
          <p:cNvPr id="10" name="Shape 7"/>
          <p:cNvSpPr/>
          <p:nvPr/>
        </p:nvSpPr>
        <p:spPr>
          <a:xfrm>
            <a:off x="777240" y="2057400"/>
            <a:ext cx="54864" cy="777240"/>
          </a:xfrm>
          <a:prstGeom prst="rect">
            <a:avLst/>
          </a:prstGeom>
          <a:solidFill>
            <a:srgbClr val="FF2E93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1005840" y="2002536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Портовые корни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1005840" y="2331720"/>
            <a:ext cx="585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Родился в бедных кварталах Буэнос-Айреса — смесь музыки испанских, итальянских переселенцев и афро-аргентинских ритмов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7240" y="3383280"/>
            <a:ext cx="54864" cy="777240"/>
          </a:xfrm>
          <a:prstGeom prst="rect">
            <a:avLst/>
          </a:prstGeom>
          <a:solidFill>
            <a:srgbClr val="FF2E93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1005840" y="3328416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Резкий, драматичный шаг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1005840" y="3657600"/>
            <a:ext cx="585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Импровизация, острые повороты и close embrace передают напряжение и эмоцию каждой пары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7240" y="4709160"/>
            <a:ext cx="54864" cy="777240"/>
          </a:xfrm>
          <a:prstGeom prst="rect">
            <a:avLst/>
          </a:prstGeom>
          <a:solidFill>
            <a:srgbClr val="FF2E93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1005840" y="4654296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окраин до Парижа</a:t>
            </a:r>
            <a:endParaRPr lang="en-US" sz="1500" dirty="0"/>
          </a:p>
        </p:txBody>
      </p:sp>
      <p:sp>
        <p:nvSpPr>
          <p:cNvPr id="18" name="Text 15"/>
          <p:cNvSpPr txBox="1"/>
          <p:nvPr/>
        </p:nvSpPr>
        <p:spPr>
          <a:xfrm>
            <a:off x="1005840" y="4983480"/>
            <a:ext cx="585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1910-м годам танго покорило европейские салоны и стало символом изысканной страсти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9ED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572000" cy="4572000"/>
          </a:xfrm>
          <a:prstGeom prst="ellipse">
            <a:avLst/>
          </a:prstGeom>
          <a:solidFill>
            <a:srgbClr val="1B2A6B">
              <a:alpha val="8000"/>
            </a:srgbClr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" name="Text 2"/>
          <p:cNvSpPr txBox="1"/>
          <p:nvPr/>
        </p:nvSpPr>
        <p:spPr>
          <a:xfrm>
            <a:off x="731520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Джаз и свинг</a:t>
            </a:r>
            <a:endParaRPr lang="en-US" sz="4200" dirty="0"/>
          </a:p>
        </p:txBody>
      </p:sp>
      <p:sp>
        <p:nvSpPr>
          <p:cNvPr id="5" name="Text 3"/>
          <p:cNvSpPr txBox="1"/>
          <p:nvPr/>
        </p:nvSpPr>
        <p:spPr>
          <a:xfrm>
            <a:off x="777240" y="1600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1920-е — 1930-е, США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2286000"/>
            <a:ext cx="3383280" cy="3291840"/>
          </a:xfrm>
          <a:prstGeom prst="roundRect">
            <a:avLst>
              <a:gd name="adj" fmla="val 3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6B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57400" y="2651760"/>
            <a:ext cx="822960" cy="822960"/>
          </a:xfrm>
          <a:prstGeom prst="ellipse">
            <a:avLst/>
          </a:prstGeom>
          <a:solidFill>
            <a:srgbClr val="1B2A6B"/>
          </a:solidFill>
          <a:ln/>
        </p:spPr>
      </p:sp>
      <p:pic>
        <p:nvPicPr>
          <p:cNvPr id="8" name="Image 0" descr="/home/claude/dance_pptx/icon_vinyl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9424" y="2843784"/>
            <a:ext cx="438912" cy="438912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960120" y="36576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Гарлем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1051560" y="416052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родина линди-хопа и клуба Savoy Ballroom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89120" y="2286000"/>
            <a:ext cx="3383280" cy="3291840"/>
          </a:xfrm>
          <a:prstGeom prst="roundRect">
            <a:avLst>
              <a:gd name="adj" fmla="val 3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6B">
                <a:alpha val="15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669280" y="2651760"/>
            <a:ext cx="822960" cy="822960"/>
          </a:xfrm>
          <a:prstGeom prst="ellipse">
            <a:avLst/>
          </a:prstGeom>
          <a:solidFill>
            <a:srgbClr val="FF2E93"/>
          </a:solidFill>
          <a:ln/>
        </p:spPr>
      </p:sp>
      <p:pic>
        <p:nvPicPr>
          <p:cNvPr id="13" name="Image 1" descr="/home/claude/dance_pptx/icon_fir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304" y="2843784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4572000" y="36576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Эра джаза</a:t>
            </a:r>
            <a:endParaRPr lang="en-US" sz="2000" dirty="0"/>
          </a:p>
        </p:txBody>
      </p:sp>
      <p:sp>
        <p:nvSpPr>
          <p:cNvPr id="15" name="Text 11"/>
          <p:cNvSpPr txBox="1"/>
          <p:nvPr/>
        </p:nvSpPr>
        <p:spPr>
          <a:xfrm>
            <a:off x="4663440" y="416052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свинг-музыка Дюка Эллингтона задаёт ритм улиц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8001000" y="2286000"/>
            <a:ext cx="3383280" cy="3291840"/>
          </a:xfrm>
          <a:prstGeom prst="roundRect">
            <a:avLst>
              <a:gd name="adj" fmla="val 3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6B">
                <a:alpha val="1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281160" y="2651760"/>
            <a:ext cx="822960" cy="822960"/>
          </a:xfrm>
          <a:prstGeom prst="ellipse">
            <a:avLst/>
          </a:prstGeom>
          <a:solidFill>
            <a:srgbClr val="1B2A6B"/>
          </a:solidFill>
          <a:ln/>
        </p:spPr>
      </p:sp>
      <p:pic>
        <p:nvPicPr>
          <p:cNvPr id="18" name="Image 2" descr="/home/claude/dance_pptx/icon_users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184" y="2843784"/>
            <a:ext cx="438912" cy="438912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8183880" y="36576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Соло + пары</a:t>
            </a:r>
            <a:endParaRPr lang="en-US" sz="2000" dirty="0"/>
          </a:p>
        </p:txBody>
      </p:sp>
      <p:sp>
        <p:nvSpPr>
          <p:cNvPr id="20" name="Text 15"/>
          <p:cNvSpPr txBox="1"/>
          <p:nvPr/>
        </p:nvSpPr>
        <p:spPr>
          <a:xfrm>
            <a:off x="8275320" y="416052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чарльстон и линди-хоп ломают бальные каноны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35040" y="-3200400"/>
            <a:ext cx="8229600" cy="8229600"/>
          </a:xfrm>
          <a:prstGeom prst="ellipse">
            <a:avLst/>
          </a:prstGeom>
          <a:solidFill>
            <a:srgbClr val="FF2E93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5120640"/>
            <a:ext cx="0" cy="1005840"/>
          </a:xfrm>
          <a:prstGeom prst="line">
            <a:avLst/>
          </a:prstGeom>
          <a:noFill/>
          <a:ln w="38100">
            <a:solidFill>
              <a:srgbClr val="FF2E93">
                <a:alpha val="9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80160" y="5120640"/>
            <a:ext cx="0" cy="841248"/>
          </a:xfrm>
          <a:prstGeom prst="line">
            <a:avLst/>
          </a:prstGeom>
          <a:noFill/>
          <a:ln w="38100">
            <a:solidFill>
              <a:srgbClr val="FF2E93">
                <a:alpha val="7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37360" y="5120640"/>
            <a:ext cx="0" cy="676656"/>
          </a:xfrm>
          <a:prstGeom prst="line">
            <a:avLst/>
          </a:prstGeom>
          <a:noFill/>
          <a:ln w="38100">
            <a:solidFill>
              <a:srgbClr val="FF2E93">
                <a:alpha val="66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5120640"/>
            <a:ext cx="0" cy="512064"/>
          </a:xfrm>
          <a:prstGeom prst="line">
            <a:avLst/>
          </a:prstGeom>
          <a:noFill/>
          <a:ln w="38100">
            <a:solidFill>
              <a:srgbClr val="FF2E93">
                <a:alpha val="5400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Рок-н-ролл</a:t>
            </a:r>
            <a:endParaRPr lang="en-US" sz="420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162763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1950-е, США — молодёжь берёт ритм в свои руки</a:t>
            </a:r>
            <a:endParaRPr lang="en-US" sz="1400" dirty="0"/>
          </a:p>
        </p:txBody>
      </p:sp>
      <p:pic>
        <p:nvPicPr>
          <p:cNvPr id="10" name="Image 0" descr="/home/claude/dance_pptx/icon_music_p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331720"/>
            <a:ext cx="457200" cy="45720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777240" y="28803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Взрывная энергия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777240" y="3264408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D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Электрогитара и бит 4/4 Чака Берри и Элвиса Пресли требовали нового, свободного танца</a:t>
            </a:r>
            <a:endParaRPr lang="en-US" sz="1250" dirty="0"/>
          </a:p>
        </p:txBody>
      </p:sp>
      <p:pic>
        <p:nvPicPr>
          <p:cNvPr id="13" name="Image 1" descr="/home/claude/dance_pptx/icon_users_p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233172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4434840" y="28803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Акробатика вдвоём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4434840" y="3264408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D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Броски, вращения и высокие поддержки — рок-н-ролл превратил танцпол в маленькую сцену</a:t>
            </a:r>
            <a:endParaRPr lang="en-US" sz="1250" dirty="0"/>
          </a:p>
        </p:txBody>
      </p:sp>
      <p:pic>
        <p:nvPicPr>
          <p:cNvPr id="16" name="Image 2" descr="/home/claude/dance_pptx/icon_star_p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440" y="233172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092440" y="28803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Символ бунта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8092440" y="3264408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D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Впервые танец молодёжи открыто противопоставил себя вкусам родителей и старой элегантности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4206240"/>
            <a:ext cx="2926080" cy="2926080"/>
          </a:xfrm>
          <a:prstGeom prst="ellipse">
            <a:avLst/>
          </a:prstGeom>
          <a:solidFill>
            <a:srgbClr val="FF2E93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5486400"/>
            <a:ext cx="1554480" cy="1554480"/>
          </a:xfrm>
          <a:prstGeom prst="ellipse">
            <a:avLst/>
          </a:prstGeom>
          <a:solidFill>
            <a:srgbClr val="1B2A6B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162288" y="548640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46336" y="548640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930384" y="548640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778240" y="932688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62288" y="932688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546336" y="932688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930384" y="932688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314432" y="932688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778240" y="1316736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62288" y="1316736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546336" y="1316736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930384" y="1316736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314432" y="1316736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778240" y="1700784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162288" y="1700784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546336" y="1700784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930384" y="1700784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314432" y="1700784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62288" y="2084832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546336" y="2084832"/>
            <a:ext cx="310896" cy="310896"/>
          </a:xfrm>
          <a:prstGeom prst="ellipse">
            <a:avLst/>
          </a:prstGeom>
          <a:solidFill>
            <a:srgbClr val="1B2A6B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30384" y="2084832"/>
            <a:ext cx="310896" cy="310896"/>
          </a:xfrm>
          <a:prstGeom prst="ellipse">
            <a:avLst/>
          </a:prstGeom>
          <a:solidFill>
            <a:srgbClr val="FF2E93">
              <a:alpha val="85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731520" y="86868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Диско</a:t>
            </a:r>
            <a:endParaRPr lang="en-US" sz="4400" dirty="0"/>
          </a:p>
        </p:txBody>
      </p:sp>
      <p:sp>
        <p:nvSpPr>
          <p:cNvPr id="27" name="Text 25"/>
          <p:cNvSpPr txBox="1"/>
          <p:nvPr/>
        </p:nvSpPr>
        <p:spPr>
          <a:xfrm>
            <a:off x="777240" y="162763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1970-е — зеркальный шар над танцполом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777240" y="2286000"/>
            <a:ext cx="6858000" cy="1051560"/>
          </a:xfrm>
          <a:prstGeom prst="roundRect">
            <a:avLst>
              <a:gd name="adj" fmla="val 8696"/>
            </a:avLst>
          </a:prstGeom>
          <a:solidFill>
            <a:srgbClr val="E9EDFB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1005840" y="239572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Клубная культура</a:t>
            </a:r>
            <a:endParaRPr lang="en-US" sz="1450" dirty="0"/>
          </a:p>
        </p:txBody>
      </p:sp>
      <p:sp>
        <p:nvSpPr>
          <p:cNvPr id="30" name="Text 28"/>
          <p:cNvSpPr txBox="1"/>
          <p:nvPr/>
        </p:nvSpPr>
        <p:spPr>
          <a:xfrm>
            <a:off x="1005840" y="2724912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54 в Нью-Йорке и подобные клубы превращают танец в ночной ритуал равенства — богатые и бедные, разные расы и ориентации на одном танцполе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777240" y="3520440"/>
            <a:ext cx="6858000" cy="1051560"/>
          </a:xfrm>
          <a:prstGeom prst="roundRect">
            <a:avLst>
              <a:gd name="adj" fmla="val 8696"/>
            </a:avLst>
          </a:prstGeom>
          <a:solidFill>
            <a:srgbClr val="E9EDFB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1005840" y="363016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Соло на публике</a:t>
            </a:r>
            <a:endParaRPr lang="en-US" sz="1450" dirty="0"/>
          </a:p>
        </p:txBody>
      </p:sp>
      <p:sp>
        <p:nvSpPr>
          <p:cNvPr id="33" name="Text 31"/>
          <p:cNvSpPr txBox="1"/>
          <p:nvPr/>
        </p:nvSpPr>
        <p:spPr>
          <a:xfrm>
            <a:off x="1005840" y="3959352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отличие от парных танцев, диско позволяло танцевать одному, для себя и для толпы одновременно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777240" y="4754880"/>
            <a:ext cx="6858000" cy="1051560"/>
          </a:xfrm>
          <a:prstGeom prst="roundRect">
            <a:avLst>
              <a:gd name="adj" fmla="val 8696"/>
            </a:avLst>
          </a:prstGeom>
          <a:solidFill>
            <a:srgbClr val="E9EDFB"/>
          </a:solidFill>
          <a:ln/>
        </p:spPr>
      </p:sp>
      <p:sp>
        <p:nvSpPr>
          <p:cNvPr id="35" name="Text 33"/>
          <p:cNvSpPr txBox="1"/>
          <p:nvPr/>
        </p:nvSpPr>
        <p:spPr>
          <a:xfrm>
            <a:off x="1005840" y="486460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Фильм-икона</a:t>
            </a:r>
            <a:endParaRPr lang="en-US" sz="1450" dirty="0"/>
          </a:p>
        </p:txBody>
      </p:sp>
      <p:sp>
        <p:nvSpPr>
          <p:cNvPr id="36" name="Text 34"/>
          <p:cNvSpPr txBox="1"/>
          <p:nvPr/>
        </p:nvSpPr>
        <p:spPr>
          <a:xfrm>
            <a:off x="1005840" y="5193792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«Лихорадка субботнего вечера» (1977) с Джоном Траволтой закрепила образ диско в массовой культуре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D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6B"/>
          </a:solidFill>
          <a:ln/>
        </p:spPr>
      </p:sp>
      <p:sp>
        <p:nvSpPr>
          <p:cNvPr id="3" name="Shape 1"/>
          <p:cNvSpPr/>
          <p:nvPr/>
        </p:nvSpPr>
        <p:spPr>
          <a:xfrm>
            <a:off x="-1737360" y="5486400"/>
            <a:ext cx="3108960" cy="3108960"/>
          </a:xfrm>
          <a:prstGeom prst="arc">
            <a:avLst>
              <a:gd name="adj1" fmla="val 16800000"/>
              <a:gd name="adj2" fmla="val 3600000"/>
            </a:avLst>
          </a:prstGeom>
          <a:ln w="25400">
            <a:solidFill>
              <a:srgbClr val="FF2E93">
                <a:alpha val="8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2286000" y="4937760"/>
            <a:ext cx="4206240" cy="4206240"/>
          </a:xfrm>
          <a:prstGeom prst="arc">
            <a:avLst>
              <a:gd name="adj1" fmla="val 16800000"/>
              <a:gd name="adj2" fmla="val 3600000"/>
            </a:avLst>
          </a:prstGeom>
          <a:ln w="25400">
            <a:solidFill>
              <a:srgbClr val="FF2E93">
                <a:alpha val="6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2834640" y="4389120"/>
            <a:ext cx="5303520" cy="5303520"/>
          </a:xfrm>
          <a:prstGeom prst="arc">
            <a:avLst>
              <a:gd name="adj1" fmla="val 16800000"/>
              <a:gd name="adj2" fmla="val 3600000"/>
            </a:avLst>
          </a:prstGeom>
          <a:ln w="25400">
            <a:solidFill>
              <a:srgbClr val="FF2E93">
                <a:alpha val="4000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Брейк-данс</a:t>
            </a:r>
            <a:endParaRPr lang="en-US" sz="4200" dirty="0"/>
          </a:p>
        </p:txBody>
      </p:sp>
      <p:sp>
        <p:nvSpPr>
          <p:cNvPr id="8" name="Text 6"/>
          <p:cNvSpPr txBox="1"/>
          <p:nvPr/>
        </p:nvSpPr>
        <p:spPr>
          <a:xfrm>
            <a:off x="777240" y="162763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Конец 1960-х — 1970-е, Бронкс, Нью-Йорк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2286000"/>
            <a:ext cx="5120640" cy="3657600"/>
          </a:xfrm>
          <a:prstGeom prst="roundRect">
            <a:avLst>
              <a:gd name="adj" fmla="val 3500"/>
            </a:avLst>
          </a:prstGeom>
          <a:solidFill>
            <a:srgbClr val="121D4E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051560" y="24688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7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Рождение улицы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288036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6EA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брейк-битах DJ Kool Herc танцоры из афроамериканских и латиноамериканских районов создали новый язык тела: b-boying стал ответом бедных кварталов на закрытые двери танцевальных клубов.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51560" y="4224528"/>
            <a:ext cx="82296" cy="8229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280160" y="4105656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Top-rock — вступление стоя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051560" y="4608576"/>
            <a:ext cx="82296" cy="8229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1280160" y="4489704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Footwork — работа ног у пола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051560" y="4992624"/>
            <a:ext cx="82296" cy="8229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280160" y="487375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moves — вращения и акробатика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51560" y="5376672"/>
            <a:ext cx="82296" cy="82296"/>
          </a:xfrm>
          <a:prstGeom prst="ellipse">
            <a:avLst/>
          </a:prstGeom>
          <a:solidFill>
            <a:srgbClr val="FF2E93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280160" y="5257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Freeze — эффектная застывшая поза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263640" y="2286000"/>
            <a:ext cx="5166360" cy="3657600"/>
          </a:xfrm>
          <a:prstGeom prst="roundRect">
            <a:avLst>
              <a:gd name="adj" fmla="val 3500"/>
            </a:avLst>
          </a:prstGeom>
          <a:solidFill>
            <a:srgbClr val="FF2E93"/>
          </a:solidFill>
          <a:ln/>
        </p:spPr>
      </p:sp>
      <p:pic>
        <p:nvPicPr>
          <p:cNvPr id="21" name="Image 0" descr="/home/claude/dance_pptx/icon_mask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542032"/>
            <a:ext cx="502920" cy="502920"/>
          </a:xfrm>
          <a:prstGeom prst="rect">
            <a:avLst/>
          </a:prstGeom>
        </p:spPr>
      </p:pic>
      <p:sp>
        <p:nvSpPr>
          <p:cNvPr id="22" name="Text 19"/>
          <p:cNvSpPr txBox="1"/>
          <p:nvPr/>
        </p:nvSpPr>
        <p:spPr>
          <a:xfrm>
            <a:off x="6537960" y="320040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Четыре элемента хип-хоп культуры</a:t>
            </a:r>
            <a:endParaRPr lang="en-US" sz="1700" dirty="0"/>
          </a:p>
        </p:txBody>
      </p:sp>
      <p:sp>
        <p:nvSpPr>
          <p:cNvPr id="23" name="Text 20"/>
          <p:cNvSpPr txBox="1"/>
          <p:nvPr/>
        </p:nvSpPr>
        <p:spPr>
          <a:xfrm>
            <a:off x="6537960" y="3840480"/>
            <a:ext cx="4663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Брейк-данс стал одной из четырёх опор культуры хип-хопа — наряду с диджеингом, рэпом (MC-ингом) и граффити. Именно здесь танец впервые срастается с целым мировоззрением.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AB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218688" cy="3218688"/>
          </a:xfrm>
          <a:prstGeom prst="ellipse">
            <a:avLst/>
          </a:prstGeom>
          <a:solidFill>
            <a:srgbClr val="FF2E93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557784" y="-54864"/>
            <a:ext cx="1709928" cy="1709928"/>
          </a:xfrm>
          <a:prstGeom prst="ellipse">
            <a:avLst/>
          </a:prstGeom>
          <a:solidFill>
            <a:srgbClr val="1B2A6B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77724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86868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Хип-хоп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162763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2E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1980-е — наши дни: от улиц Бронкса до мировых сцен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960120" y="2578608"/>
            <a:ext cx="10607040" cy="0"/>
          </a:xfrm>
          <a:prstGeom prst="line">
            <a:avLst/>
          </a:prstGeom>
          <a:noFill/>
          <a:ln w="38100">
            <a:solidFill>
              <a:srgbClr val="E9EDF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2487168"/>
            <a:ext cx="182880" cy="182880"/>
          </a:xfrm>
          <a:prstGeom prst="ellipse">
            <a:avLst/>
          </a:prstGeom>
          <a:solidFill>
            <a:srgbClr val="FF2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27889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1980-е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3200400"/>
            <a:ext cx="2606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Поппинг и локинг из Калифорнии соединяются с брейк-дансом Нью-Йорка — рождается общий словарь стилей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749040" y="2487168"/>
            <a:ext cx="182880" cy="182880"/>
          </a:xfrm>
          <a:prstGeom prst="ellipse">
            <a:avLst/>
          </a:prstGeom>
          <a:solidFill>
            <a:srgbClr val="FF2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66160" y="27889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1990-е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3566160" y="3200400"/>
            <a:ext cx="2606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Клипы MTV и хип-хоп-индустрия делают уличные стили частью массовой поп-культуры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537960" y="2487168"/>
            <a:ext cx="182880" cy="182880"/>
          </a:xfrm>
          <a:prstGeom prst="ellipse">
            <a:avLst/>
          </a:prstGeom>
          <a:solidFill>
            <a:srgbClr val="FF2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355080" y="27889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2000-е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6355080" y="3200400"/>
            <a:ext cx="2606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style и хип-хоп-хореография выходят на сцену: конкурсы, студии, коммерческие постановки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9326880" y="2487168"/>
            <a:ext cx="182880" cy="182880"/>
          </a:xfrm>
          <a:prstGeom prst="ellipse">
            <a:avLst/>
          </a:prstGeom>
          <a:solidFill>
            <a:srgbClr val="FF2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9144000" y="27889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Сегодня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9144000" y="3200400"/>
            <a:ext cx="2606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TikTok и глобальные баттлы стирают границы — новый стиль может родиться в любой точке мира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129284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A6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ТАНЦА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2026-08-28T21:10:43Z</dcterms:created>
  <dcterms:modified xsi:type="dcterms:W3CDTF">2026-08-28T21:10:43Z</dcterms:modified>
</cp:coreProperties>
</file>