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ame-deck/icons/bg_tit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40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ЗАГРУЗКА_ТЕМЫ.EXE</a:t>
            </a:r>
            <a:endParaRPr lang="en-US" sz="1300" dirty="0"/>
          </a:p>
        </p:txBody>
      </p:sp>
      <p:pic>
        <p:nvPicPr>
          <p:cNvPr id="4" name="Image 1" descr="/home/claude/game-deck/icons/gamepad_bl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234440"/>
            <a:ext cx="1005840" cy="10058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2960" y="2331720"/>
            <a:ext cx="104241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600" b="1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КОМПЬЮТЕРНЫЕ ИГРЫ</a:t>
            </a:r>
            <a:endParaRPr lang="en-US" sz="4600" dirty="0"/>
          </a:p>
          <a:p>
            <a:pPr algn="l" indent="0" marL="0">
              <a:lnSpc>
                <a:spcPct val="108000"/>
              </a:lnSpc>
              <a:buNone/>
            </a:pPr>
            <a:r>
              <a:rPr lang="en-US" sz="46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ИСКУССТВО </a:t>
            </a:r>
            <a:pPr algn="l" indent="0" marL="0">
              <a:lnSpc>
                <a:spcPct val="108000"/>
              </a:lnSpc>
              <a:buNone/>
            </a:pPr>
            <a:r>
              <a:rPr lang="en-US" sz="4600" b="1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ИЛИ </a:t>
            </a:r>
            <a:pPr algn="l" indent="0" marL="0">
              <a:lnSpc>
                <a:spcPct val="108000"/>
              </a:lnSpc>
              <a:buNone/>
            </a:pPr>
            <a:r>
              <a:rPr lang="en-US" sz="4600" b="1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ЗАВИСИМОСТЬ?</a:t>
            </a:r>
            <a:endParaRPr lang="en-US" sz="4600" dirty="0"/>
          </a:p>
        </p:txBody>
      </p:sp>
      <p:sp>
        <p:nvSpPr>
          <p:cNvPr id="6" name="Text 2"/>
          <p:cNvSpPr/>
          <p:nvPr/>
        </p:nvSpPr>
        <p:spPr>
          <a:xfrm>
            <a:off x="822960" y="466344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 видеоигры с двух сторон: как культурное и художественное явление — и как источник психологического риска, признанного Всемирной организацией здравоохранения.</a:t>
            </a:r>
            <a:endParaRPr lang="en-US" sz="1500" dirty="0"/>
          </a:p>
        </p:txBody>
      </p:sp>
      <p:sp>
        <p:nvSpPr>
          <p:cNvPr id="7" name="Shape 3"/>
          <p:cNvSpPr/>
          <p:nvPr/>
        </p:nvSpPr>
        <p:spPr>
          <a:xfrm>
            <a:off x="822960" y="5806440"/>
            <a:ext cx="457200" cy="109728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8" name="Shape 4"/>
          <p:cNvSpPr/>
          <p:nvPr/>
        </p:nvSpPr>
        <p:spPr>
          <a:xfrm>
            <a:off x="1325880" y="5806440"/>
            <a:ext cx="457200" cy="109728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9" name="Text 5"/>
          <p:cNvSpPr/>
          <p:nvPr/>
        </p:nvSpPr>
        <p:spPr>
          <a:xfrm>
            <a:off x="1920240" y="56692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PRESS START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0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ame-deck/icons/bg_m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01 · МАСШТАБ ИНДУСТРИИ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spc="5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Индустрия, которая обошла кино и музыку</a:t>
            </a:r>
            <a:endParaRPr lang="en-US" sz="3000" dirty="0"/>
          </a:p>
        </p:txBody>
      </p:sp>
      <p:pic>
        <p:nvPicPr>
          <p:cNvPr id="5" name="Image 1" descr="/home/claude/game-deck/icons/chart_purp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502920"/>
            <a:ext cx="1051560" cy="10515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1965960"/>
            <a:ext cx="3429000" cy="274320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00E5FF">
                <a:alpha val="35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548640" y="196596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8" name="Shape 4"/>
          <p:cNvSpPr/>
          <p:nvPr/>
        </p:nvSpPr>
        <p:spPr>
          <a:xfrm>
            <a:off x="3895344" y="196596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9" name="Shape 5"/>
          <p:cNvSpPr/>
          <p:nvPr/>
        </p:nvSpPr>
        <p:spPr>
          <a:xfrm>
            <a:off x="548640" y="462686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0" name="Shape 6"/>
          <p:cNvSpPr/>
          <p:nvPr/>
        </p:nvSpPr>
        <p:spPr>
          <a:xfrm>
            <a:off x="3895344" y="462686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1" name="Text 7"/>
          <p:cNvSpPr/>
          <p:nvPr/>
        </p:nvSpPr>
        <p:spPr>
          <a:xfrm>
            <a:off x="777240" y="228600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$263</a:t>
            </a:r>
            <a:endParaRPr lang="en-US" sz="4600" dirty="0"/>
          </a:p>
        </p:txBody>
      </p:sp>
      <p:sp>
        <p:nvSpPr>
          <p:cNvPr id="12" name="Text 8"/>
          <p:cNvSpPr/>
          <p:nvPr/>
        </p:nvSpPr>
        <p:spPr>
          <a:xfrm>
            <a:off x="777240" y="315468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млрд $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777240" y="356616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выручка мирового рынка видеоигр в 2025 году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4297680" y="1965960"/>
            <a:ext cx="3429000" cy="274320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B026FF">
                <a:alpha val="3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297680" y="196596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6" name="Shape 12"/>
          <p:cNvSpPr/>
          <p:nvPr/>
        </p:nvSpPr>
        <p:spPr>
          <a:xfrm>
            <a:off x="7644384" y="196596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7" name="Shape 13"/>
          <p:cNvSpPr/>
          <p:nvPr/>
        </p:nvSpPr>
        <p:spPr>
          <a:xfrm>
            <a:off x="4297680" y="462686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8" name="Shape 14"/>
          <p:cNvSpPr/>
          <p:nvPr/>
        </p:nvSpPr>
        <p:spPr>
          <a:xfrm>
            <a:off x="7644384" y="462686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9" name="Text 15"/>
          <p:cNvSpPr/>
          <p:nvPr/>
        </p:nvSpPr>
        <p:spPr>
          <a:xfrm>
            <a:off x="4526280" y="228600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3+</a:t>
            </a:r>
            <a:endParaRPr lang="en-US" sz="4600" dirty="0"/>
          </a:p>
        </p:txBody>
      </p:sp>
      <p:sp>
        <p:nvSpPr>
          <p:cNvPr id="20" name="Text 16"/>
          <p:cNvSpPr/>
          <p:nvPr/>
        </p:nvSpPr>
        <p:spPr>
          <a:xfrm>
            <a:off x="4526280" y="315468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млрд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4526280" y="356616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 всему миру играют в видеоигры хотя бы эпизодически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8046720" y="1965960"/>
            <a:ext cx="3429000" cy="274320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00E5FF">
                <a:alpha val="35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8046720" y="196596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4" name="Shape 20"/>
          <p:cNvSpPr/>
          <p:nvPr/>
        </p:nvSpPr>
        <p:spPr>
          <a:xfrm>
            <a:off x="11393424" y="196596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5" name="Shape 21"/>
          <p:cNvSpPr/>
          <p:nvPr/>
        </p:nvSpPr>
        <p:spPr>
          <a:xfrm>
            <a:off x="8046720" y="462686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6" name="Shape 22"/>
          <p:cNvSpPr/>
          <p:nvPr/>
        </p:nvSpPr>
        <p:spPr>
          <a:xfrm>
            <a:off x="11393424" y="462686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7" name="Text 23"/>
          <p:cNvSpPr/>
          <p:nvPr/>
        </p:nvSpPr>
        <p:spPr>
          <a:xfrm>
            <a:off x="8275320" y="228600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</a:t>
            </a:r>
            <a:endParaRPr lang="en-US" sz="4600" dirty="0"/>
          </a:p>
        </p:txBody>
      </p:sp>
      <p:sp>
        <p:nvSpPr>
          <p:cNvPr id="28" name="Text 24"/>
          <p:cNvSpPr/>
          <p:nvPr/>
        </p:nvSpPr>
        <p:spPr>
          <a:xfrm>
            <a:off x="8275320" y="315468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8275320" y="356616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включены в постоянную коллекцию музея MoMA как произведения дизайна</a:t>
            </a:r>
            <a:endParaRPr lang="en-US" sz="1250" dirty="0"/>
          </a:p>
        </p:txBody>
      </p:sp>
      <p:sp>
        <p:nvSpPr>
          <p:cNvPr id="30" name="Text 26"/>
          <p:cNvSpPr/>
          <p:nvPr/>
        </p:nvSpPr>
        <p:spPr>
          <a:xfrm>
            <a:off x="548640" y="5029200"/>
            <a:ext cx="10424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B7A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индустрия официально опережает по выручке мировой кинопрокат и музыкальную индустрию вместе взятые — игры стали главной формой развлечения XXI века.</a:t>
            </a:r>
            <a:endParaRPr lang="en-US" sz="1300" dirty="0"/>
          </a:p>
        </p:txBody>
      </p:sp>
      <p:sp>
        <p:nvSpPr>
          <p:cNvPr id="31" name="Text 27"/>
          <p:cNvSpPr/>
          <p:nvPr/>
        </p:nvSpPr>
        <p:spPr>
          <a:xfrm>
            <a:off x="54864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ИГРЫ_И_ОБЩЕСТВО.EXE</a:t>
            </a:r>
            <a:endParaRPr lang="en-US" sz="1000" dirty="0"/>
          </a:p>
        </p:txBody>
      </p:sp>
      <p:sp>
        <p:nvSpPr>
          <p:cNvPr id="32" name="Text 28"/>
          <p:cNvSpPr/>
          <p:nvPr/>
        </p:nvSpPr>
        <p:spPr>
          <a:xfrm>
            <a:off x="11109960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 10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0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ame-deck/icons/bg_m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02 · АРГУМЕНТЫ «ЗА»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spc="5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Игры как искусство: что говорит «за»</a:t>
            </a:r>
            <a:endParaRPr lang="en-US" sz="3000" dirty="0"/>
          </a:p>
        </p:txBody>
      </p:sp>
      <p:pic>
        <p:nvPicPr>
          <p:cNvPr id="5" name="Image 1" descr="/home/claude/game-deck/icons/palette_bl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502920"/>
            <a:ext cx="1051560" cy="10515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1874520"/>
            <a:ext cx="5120640" cy="160020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00E5FF">
                <a:alpha val="35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548640" y="187452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8" name="Shape 4"/>
          <p:cNvSpPr/>
          <p:nvPr/>
        </p:nvSpPr>
        <p:spPr>
          <a:xfrm>
            <a:off x="5586984" y="187452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9" name="Shape 5"/>
          <p:cNvSpPr/>
          <p:nvPr/>
        </p:nvSpPr>
        <p:spPr>
          <a:xfrm>
            <a:off x="548640" y="339242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0" name="Shape 6"/>
          <p:cNvSpPr/>
          <p:nvPr/>
        </p:nvSpPr>
        <p:spPr>
          <a:xfrm>
            <a:off x="5586984" y="339242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1" name="Text 7"/>
          <p:cNvSpPr/>
          <p:nvPr/>
        </p:nvSpPr>
        <p:spPr>
          <a:xfrm>
            <a:off x="822960" y="20574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Визуальный язык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822960" y="246888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Арт-дирекшн игр сопоставим с живописью и кинематографом: Gris, Journey, Ori and the Blind Forest.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943600" y="1874520"/>
            <a:ext cx="5120640" cy="160020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00E5FF">
                <a:alpha val="3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943600" y="187452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5" name="Shape 11"/>
          <p:cNvSpPr/>
          <p:nvPr/>
        </p:nvSpPr>
        <p:spPr>
          <a:xfrm>
            <a:off x="10981944" y="187452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6" name="Shape 12"/>
          <p:cNvSpPr/>
          <p:nvPr/>
        </p:nvSpPr>
        <p:spPr>
          <a:xfrm>
            <a:off x="5943600" y="339242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7" name="Shape 13"/>
          <p:cNvSpPr/>
          <p:nvPr/>
        </p:nvSpPr>
        <p:spPr>
          <a:xfrm>
            <a:off x="10981944" y="339242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8" name="Text 14"/>
          <p:cNvSpPr/>
          <p:nvPr/>
        </p:nvSpPr>
        <p:spPr>
          <a:xfrm>
            <a:off x="6217920" y="20574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Повествование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6217920" y="246888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создают эмоциональные истории уровня литературы и кино — The Last of Us, Disco Elysium.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548640" y="3749040"/>
            <a:ext cx="5120640" cy="160020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00E5FF">
                <a:alpha val="35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548640" y="374904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2" name="Shape 18"/>
          <p:cNvSpPr/>
          <p:nvPr/>
        </p:nvSpPr>
        <p:spPr>
          <a:xfrm>
            <a:off x="5586984" y="374904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3" name="Shape 19"/>
          <p:cNvSpPr/>
          <p:nvPr/>
        </p:nvSpPr>
        <p:spPr>
          <a:xfrm>
            <a:off x="548640" y="526694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4" name="Shape 20"/>
          <p:cNvSpPr/>
          <p:nvPr/>
        </p:nvSpPr>
        <p:spPr>
          <a:xfrm>
            <a:off x="5586984" y="526694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5" name="Text 21"/>
          <p:cNvSpPr/>
          <p:nvPr/>
        </p:nvSpPr>
        <p:spPr>
          <a:xfrm>
            <a:off x="822960" y="3931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Музыка</a:t>
            </a:r>
            <a:endParaRPr lang="en-US" sz="1500" dirty="0"/>
          </a:p>
        </p:txBody>
      </p:sp>
      <p:sp>
        <p:nvSpPr>
          <p:cNvPr id="26" name="Text 22"/>
          <p:cNvSpPr/>
          <p:nvPr/>
        </p:nvSpPr>
        <p:spPr>
          <a:xfrm>
            <a:off x="822960" y="434340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Оркестровые саундтреки игр звучат на концертах филармоний по всему миру.</a:t>
            </a:r>
            <a:endParaRPr lang="en-US" sz="1250" dirty="0"/>
          </a:p>
        </p:txBody>
      </p:sp>
      <p:sp>
        <p:nvSpPr>
          <p:cNvPr id="27" name="Shape 23"/>
          <p:cNvSpPr/>
          <p:nvPr/>
        </p:nvSpPr>
        <p:spPr>
          <a:xfrm>
            <a:off x="5943600" y="3749040"/>
            <a:ext cx="5120640" cy="160020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00E5FF">
                <a:alpha val="35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5943600" y="374904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9" name="Shape 25"/>
          <p:cNvSpPr/>
          <p:nvPr/>
        </p:nvSpPr>
        <p:spPr>
          <a:xfrm>
            <a:off x="10981944" y="374904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30" name="Shape 26"/>
          <p:cNvSpPr/>
          <p:nvPr/>
        </p:nvSpPr>
        <p:spPr>
          <a:xfrm>
            <a:off x="5943600" y="526694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31" name="Shape 27"/>
          <p:cNvSpPr/>
          <p:nvPr/>
        </p:nvSpPr>
        <p:spPr>
          <a:xfrm>
            <a:off x="10981944" y="526694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32" name="Text 28"/>
          <p:cNvSpPr/>
          <p:nvPr/>
        </p:nvSpPr>
        <p:spPr>
          <a:xfrm>
            <a:off x="6217920" y="3931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Интерактивность</a:t>
            </a:r>
            <a:endParaRPr lang="en-US" sz="1500" dirty="0"/>
          </a:p>
        </p:txBody>
      </p:sp>
      <p:sp>
        <p:nvSpPr>
          <p:cNvPr id="33" name="Text 29"/>
          <p:cNvSpPr/>
          <p:nvPr/>
        </p:nvSpPr>
        <p:spPr>
          <a:xfrm>
            <a:off x="6217920" y="4343400"/>
            <a:ext cx="4572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свойство: зритель становится соавтором истории — этого нет ни в одном другом искусстве.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54864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ИГРЫ_И_ОБЩЕСТВО.EXE</a:t>
            </a:r>
            <a:endParaRPr lang="en-US" sz="1000" dirty="0"/>
          </a:p>
        </p:txBody>
      </p:sp>
      <p:sp>
        <p:nvSpPr>
          <p:cNvPr id="35" name="Text 31"/>
          <p:cNvSpPr/>
          <p:nvPr/>
        </p:nvSpPr>
        <p:spPr>
          <a:xfrm>
            <a:off x="11109960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 10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0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ame-deck/icons/bg_m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03 · ПРИЗНАНИЕ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spc="5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Культурные институты признают игры</a:t>
            </a:r>
            <a:endParaRPr lang="en-US" sz="3000" dirty="0"/>
          </a:p>
        </p:txBody>
      </p:sp>
      <p:pic>
        <p:nvPicPr>
          <p:cNvPr id="5" name="Image 1" descr="/home/claude/game-deck/icons/landmark_purp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502920"/>
            <a:ext cx="1051560" cy="10515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1874520"/>
            <a:ext cx="10424160" cy="160020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B026FF">
                <a:alpha val="35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548640" y="187452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8" name="Shape 4"/>
          <p:cNvSpPr/>
          <p:nvPr/>
        </p:nvSpPr>
        <p:spPr>
          <a:xfrm>
            <a:off x="10890504" y="187452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9" name="Shape 5"/>
          <p:cNvSpPr/>
          <p:nvPr/>
        </p:nvSpPr>
        <p:spPr>
          <a:xfrm>
            <a:off x="548640" y="339242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0" name="Shape 6"/>
          <p:cNvSpPr/>
          <p:nvPr/>
        </p:nvSpPr>
        <p:spPr>
          <a:xfrm>
            <a:off x="10890504" y="339242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1" name="Text 7"/>
          <p:cNvSpPr/>
          <p:nvPr/>
        </p:nvSpPr>
        <p:spPr>
          <a:xfrm>
            <a:off x="822960" y="20574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MoMA, Нью-Йорк — 2012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822960" y="2468880"/>
            <a:ext cx="9875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современного искусства включил 14 видеоигр в постоянную коллекцию дизайна — среди них Pac-Man, Tetris, SimCity 2000 и Portal. Кураторка Паола Антонелли представила игры как образцы дизайна взаимодействия.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548640" y="3703320"/>
            <a:ext cx="5120640" cy="141732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00E5FF">
                <a:alpha val="3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48640" y="370332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5" name="Shape 11"/>
          <p:cNvSpPr/>
          <p:nvPr/>
        </p:nvSpPr>
        <p:spPr>
          <a:xfrm>
            <a:off x="5586984" y="370332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6" name="Shape 12"/>
          <p:cNvSpPr/>
          <p:nvPr/>
        </p:nvSpPr>
        <p:spPr>
          <a:xfrm>
            <a:off x="548640" y="503834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7" name="Shape 13"/>
          <p:cNvSpPr/>
          <p:nvPr/>
        </p:nvSpPr>
        <p:spPr>
          <a:xfrm>
            <a:off x="5586984" y="503834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8" name="Text 14"/>
          <p:cNvSpPr/>
          <p:nvPr/>
        </p:nvSpPr>
        <p:spPr>
          <a:xfrm>
            <a:off x="822960" y="388620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Премии индустрии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822960" y="425196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Game Awards и BAFTA Games Awards ежегодно отмечают игры за сценарий, музыку и художественную режиссуру наравне с кино.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5943600" y="3703320"/>
            <a:ext cx="5120640" cy="141732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00E5FF">
                <a:alpha val="35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5943600" y="370332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2" name="Shape 18"/>
          <p:cNvSpPr/>
          <p:nvPr/>
        </p:nvSpPr>
        <p:spPr>
          <a:xfrm>
            <a:off x="10981944" y="370332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3" name="Shape 19"/>
          <p:cNvSpPr/>
          <p:nvPr/>
        </p:nvSpPr>
        <p:spPr>
          <a:xfrm>
            <a:off x="5943600" y="503834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4" name="Shape 20"/>
          <p:cNvSpPr/>
          <p:nvPr/>
        </p:nvSpPr>
        <p:spPr>
          <a:xfrm>
            <a:off x="10981944" y="503834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5" name="Text 21"/>
          <p:cNvSpPr/>
          <p:nvPr/>
        </p:nvSpPr>
        <p:spPr>
          <a:xfrm>
            <a:off x="6217920" y="388620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Live-концерты</a:t>
            </a:r>
            <a:endParaRPr lang="en-US" sz="1400" dirty="0"/>
          </a:p>
        </p:txBody>
      </p:sp>
      <p:sp>
        <p:nvSpPr>
          <p:cNvPr id="26" name="Text 22"/>
          <p:cNvSpPr/>
          <p:nvPr/>
        </p:nvSpPr>
        <p:spPr>
          <a:xfrm>
            <a:off x="6217920" y="425196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Саундтреки к играм исполняют симфонические оркестры на аренах — от Zelda до Final Fantasy.</a:t>
            </a:r>
            <a:endParaRPr lang="en-US" sz="1250" dirty="0"/>
          </a:p>
        </p:txBody>
      </p:sp>
      <p:sp>
        <p:nvSpPr>
          <p:cNvPr id="27" name="Text 23"/>
          <p:cNvSpPr/>
          <p:nvPr/>
        </p:nvSpPr>
        <p:spPr>
          <a:xfrm>
            <a:off x="54864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ИГРЫ_И_ОБЩЕСТВО.EXE</a:t>
            </a:r>
            <a:endParaRPr lang="en-US" sz="1000" dirty="0"/>
          </a:p>
        </p:txBody>
      </p:sp>
      <p:sp>
        <p:nvSpPr>
          <p:cNvPr id="28" name="Text 24"/>
          <p:cNvSpPr/>
          <p:nvPr/>
        </p:nvSpPr>
        <p:spPr>
          <a:xfrm>
            <a:off x="11109960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/ 10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0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ame-deck/icons/bg_m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04 · ОБРАТНАЯ СТОРОНА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spc="5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Игровое расстройство — официальный диагноз</a:t>
            </a:r>
            <a:endParaRPr lang="en-US" sz="3000" dirty="0"/>
          </a:p>
        </p:txBody>
      </p:sp>
      <p:pic>
        <p:nvPicPr>
          <p:cNvPr id="5" name="Image 1" descr="/home/claude/game-deck/icons/brain_bl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502920"/>
            <a:ext cx="1051560" cy="10515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1920240"/>
            <a:ext cx="4023360" cy="310896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B026FF">
                <a:alpha val="35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548640" y="192024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8" name="Shape 4"/>
          <p:cNvSpPr/>
          <p:nvPr/>
        </p:nvSpPr>
        <p:spPr>
          <a:xfrm>
            <a:off x="4489704" y="192024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9" name="Shape 5"/>
          <p:cNvSpPr/>
          <p:nvPr/>
        </p:nvSpPr>
        <p:spPr>
          <a:xfrm>
            <a:off x="548640" y="494690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0" name="Shape 6"/>
          <p:cNvSpPr/>
          <p:nvPr/>
        </p:nvSpPr>
        <p:spPr>
          <a:xfrm>
            <a:off x="4489704" y="494690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1" name="Text 7"/>
          <p:cNvSpPr/>
          <p:nvPr/>
        </p:nvSpPr>
        <p:spPr>
          <a:xfrm>
            <a:off x="822960" y="219456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01.01.2022</a:t>
            </a:r>
            <a:endParaRPr lang="en-US" sz="3000" dirty="0"/>
          </a:p>
        </p:txBody>
      </p:sp>
      <p:sp>
        <p:nvSpPr>
          <p:cNvPr id="12" name="Text 8"/>
          <p:cNvSpPr/>
          <p:nvPr/>
        </p:nvSpPr>
        <p:spPr>
          <a:xfrm>
            <a:off x="822960" y="2880360"/>
            <a:ext cx="3474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когда МКБ-11 ВОЗ официально вступила в силу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892040" y="196596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450" dirty="0">
                <a:solidFill>
                  <a:srgbClr val="F5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включила «игровое расстройство» (gaming disorder) в 11-й пересмотр Международной классификации болезней (МКБ-11).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4892040" y="3154680"/>
            <a:ext cx="60350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отменяет культурную ценность игр, но признаёт: у части людей игровое поведение может выйти из-под контроля и потребовать медицинской помощи — так же, как это происходит с другими формами поведенческой зависимости.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54864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ИГРЫ_И_ОБЩЕСТВО.EXE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11109960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/ 10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0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ame-deck/icons/bg_m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05 · КРИТЕРИИ ВОЗ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spc="5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Как распознать игровое расстройство</a:t>
            </a:r>
            <a:endParaRPr lang="en-US" sz="3000" dirty="0"/>
          </a:p>
        </p:txBody>
      </p:sp>
      <p:pic>
        <p:nvPicPr>
          <p:cNvPr id="5" name="Image 1" descr="/home/claude/game-deck/icons/warning_purp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502920"/>
            <a:ext cx="1051560" cy="10515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1920240"/>
            <a:ext cx="3337560" cy="278892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B026FF">
                <a:alpha val="35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548640" y="192024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8" name="Shape 4"/>
          <p:cNvSpPr/>
          <p:nvPr/>
        </p:nvSpPr>
        <p:spPr>
          <a:xfrm>
            <a:off x="3803904" y="192024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9" name="Shape 5"/>
          <p:cNvSpPr/>
          <p:nvPr/>
        </p:nvSpPr>
        <p:spPr>
          <a:xfrm>
            <a:off x="548640" y="462686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0" name="Shape 6"/>
          <p:cNvSpPr/>
          <p:nvPr/>
        </p:nvSpPr>
        <p:spPr>
          <a:xfrm>
            <a:off x="3803904" y="462686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1" name="Text 7"/>
          <p:cNvSpPr/>
          <p:nvPr/>
        </p:nvSpPr>
        <p:spPr>
          <a:xfrm>
            <a:off x="777240" y="2103120"/>
            <a:ext cx="2880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3000" dirty="0"/>
          </a:p>
        </p:txBody>
      </p:sp>
      <p:sp>
        <p:nvSpPr>
          <p:cNvPr id="12" name="Text 8"/>
          <p:cNvSpPr/>
          <p:nvPr/>
        </p:nvSpPr>
        <p:spPr>
          <a:xfrm>
            <a:off x="777240" y="278892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Потеря контроля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777240" y="3246120"/>
            <a:ext cx="2880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может регулировать частоту, продолжительность и интенсивность игровых сессий.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178808" y="1920240"/>
            <a:ext cx="3337560" cy="278892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B026FF">
                <a:alpha val="3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178808" y="192024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6" name="Shape 12"/>
          <p:cNvSpPr/>
          <p:nvPr/>
        </p:nvSpPr>
        <p:spPr>
          <a:xfrm>
            <a:off x="7434072" y="192024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7" name="Shape 13"/>
          <p:cNvSpPr/>
          <p:nvPr/>
        </p:nvSpPr>
        <p:spPr>
          <a:xfrm>
            <a:off x="4178808" y="462686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8" name="Shape 14"/>
          <p:cNvSpPr/>
          <p:nvPr/>
        </p:nvSpPr>
        <p:spPr>
          <a:xfrm>
            <a:off x="7434072" y="462686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9" name="Text 15"/>
          <p:cNvSpPr/>
          <p:nvPr/>
        </p:nvSpPr>
        <p:spPr>
          <a:xfrm>
            <a:off x="4407408" y="2103120"/>
            <a:ext cx="2880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3000" dirty="0"/>
          </a:p>
        </p:txBody>
      </p:sp>
      <p:sp>
        <p:nvSpPr>
          <p:cNvPr id="20" name="Text 16"/>
          <p:cNvSpPr/>
          <p:nvPr/>
        </p:nvSpPr>
        <p:spPr>
          <a:xfrm>
            <a:off x="4407408" y="278892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Игра — приоритет №1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4407408" y="3246120"/>
            <a:ext cx="2880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становится важнее других интересов, повседневных дел, учёбы и отношений.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7808976" y="1920240"/>
            <a:ext cx="3337560" cy="278892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B026FF">
                <a:alpha val="35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7808976" y="192024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24" name="Shape 20"/>
          <p:cNvSpPr/>
          <p:nvPr/>
        </p:nvSpPr>
        <p:spPr>
          <a:xfrm>
            <a:off x="11064240" y="192024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25" name="Shape 21"/>
          <p:cNvSpPr/>
          <p:nvPr/>
        </p:nvSpPr>
        <p:spPr>
          <a:xfrm>
            <a:off x="7808976" y="462686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26" name="Shape 22"/>
          <p:cNvSpPr/>
          <p:nvPr/>
        </p:nvSpPr>
        <p:spPr>
          <a:xfrm>
            <a:off x="11064240" y="462686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27" name="Text 23"/>
          <p:cNvSpPr/>
          <p:nvPr/>
        </p:nvSpPr>
        <p:spPr>
          <a:xfrm>
            <a:off x="8037576" y="2103120"/>
            <a:ext cx="2880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3000" dirty="0"/>
          </a:p>
        </p:txBody>
      </p:sp>
      <p:sp>
        <p:nvSpPr>
          <p:cNvPr id="28" name="Text 24"/>
          <p:cNvSpPr/>
          <p:nvPr/>
        </p:nvSpPr>
        <p:spPr>
          <a:xfrm>
            <a:off x="8037576" y="2788920"/>
            <a:ext cx="2880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Игра вопреки последствиям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8037576" y="3246120"/>
            <a:ext cx="2880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активность продолжается, несмотря на явные негативные последствия в жизни.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548640" y="4983480"/>
            <a:ext cx="10424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B7A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Диагноз ставится, если признаки сохраняются не менее 12 месяцев и приводят к серьёзным нарушениям в личной, семейной, учебной или профессиональной жизни.</a:t>
            </a:r>
            <a:endParaRPr lang="en-US" sz="1300" dirty="0"/>
          </a:p>
        </p:txBody>
      </p:sp>
      <p:sp>
        <p:nvSpPr>
          <p:cNvPr id="31" name="Text 27"/>
          <p:cNvSpPr/>
          <p:nvPr/>
        </p:nvSpPr>
        <p:spPr>
          <a:xfrm>
            <a:off x="54864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ИГРЫ_И_ОБЩЕСТВО.EXE</a:t>
            </a:r>
            <a:endParaRPr lang="en-US" sz="1000" dirty="0"/>
          </a:p>
        </p:txBody>
      </p:sp>
      <p:sp>
        <p:nvSpPr>
          <p:cNvPr id="32" name="Text 28"/>
          <p:cNvSpPr/>
          <p:nvPr/>
        </p:nvSpPr>
        <p:spPr>
          <a:xfrm>
            <a:off x="11109960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/ 10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0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ame-deck/icons/bg_m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06 · ФАКТОРЫ РИСКА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spc="5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Кто чаще подвержен риску</a:t>
            </a:r>
            <a:endParaRPr lang="en-US" sz="3000" dirty="0"/>
          </a:p>
        </p:txBody>
      </p:sp>
      <p:pic>
        <p:nvPicPr>
          <p:cNvPr id="5" name="Image 1" descr="/home/claude/game-deck/icons/users_bl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502920"/>
            <a:ext cx="1051560" cy="10515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1947672"/>
            <a:ext cx="146304" cy="146304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7" name="Text 3"/>
          <p:cNvSpPr/>
          <p:nvPr/>
        </p:nvSpPr>
        <p:spPr>
          <a:xfrm>
            <a:off x="868680" y="1874520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Возраст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3337560" y="1874520"/>
            <a:ext cx="7543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молодые взрослые — в период формирования самоконтроля и идентичности.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548640" y="2697480"/>
            <a:ext cx="146304" cy="146304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0" name="Text 6"/>
          <p:cNvSpPr/>
          <p:nvPr/>
        </p:nvSpPr>
        <p:spPr>
          <a:xfrm>
            <a:off x="868680" y="2624328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Эскапизм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3337560" y="2624328"/>
            <a:ext cx="7543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как способ убежать от стресса, тревоги или одиночества, а не как источник удовольствия.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548640" y="3447288"/>
            <a:ext cx="146304" cy="146304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3" name="Text 9"/>
          <p:cNvSpPr/>
          <p:nvPr/>
        </p:nvSpPr>
        <p:spPr>
          <a:xfrm>
            <a:off x="868680" y="3374136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Дефицит альтернатив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3337560" y="3374136"/>
            <a:ext cx="7543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других увлечений, живого общения и офлайн-активности.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548640" y="4197096"/>
            <a:ext cx="146304" cy="146304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6" name="Text 12"/>
          <p:cNvSpPr/>
          <p:nvPr/>
        </p:nvSpPr>
        <p:spPr>
          <a:xfrm>
            <a:off x="868680" y="4123944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Слабый тайм-контроль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3337560" y="4123944"/>
            <a:ext cx="7543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привычки ограничивать экранное время и планировать день.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548640" y="5010912"/>
            <a:ext cx="10424160" cy="868680"/>
          </a:xfrm>
          <a:prstGeom prst="rect">
            <a:avLst/>
          </a:prstGeom>
          <a:solidFill>
            <a:srgbClr val="24103F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00E5FF">
                <a:alpha val="35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548640" y="5010912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0" name="Shape 16"/>
          <p:cNvSpPr/>
          <p:nvPr/>
        </p:nvSpPr>
        <p:spPr>
          <a:xfrm>
            <a:off x="10890504" y="5010912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1" name="Shape 17"/>
          <p:cNvSpPr/>
          <p:nvPr/>
        </p:nvSpPr>
        <p:spPr>
          <a:xfrm>
            <a:off x="548640" y="5797296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2" name="Shape 18"/>
          <p:cNvSpPr/>
          <p:nvPr/>
        </p:nvSpPr>
        <p:spPr>
          <a:xfrm>
            <a:off x="10890504" y="5797296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23" name="Text 19"/>
          <p:cNvSpPr/>
          <p:nvPr/>
        </p:nvSpPr>
        <p:spPr>
          <a:xfrm>
            <a:off x="868680" y="5193792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5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Важно: сам факт увлечённого гейминга — это не диагноз. Риск связан с потерей контроля, а не с количеством часов в игре.</a:t>
            </a:r>
            <a:endParaRPr lang="en-US" sz="1300" dirty="0"/>
          </a:p>
        </p:txBody>
      </p:sp>
      <p:sp>
        <p:nvSpPr>
          <p:cNvPr id="24" name="Text 20"/>
          <p:cNvSpPr/>
          <p:nvPr/>
        </p:nvSpPr>
        <p:spPr>
          <a:xfrm>
            <a:off x="54864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ИГРЫ_И_ОБЩЕСТВО.EXE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11109960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/ 10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0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ame-deck/icons/bg_m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07 · ДВЕ СТОРОНЫ МЕДАЛИ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spc="5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Искусство и зависимость — одно явление?</a:t>
            </a:r>
            <a:endParaRPr lang="en-US" sz="3000" dirty="0"/>
          </a:p>
        </p:txBody>
      </p:sp>
      <p:pic>
        <p:nvPicPr>
          <p:cNvPr id="5" name="Image 1" descr="/home/claude/game-deck/icons/balance_purp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502920"/>
            <a:ext cx="1051560" cy="10515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1920240"/>
            <a:ext cx="5120640" cy="374904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00E5FF">
                <a:alpha val="35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548640" y="192024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8" name="Shape 4"/>
          <p:cNvSpPr/>
          <p:nvPr/>
        </p:nvSpPr>
        <p:spPr>
          <a:xfrm>
            <a:off x="5586984" y="1920240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9" name="Shape 5"/>
          <p:cNvSpPr/>
          <p:nvPr/>
        </p:nvSpPr>
        <p:spPr>
          <a:xfrm>
            <a:off x="548640" y="558698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0" name="Shape 6"/>
          <p:cNvSpPr/>
          <p:nvPr/>
        </p:nvSpPr>
        <p:spPr>
          <a:xfrm>
            <a:off x="5586984" y="5586984"/>
            <a:ext cx="82296" cy="82296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11" name="Text 7"/>
          <p:cNvSpPr/>
          <p:nvPr/>
        </p:nvSpPr>
        <p:spPr>
          <a:xfrm>
            <a:off x="822960" y="214884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spc="1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ИСКУССТВО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822960" y="2697480"/>
            <a:ext cx="45720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■"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творческое и пространственное мышление</a:t>
            </a:r>
            <a:endParaRPr lang="en-US" sz="1300" dirty="0"/>
          </a:p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■"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людей через совместный опыт</a:t>
            </a:r>
            <a:endParaRPr lang="en-US" sz="1300" dirty="0"/>
          </a:p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■"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эмпатию через истории и персонажей</a:t>
            </a:r>
            <a:endParaRPr lang="en-US" sz="1300" dirty="0"/>
          </a:p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■"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Признанная и растущая культурная форма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5943600" y="1920240"/>
            <a:ext cx="5120640" cy="3749040"/>
          </a:xfrm>
          <a:prstGeom prst="rect">
            <a:avLst/>
          </a:prstGeom>
          <a:solidFill>
            <a:srgbClr val="1E0B36">
              <a:alpha val="92000"/>
            </a:srgbClr>
          </a:solidFill>
          <a:ln w="12700">
            <a:solidFill>
              <a:srgbClr val="B026FF"/>
            </a:solidFill>
            <a:prstDash val="solid"/>
          </a:ln>
          <a:effectLst>
            <a:outerShdw sx="100000" sy="100000" kx="0" ky="0" algn="bl" rotWithShape="0" blurRad="228600" dist="50800" dir="16200000">
              <a:srgbClr val="B026FF">
                <a:alpha val="3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943600" y="192024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5" name="Shape 11"/>
          <p:cNvSpPr/>
          <p:nvPr/>
        </p:nvSpPr>
        <p:spPr>
          <a:xfrm>
            <a:off x="10981944" y="1920240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6" name="Shape 12"/>
          <p:cNvSpPr/>
          <p:nvPr/>
        </p:nvSpPr>
        <p:spPr>
          <a:xfrm>
            <a:off x="5943600" y="558698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7" name="Shape 13"/>
          <p:cNvSpPr/>
          <p:nvPr/>
        </p:nvSpPr>
        <p:spPr>
          <a:xfrm>
            <a:off x="10981944" y="5586984"/>
            <a:ext cx="82296" cy="82296"/>
          </a:xfrm>
          <a:prstGeom prst="rect">
            <a:avLst/>
          </a:prstGeom>
          <a:solidFill>
            <a:srgbClr val="B026FF"/>
          </a:solidFill>
          <a:ln/>
        </p:spPr>
      </p:sp>
      <p:sp>
        <p:nvSpPr>
          <p:cNvPr id="18" name="Text 14"/>
          <p:cNvSpPr/>
          <p:nvPr/>
        </p:nvSpPr>
        <p:spPr>
          <a:xfrm>
            <a:off x="6217920" y="214884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spc="150" kern="0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ЗАВИСИМОСТЬ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6217920" y="2697480"/>
            <a:ext cx="45720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■"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контроля над временем и приоритетами</a:t>
            </a:r>
            <a:endParaRPr lang="en-US" sz="1300" dirty="0"/>
          </a:p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■"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учёбы, работы и отношений</a:t>
            </a:r>
            <a:endParaRPr lang="en-US" sz="1300" dirty="0"/>
          </a:p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■"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реальной жизни виртуальной</a:t>
            </a:r>
            <a:endParaRPr lang="en-US" sz="1300" dirty="0"/>
          </a:p>
          <a:p>
            <a:pPr marL="342900" indent="-342900">
              <a:lnSpc>
                <a:spcPct val="130000"/>
              </a:lnSpc>
              <a:spcAft>
                <a:spcPts val="1200"/>
              </a:spcAft>
              <a:buSzPct val="100000"/>
              <a:buChar char="■"/>
            </a:pPr>
            <a:r>
              <a:rPr lang="en-US" sz="13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тяжёлых случаях требует помощи специалиста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54864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ИГРЫ_И_ОБЩЕСТВО.EXE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11109960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/ 10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0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ame-deck/icons/bg_m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08 · КАК НАЙТИ БАЛАНС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9875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spc="50" kern="0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привычек осознанного геймера</a:t>
            </a:r>
            <a:endParaRPr lang="en-US" sz="3000" dirty="0"/>
          </a:p>
        </p:txBody>
      </p:sp>
      <p:pic>
        <p:nvPicPr>
          <p:cNvPr id="5" name="Image 1" descr="/home/claude/game-deck/icons/bulb_bl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502920"/>
            <a:ext cx="1051560" cy="10515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48640" y="1874520"/>
            <a:ext cx="502920" cy="502920"/>
          </a:xfrm>
          <a:prstGeom prst="rect">
            <a:avLst/>
          </a:prstGeom>
          <a:solidFill>
            <a:srgbClr val="1E0B36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48640" y="18745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1280160" y="1892808"/>
            <a:ext cx="9509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Устанавливайте временные рамки сессии — и держите их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548640" y="2624328"/>
            <a:ext cx="502920" cy="502920"/>
          </a:xfrm>
          <a:prstGeom prst="rect">
            <a:avLst/>
          </a:prstGeom>
          <a:solidFill>
            <a:srgbClr val="1E0B36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48640" y="262432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1280160" y="2642616"/>
            <a:ext cx="9509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игры осознанно: истории и творчество, а не бесконечный гринд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3374136"/>
            <a:ext cx="502920" cy="502920"/>
          </a:xfrm>
          <a:prstGeom prst="rect">
            <a:avLst/>
          </a:prstGeom>
          <a:solidFill>
            <a:srgbClr val="1E0B36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48640" y="337413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1280160" y="3392424"/>
            <a:ext cx="9509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мотив: интерес к игре или бегство от проблем?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548640" y="4123944"/>
            <a:ext cx="502920" cy="502920"/>
          </a:xfrm>
          <a:prstGeom prst="rect">
            <a:avLst/>
          </a:prstGeom>
          <a:solidFill>
            <a:srgbClr val="1E0B36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548640" y="412394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1280160" y="4142232"/>
            <a:ext cx="9509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живое общение и офлайн-увлечения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548640" y="4873752"/>
            <a:ext cx="502920" cy="502920"/>
          </a:xfrm>
          <a:prstGeom prst="rect">
            <a:avLst/>
          </a:prstGeom>
          <a:solidFill>
            <a:srgbClr val="1E0B36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4873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1280160" y="4892040"/>
            <a:ext cx="9509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контроль теряется — обращайтесь за помощью, это нормально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54864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ИГРЫ_И_ОБЩЕСТВО.EXE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11109960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 / 10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0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game-deck/icons/bg_tit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/home/claude/game-deck/icons/heart_purp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777240"/>
            <a:ext cx="914400" cy="914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22960" y="18288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ИТОГ.EXE</a:t>
            </a:r>
            <a:endParaRPr lang="en-US" sz="1300" dirty="0"/>
          </a:p>
        </p:txBody>
      </p:sp>
      <p:sp>
        <p:nvSpPr>
          <p:cNvPr id="5" name="Text 1"/>
          <p:cNvSpPr/>
          <p:nvPr/>
        </p:nvSpPr>
        <p:spPr>
          <a:xfrm>
            <a:off x="822960" y="2240280"/>
            <a:ext cx="102412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ЭТО НЕ «ИЛИ / ИЛИ».</a:t>
            </a:r>
            <a:endParaRPr lang="en-US" sz="3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5F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ЭТО ВОПРОС </a:t>
            </a:r>
            <a:pPr indent="0" marL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БАЛАНСА</a:t>
            </a:r>
            <a:endParaRPr lang="en-US" sz="3800" dirty="0"/>
          </a:p>
        </p:txBody>
      </p:sp>
      <p:sp>
        <p:nvSpPr>
          <p:cNvPr id="6" name="Text 2"/>
          <p:cNvSpPr/>
          <p:nvPr/>
        </p:nvSpPr>
        <p:spPr>
          <a:xfrm>
            <a:off x="822960" y="3794760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B8A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— это инструмент. Осознанный подход превращает её в искусство и источник роста; потеря контроля — в риск, который важно вовремя заметить и не бояться скорректировать.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822960" y="52120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B02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СПАСИБО ЗА ВНИМАНИЕ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822960" y="5623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7A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обсуждение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11109960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7A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/ 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2026-08-17T15:04:16Z</dcterms:created>
  <dcterms:modified xsi:type="dcterms:W3CDTF">2026-08-17T15:04:16Z</dcterms:modified>
</cp:coreProperties>
</file>