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14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-1828800"/>
            <a:ext cx="5852160" cy="5852160"/>
          </a:xfrm>
          <a:prstGeom prst="ellipse">
            <a:avLst/>
          </a:prstGeom>
          <a:ln w="31750">
            <a:solidFill>
              <a:srgbClr val="A6192E">
                <a:alpha val="9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509760" y="-457200"/>
            <a:ext cx="2926080" cy="2926080"/>
          </a:xfrm>
          <a:prstGeom prst="ellipse">
            <a:avLst/>
          </a:prstGeom>
          <a:ln w="19050">
            <a:solidFill>
              <a:srgbClr val="A6192E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8580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spc="400" kern="0" dirty="0">
                <a:solidFill>
                  <a:srgbClr val="BFBFBF"/>
                </a:solidFill>
                <a:latin typeface="Noto Serif CJK JP" pitchFamily="34" charset="0"/>
                <a:ea typeface="Noto Serif CJK JP" pitchFamily="34" charset="-122"/>
                <a:cs typeface="Noto Serif CJK JP" pitchFamily="34" charset="-120"/>
              </a:rPr>
              <a:t>武士道と俳句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640080" y="23317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A6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КУЛЬТУРА ЯПОНИИ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40080" y="2697480"/>
            <a:ext cx="9875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Самураи и хокку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640080" y="3977640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BFBF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Путь меча и пера: дисциплина, честь и красота мимолётного мгновения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40080" y="5989320"/>
            <a:ext cx="0" cy="0"/>
          </a:xfrm>
          <a:prstGeom prst="line">
            <a:avLst/>
          </a:prstGeom>
          <a:noFill/>
          <a:ln/>
        </p:spPr>
      </p:sp>
      <p:sp>
        <p:nvSpPr>
          <p:cNvPr id="9" name="Text 7"/>
          <p:cNvSpPr/>
          <p:nvPr/>
        </p:nvSpPr>
        <p:spPr>
          <a:xfrm>
            <a:off x="640080" y="5989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A6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ДЗЕН-МИНИМАЛИЗМ</a:t>
            </a:r>
            <a:pPr indent="0" marL="0">
              <a:buNone/>
            </a:pPr>
            <a:r>
              <a:rPr lang="en-US" sz="1100" dirty="0">
                <a:solidFill>
                  <a:srgbClr val="BFBF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pPr indent="0" marL="0">
              <a:buNone/>
            </a:pPr>
            <a:r>
              <a:rPr lang="en-US" sz="1100" spc="200" kern="0" dirty="0">
                <a:solidFill>
                  <a:srgbClr val="BFBF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ГЛАВ О ПУТИ ВОИНА И ПОЭТА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502920" cy="502920"/>
          </a:xfrm>
          <a:prstGeom prst="ellipse">
            <a:avLst/>
          </a:prstGeom>
          <a:solidFill>
            <a:srgbClr val="A6192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640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325880" y="758952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A6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ВВЕДЕНИЕ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0080" y="123444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Два пути — одна философия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2286000"/>
            <a:ext cx="61264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Эпоха самураев соединила воинское искусство и поэтическое слово в единую культуру созерцания. Бусидо — «путь воина» — и хокку — поэзия мимолётного мгновения — выросли из одного корня: дзен-буддизма, стремления к простоте, внутренней дисциплине и умению видеть красоту в скоротечном.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406640" y="2286000"/>
            <a:ext cx="4160520" cy="1554480"/>
          </a:xfrm>
          <a:prstGeom prst="rect">
            <a:avLst/>
          </a:prstGeom>
          <a:solidFill>
            <a:srgbClr val="FAFAFA"/>
          </a:solidFill>
          <a:ln w="12700">
            <a:solidFill>
              <a:srgbClr val="E6E6E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680960" y="2560320"/>
            <a:ext cx="822960" cy="822960"/>
          </a:xfrm>
          <a:prstGeom prst="ellipse">
            <a:avLst/>
          </a:prstGeom>
          <a:ln w="22225">
            <a:solidFill>
              <a:srgbClr val="A619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0960" y="25603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A6192E"/>
                </a:solidFill>
                <a:latin typeface="Noto Serif CJK JP" pitchFamily="34" charset="0"/>
                <a:ea typeface="Noto Serif CJK JP" pitchFamily="34" charset="-122"/>
                <a:cs typeface="Noto Serif CJK JP" pitchFamily="34" charset="-120"/>
              </a:rPr>
              <a:t>剣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732520" y="2542032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Меч — Бусидо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732520" y="2907792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Кодекс чести воина: дисциплина, долг и презрение к страху.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7406640" y="4069080"/>
            <a:ext cx="4160520" cy="1554480"/>
          </a:xfrm>
          <a:prstGeom prst="rect">
            <a:avLst/>
          </a:prstGeom>
          <a:solidFill>
            <a:srgbClr val="FAFAFA"/>
          </a:solidFill>
          <a:ln w="12700">
            <a:solidFill>
              <a:srgbClr val="E6E6E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680960" y="4343400"/>
            <a:ext cx="822960" cy="822960"/>
          </a:xfrm>
          <a:prstGeom prst="ellipse">
            <a:avLst/>
          </a:prstGeom>
          <a:ln w="22225">
            <a:solidFill>
              <a:srgbClr val="A619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680960" y="43434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A6192E"/>
                </a:solidFill>
                <a:latin typeface="Noto Serif CJK JP" pitchFamily="34" charset="0"/>
                <a:ea typeface="Noto Serif CJK JP" pitchFamily="34" charset="-122"/>
                <a:cs typeface="Noto Serif CJK JP" pitchFamily="34" charset="-120"/>
              </a:rPr>
              <a:t>筆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732520" y="4325112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Кисть — Хокку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732520" y="4690872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Поэзия трёх строк: тишина, природа и суть одного мгновения.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11002975" y="5669280"/>
            <a:ext cx="822960" cy="822960"/>
          </a:xfrm>
          <a:prstGeom prst="ellipse">
            <a:avLst/>
          </a:prstGeom>
          <a:ln w="15875">
            <a:solidFill>
              <a:srgbClr val="A6192E">
                <a:alpha val="75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200" kern="0" dirty="0">
                <a:solidFill>
                  <a:srgbClr val="8C8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САМУРАИ И ХОККУ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0454335" y="64008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C8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/ 10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502920" cy="502920"/>
          </a:xfrm>
          <a:prstGeom prst="ellipse">
            <a:avLst/>
          </a:prstGeom>
          <a:solidFill>
            <a:srgbClr val="A6192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640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325880" y="758952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A6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ИСТОКИ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0080" y="123444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Самураи: рождение воинского сословия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40080" y="2331720"/>
            <a:ext cx="59436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Слово «самурай» происходит от глагола «сабурау» — «служить». Первые дружины провинциальных воинов появились в VIII–IX веках как охрана земельных владений знати. Со временем военное сословие обрело собственную этику, эстетику и огромное политическое влияние, определив облик японской культуры на семь столетий.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680960" y="2203704"/>
            <a:ext cx="146304" cy="146304"/>
          </a:xfrm>
          <a:prstGeom prst="ellipse">
            <a:avLst/>
          </a:prstGeom>
          <a:solidFill>
            <a:srgbClr val="A6192E"/>
          </a:solidFill>
          <a:ln/>
        </p:spPr>
      </p:sp>
      <p:sp>
        <p:nvSpPr>
          <p:cNvPr id="8" name="Shape 6"/>
          <p:cNvSpPr/>
          <p:nvPr/>
        </p:nvSpPr>
        <p:spPr>
          <a:xfrm>
            <a:off x="7754112" y="2350008"/>
            <a:ext cx="0" cy="713232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46720" y="207568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A619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VIII–IX вв.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046720" y="235000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Появление первых воинских дружин в провинциях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7680960" y="3118104"/>
            <a:ext cx="146304" cy="146304"/>
          </a:xfrm>
          <a:prstGeom prst="ellipse">
            <a:avLst/>
          </a:prstGeom>
          <a:solidFill>
            <a:srgbClr val="A6192E"/>
          </a:solidFill>
          <a:ln/>
        </p:spPr>
      </p:sp>
      <p:sp>
        <p:nvSpPr>
          <p:cNvPr id="12" name="Shape 10"/>
          <p:cNvSpPr/>
          <p:nvPr/>
        </p:nvSpPr>
        <p:spPr>
          <a:xfrm>
            <a:off x="7754112" y="3264408"/>
            <a:ext cx="0" cy="713232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046720" y="299008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A619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1185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046720" y="326440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Минамото но Ёритомо основывает первый сёгунат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680960" y="4032504"/>
            <a:ext cx="146304" cy="146304"/>
          </a:xfrm>
          <a:prstGeom prst="ellipse">
            <a:avLst/>
          </a:prstGeom>
          <a:solidFill>
            <a:srgbClr val="A6192E"/>
          </a:solidFill>
          <a:ln/>
        </p:spPr>
      </p:sp>
      <p:sp>
        <p:nvSpPr>
          <p:cNvPr id="16" name="Shape 14"/>
          <p:cNvSpPr/>
          <p:nvPr/>
        </p:nvSpPr>
        <p:spPr>
          <a:xfrm>
            <a:off x="7754112" y="4178808"/>
            <a:ext cx="0" cy="713232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046720" y="390448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A619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1603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046720" y="417880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Сёгунат Токугава: расцвет самурайской бюрократии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7680960" y="4946904"/>
            <a:ext cx="146304" cy="146304"/>
          </a:xfrm>
          <a:prstGeom prst="ellipse">
            <a:avLst/>
          </a:prstGeom>
          <a:solidFill>
            <a:srgbClr val="A6192E"/>
          </a:solidFill>
          <a:ln/>
        </p:spPr>
      </p:sp>
      <p:sp>
        <p:nvSpPr>
          <p:cNvPr id="20" name="Text 18"/>
          <p:cNvSpPr/>
          <p:nvPr/>
        </p:nvSpPr>
        <p:spPr>
          <a:xfrm>
            <a:off x="8046720" y="481888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A619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1868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046720" y="509320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Реставрация Мэйдзи и конец эпохи самураев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11002975" y="5669280"/>
            <a:ext cx="822960" cy="822960"/>
          </a:xfrm>
          <a:prstGeom prst="ellipse">
            <a:avLst/>
          </a:prstGeom>
          <a:ln w="15875">
            <a:solidFill>
              <a:srgbClr val="A6192E">
                <a:alpha val="7500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200" kern="0" dirty="0">
                <a:solidFill>
                  <a:srgbClr val="8C8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САМУРАИ И ХОККУ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0454335" y="64008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C8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/ 10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14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640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325880" y="758952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A6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КОДЕКС ЧЕСТИ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0080" y="12344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Бусидо — путь воина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40080" y="17830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BFBF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Семь добродетелей, определявших жизнь и смерть самурая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569682" y="2423160"/>
            <a:ext cx="868680" cy="868680"/>
          </a:xfrm>
          <a:prstGeom prst="ellipse">
            <a:avLst/>
          </a:prstGeom>
          <a:ln w="22225">
            <a:solidFill>
              <a:srgbClr val="A619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569682" y="24231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A6192E"/>
                </a:solidFill>
                <a:latin typeface="Noto Serif CJK JP" pitchFamily="34" charset="0"/>
                <a:ea typeface="Noto Serif CJK JP" pitchFamily="34" charset="-122"/>
                <a:cs typeface="Noto Serif CJK JP" pitchFamily="34" charset="-120"/>
              </a:rPr>
              <a:t>義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640080" y="3401568"/>
            <a:ext cx="27278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Ги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0080" y="3730752"/>
            <a:ext cx="27278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FBF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Справедливость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297566" y="2423160"/>
            <a:ext cx="868680" cy="868680"/>
          </a:xfrm>
          <a:prstGeom prst="ellipse">
            <a:avLst/>
          </a:prstGeom>
          <a:ln w="22225">
            <a:solidFill>
              <a:srgbClr val="A619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297566" y="24231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A6192E"/>
                </a:solidFill>
                <a:latin typeface="Noto Serif CJK JP" pitchFamily="34" charset="0"/>
                <a:ea typeface="Noto Serif CJK JP" pitchFamily="34" charset="-122"/>
                <a:cs typeface="Noto Serif CJK JP" pitchFamily="34" charset="-120"/>
              </a:rPr>
              <a:t>勇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3367964" y="3401568"/>
            <a:ext cx="27278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Ю: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367964" y="3730752"/>
            <a:ext cx="27278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FBF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Мужество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025450" y="2423160"/>
            <a:ext cx="868680" cy="868680"/>
          </a:xfrm>
          <a:prstGeom prst="ellipse">
            <a:avLst/>
          </a:prstGeom>
          <a:ln w="22225">
            <a:solidFill>
              <a:srgbClr val="A619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025450" y="24231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A6192E"/>
                </a:solidFill>
                <a:latin typeface="Noto Serif CJK JP" pitchFamily="34" charset="0"/>
                <a:ea typeface="Noto Serif CJK JP" pitchFamily="34" charset="-122"/>
                <a:cs typeface="Noto Serif CJK JP" pitchFamily="34" charset="-120"/>
              </a:rPr>
              <a:t>仁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6095848" y="3401568"/>
            <a:ext cx="27278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Дзин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095848" y="3730752"/>
            <a:ext cx="27278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FBF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Сострадание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9753333" y="2423160"/>
            <a:ext cx="868680" cy="868680"/>
          </a:xfrm>
          <a:prstGeom prst="ellipse">
            <a:avLst/>
          </a:prstGeom>
          <a:ln w="22225">
            <a:solidFill>
              <a:srgbClr val="A619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753333" y="24231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A6192E"/>
                </a:solidFill>
                <a:latin typeface="Noto Serif CJK JP" pitchFamily="34" charset="0"/>
                <a:ea typeface="Noto Serif CJK JP" pitchFamily="34" charset="-122"/>
                <a:cs typeface="Noto Serif CJK JP" pitchFamily="34" charset="-120"/>
              </a:rPr>
              <a:t>礼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8823731" y="3401568"/>
            <a:ext cx="27278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Рэй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8823731" y="3730752"/>
            <a:ext cx="27278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FBF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Уважение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569682" y="4206240"/>
            <a:ext cx="868680" cy="868680"/>
          </a:xfrm>
          <a:prstGeom prst="ellipse">
            <a:avLst/>
          </a:prstGeom>
          <a:ln w="22225">
            <a:solidFill>
              <a:srgbClr val="A6192E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569682" y="420624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A6192E"/>
                </a:solidFill>
                <a:latin typeface="Noto Serif CJK JP" pitchFamily="34" charset="0"/>
                <a:ea typeface="Noto Serif CJK JP" pitchFamily="34" charset="-122"/>
                <a:cs typeface="Noto Serif CJK JP" pitchFamily="34" charset="-120"/>
              </a:rPr>
              <a:t>誠</a:t>
            </a:r>
            <a:endParaRPr lang="en-US" sz="2600" dirty="0"/>
          </a:p>
        </p:txBody>
      </p:sp>
      <p:sp>
        <p:nvSpPr>
          <p:cNvPr id="25" name="Text 23"/>
          <p:cNvSpPr/>
          <p:nvPr/>
        </p:nvSpPr>
        <p:spPr>
          <a:xfrm>
            <a:off x="640080" y="5184648"/>
            <a:ext cx="27278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Макото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640080" y="5513832"/>
            <a:ext cx="27278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FBF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Искренность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297566" y="4206240"/>
            <a:ext cx="868680" cy="868680"/>
          </a:xfrm>
          <a:prstGeom prst="ellipse">
            <a:avLst/>
          </a:prstGeom>
          <a:ln w="22225">
            <a:solidFill>
              <a:srgbClr val="A6192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297566" y="420624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A6192E"/>
                </a:solidFill>
                <a:latin typeface="Noto Serif CJK JP" pitchFamily="34" charset="0"/>
                <a:ea typeface="Noto Serif CJK JP" pitchFamily="34" charset="-122"/>
                <a:cs typeface="Noto Serif CJK JP" pitchFamily="34" charset="-120"/>
              </a:rPr>
              <a:t>名誉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3367964" y="5184648"/>
            <a:ext cx="27278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Мэйё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3367964" y="5513832"/>
            <a:ext cx="27278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FBF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Честь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7025450" y="4206240"/>
            <a:ext cx="868680" cy="868680"/>
          </a:xfrm>
          <a:prstGeom prst="ellipse">
            <a:avLst/>
          </a:prstGeom>
          <a:ln w="22225">
            <a:solidFill>
              <a:srgbClr val="A6192E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025450" y="420624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A6192E"/>
                </a:solidFill>
                <a:latin typeface="Noto Serif CJK JP" pitchFamily="34" charset="0"/>
                <a:ea typeface="Noto Serif CJK JP" pitchFamily="34" charset="-122"/>
                <a:cs typeface="Noto Serif CJK JP" pitchFamily="34" charset="-120"/>
              </a:rPr>
              <a:t>忠義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095848" y="5184648"/>
            <a:ext cx="27278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Тю:ги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6095848" y="5513832"/>
            <a:ext cx="27278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FBF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Верность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200" kern="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САМУРАИ И ХОККУ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10454335" y="64008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/ 10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502920" cy="502920"/>
          </a:xfrm>
          <a:prstGeom prst="ellipse">
            <a:avLst/>
          </a:prstGeom>
          <a:solidFill>
            <a:srgbClr val="A6192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640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325880" y="758952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A6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СНАРЯЖЕНИЕ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0080" y="12344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Оружие и доспехи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640080" y="2194560"/>
            <a:ext cx="566928" cy="566928"/>
          </a:xfrm>
          <a:prstGeom prst="ellipse">
            <a:avLst/>
          </a:prstGeom>
          <a:solidFill>
            <a:srgbClr val="A6192E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21945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389888" y="2130552"/>
            <a:ext cx="44499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Катана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389888" y="2450592"/>
            <a:ext cx="44499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Изогнутый длинный меч — душа и символ статуса самурая.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278728" y="2194560"/>
            <a:ext cx="566928" cy="566928"/>
          </a:xfrm>
          <a:prstGeom prst="ellipse">
            <a:avLst/>
          </a:prstGeom>
          <a:solidFill>
            <a:srgbClr val="A6192E"/>
          </a:solidFill>
          <a:ln/>
        </p:spPr>
      </p:sp>
      <p:sp>
        <p:nvSpPr>
          <p:cNvPr id="11" name="Text 9"/>
          <p:cNvSpPr/>
          <p:nvPr/>
        </p:nvSpPr>
        <p:spPr>
          <a:xfrm>
            <a:off x="6278728" y="21945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028536" y="2130552"/>
            <a:ext cx="44499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Вакидзаси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028536" y="2450592"/>
            <a:ext cx="44499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Короткий парный меч для ближнего боя и ритуала.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40080" y="3429000"/>
            <a:ext cx="566928" cy="566928"/>
          </a:xfrm>
          <a:prstGeom prst="ellipse">
            <a:avLst/>
          </a:prstGeom>
          <a:solidFill>
            <a:srgbClr val="A6192E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" y="34290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389888" y="3364992"/>
            <a:ext cx="44499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Юми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389888" y="3685032"/>
            <a:ext cx="44499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Асимметричный длинный лук — древнейшее оружие воина.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278728" y="3429000"/>
            <a:ext cx="566928" cy="566928"/>
          </a:xfrm>
          <a:prstGeom prst="ellipse">
            <a:avLst/>
          </a:prstGeom>
          <a:solidFill>
            <a:srgbClr val="A6192E"/>
          </a:solidFill>
          <a:ln/>
        </p:spPr>
      </p:sp>
      <p:sp>
        <p:nvSpPr>
          <p:cNvPr id="19" name="Text 17"/>
          <p:cNvSpPr/>
          <p:nvPr/>
        </p:nvSpPr>
        <p:spPr>
          <a:xfrm>
            <a:off x="6278728" y="34290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028536" y="3364992"/>
            <a:ext cx="44499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Ёрой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7028536" y="3685032"/>
            <a:ext cx="44499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Пластинчатый доспех, лёгкий и подвижный в бою.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40080" y="4663440"/>
            <a:ext cx="566928" cy="566928"/>
          </a:xfrm>
          <a:prstGeom prst="ellipse">
            <a:avLst/>
          </a:prstGeom>
          <a:solidFill>
            <a:srgbClr val="A619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6634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389888" y="4599432"/>
            <a:ext cx="44499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Кабуто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1389888" y="4919472"/>
            <a:ext cx="44499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Боевой шлем с забралом и родовым гербом.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278728" y="4663440"/>
            <a:ext cx="566928" cy="566928"/>
          </a:xfrm>
          <a:prstGeom prst="ellipse">
            <a:avLst/>
          </a:prstGeom>
          <a:solidFill>
            <a:srgbClr val="A6192E"/>
          </a:solidFill>
          <a:ln/>
        </p:spPr>
      </p:sp>
      <p:sp>
        <p:nvSpPr>
          <p:cNvPr id="27" name="Text 25"/>
          <p:cNvSpPr/>
          <p:nvPr/>
        </p:nvSpPr>
        <p:spPr>
          <a:xfrm>
            <a:off x="6278728" y="46634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7028536" y="4599432"/>
            <a:ext cx="44499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Тэссэн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7028536" y="4919472"/>
            <a:ext cx="44499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Боевой веер — оружие и знак полководца.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11002975" y="5669280"/>
            <a:ext cx="822960" cy="822960"/>
          </a:xfrm>
          <a:prstGeom prst="ellipse">
            <a:avLst/>
          </a:prstGeom>
          <a:ln w="15875">
            <a:solidFill>
              <a:srgbClr val="A6192E">
                <a:alpha val="7500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200" kern="0" dirty="0">
                <a:solidFill>
                  <a:srgbClr val="8C8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САМУРАИ И ХОККУ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10454335" y="64008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C8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/ 10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502920" cy="502920"/>
          </a:xfrm>
          <a:prstGeom prst="ellipse">
            <a:avLst/>
          </a:prstGeom>
          <a:solidFill>
            <a:srgbClr val="A6192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640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325880" y="758952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A6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ЗАКАТ ЭПОХИ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0080" y="12344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От мира Эдо до Реставрации Мэйдзи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640080" y="3246120"/>
            <a:ext cx="10911535" cy="0"/>
          </a:xfrm>
          <a:prstGeom prst="line">
            <a:avLst/>
          </a:prstGeom>
          <a:noFill/>
          <a:ln w="15875">
            <a:solidFill>
              <a:srgbClr val="E0E0E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801711" y="3163824"/>
            <a:ext cx="164592" cy="164592"/>
          </a:xfrm>
          <a:prstGeom prst="ellipse">
            <a:avLst/>
          </a:prstGeom>
          <a:solidFill>
            <a:srgbClr val="A619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2560320"/>
            <a:ext cx="24878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A619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1603–1868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3474720"/>
            <a:ext cx="248785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Мир Эдо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0080" y="3813048"/>
            <a:ext cx="248785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Двести пятьдесят лет без войн: самураи становятся чиновниками и хранителями культуры.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609605" y="3163824"/>
            <a:ext cx="164592" cy="164592"/>
          </a:xfrm>
          <a:prstGeom prst="ellipse">
            <a:avLst/>
          </a:prstGeom>
          <a:solidFill>
            <a:srgbClr val="A6192E"/>
          </a:solidFill>
          <a:ln/>
        </p:spPr>
      </p:sp>
      <p:sp>
        <p:nvSpPr>
          <p:cNvPr id="12" name="Text 10"/>
          <p:cNvSpPr/>
          <p:nvPr/>
        </p:nvSpPr>
        <p:spPr>
          <a:xfrm>
            <a:off x="3447974" y="2560320"/>
            <a:ext cx="24878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A619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1868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447974" y="3474720"/>
            <a:ext cx="248785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Реставрация Мэйдзи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3447974" y="3813048"/>
            <a:ext cx="248785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Власть возвращается императору, начинается стремительная модернизация страны.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7417499" y="3163824"/>
            <a:ext cx="164592" cy="164592"/>
          </a:xfrm>
          <a:prstGeom prst="ellipse">
            <a:avLst/>
          </a:prstGeom>
          <a:solidFill>
            <a:srgbClr val="A6192E"/>
          </a:solidFill>
          <a:ln/>
        </p:spPr>
      </p:sp>
      <p:sp>
        <p:nvSpPr>
          <p:cNvPr id="16" name="Text 14"/>
          <p:cNvSpPr/>
          <p:nvPr/>
        </p:nvSpPr>
        <p:spPr>
          <a:xfrm>
            <a:off x="6255868" y="2560320"/>
            <a:ext cx="24878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A619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1876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255868" y="3474720"/>
            <a:ext cx="248785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Запрет на меч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6255868" y="3813048"/>
            <a:ext cx="248785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Указ Хайторэй лишает самураев права носить оружие в быту.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10225392" y="3163824"/>
            <a:ext cx="164592" cy="164592"/>
          </a:xfrm>
          <a:prstGeom prst="ellipse">
            <a:avLst/>
          </a:prstGeom>
          <a:solidFill>
            <a:srgbClr val="A6192E"/>
          </a:solidFill>
          <a:ln/>
        </p:spPr>
      </p:sp>
      <p:sp>
        <p:nvSpPr>
          <p:cNvPr id="20" name="Text 18"/>
          <p:cNvSpPr/>
          <p:nvPr/>
        </p:nvSpPr>
        <p:spPr>
          <a:xfrm>
            <a:off x="9063761" y="2560320"/>
            <a:ext cx="24878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A619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Сегодня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9063761" y="3474720"/>
            <a:ext cx="248785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Дух бусидо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9063761" y="3813048"/>
            <a:ext cx="248785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Этика чести и дисциплины продолжает жить в японской культуре труда.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11002975" y="5669280"/>
            <a:ext cx="822960" cy="822960"/>
          </a:xfrm>
          <a:prstGeom prst="ellipse">
            <a:avLst/>
          </a:prstGeom>
          <a:ln w="15875">
            <a:solidFill>
              <a:srgbClr val="A6192E">
                <a:alpha val="75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200" kern="0" dirty="0">
                <a:solidFill>
                  <a:srgbClr val="8C8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САМУРАИ И ХОККУ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0454335" y="64008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C8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/ 10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14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640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325880" y="758952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A6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ПОЭЗИЯ МГНОВЕНИЯ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0080" y="12344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Хокку: три строки одного мгновения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40080" y="205740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Хокку — короткое нерифмованное стихотворение, фиксирующее один точный образ природы. В нём нет метафор и рассуждений — только пристальное, дзенское внимание к тому, что происходит здесь и сейчас.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4206240"/>
            <a:ext cx="109728" cy="109728"/>
          </a:xfrm>
          <a:prstGeom prst="ellipse">
            <a:avLst/>
          </a:prstGeom>
          <a:solidFill>
            <a:srgbClr val="A6192E"/>
          </a:solidFill>
          <a:ln/>
        </p:spPr>
      </p:sp>
      <p:sp>
        <p:nvSpPr>
          <p:cNvPr id="8" name="Text 6"/>
          <p:cNvSpPr/>
          <p:nvPr/>
        </p:nvSpPr>
        <p:spPr>
          <a:xfrm>
            <a:off x="896112" y="4032504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Киго  —  </a:t>
            </a:r>
            <a:pPr indent="0" marL="0">
              <a:buNone/>
            </a:pPr>
            <a:r>
              <a:rPr lang="en-US" sz="1200" dirty="0">
                <a:solidFill>
                  <a:srgbClr val="BFBF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Сезонное слово, привязывающее строфу ко времени года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40080" y="4663440"/>
            <a:ext cx="109728" cy="109728"/>
          </a:xfrm>
          <a:prstGeom prst="ellipse">
            <a:avLst/>
          </a:prstGeom>
          <a:solidFill>
            <a:srgbClr val="A6192E"/>
          </a:solidFill>
          <a:ln/>
        </p:spPr>
      </p:sp>
      <p:sp>
        <p:nvSpPr>
          <p:cNvPr id="10" name="Text 8"/>
          <p:cNvSpPr/>
          <p:nvPr/>
        </p:nvSpPr>
        <p:spPr>
          <a:xfrm>
            <a:off x="896112" y="4489704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Кирэдзи  —  </a:t>
            </a:r>
            <a:pPr indent="0" marL="0">
              <a:buNone/>
            </a:pPr>
            <a:r>
              <a:rPr lang="en-US" sz="1200" dirty="0">
                <a:solidFill>
                  <a:srgbClr val="BFBF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«Режущее слово» — смысловая пауза, цезура образа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5120640"/>
            <a:ext cx="109728" cy="109728"/>
          </a:xfrm>
          <a:prstGeom prst="ellipse">
            <a:avLst/>
          </a:prstGeom>
          <a:solidFill>
            <a:srgbClr val="A6192E"/>
          </a:solidFill>
          <a:ln/>
        </p:spPr>
      </p:sp>
      <p:sp>
        <p:nvSpPr>
          <p:cNvPr id="12" name="Text 10"/>
          <p:cNvSpPr/>
          <p:nvPr/>
        </p:nvSpPr>
        <p:spPr>
          <a:xfrm>
            <a:off x="896112" y="4946904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Мидзу но кокоро  —  </a:t>
            </a:r>
            <a:pPr indent="0" marL="0">
              <a:buNone/>
            </a:pPr>
            <a:r>
              <a:rPr lang="en-US" sz="1200" dirty="0">
                <a:solidFill>
                  <a:srgbClr val="BFBF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«Разум как вода» — состояние чистого созерцания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766560" y="2103120"/>
            <a:ext cx="1371600" cy="1371600"/>
          </a:xfrm>
          <a:prstGeom prst="ellipse">
            <a:avLst/>
          </a:prstGeom>
          <a:ln w="25400">
            <a:solidFill>
              <a:srgbClr val="A619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766560" y="210312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4400" dirty="0"/>
          </a:p>
        </p:txBody>
      </p:sp>
      <p:sp>
        <p:nvSpPr>
          <p:cNvPr id="15" name="Text 13"/>
          <p:cNvSpPr/>
          <p:nvPr/>
        </p:nvSpPr>
        <p:spPr>
          <a:xfrm>
            <a:off x="7909560" y="2103120"/>
            <a:ext cx="320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800" dirty="0"/>
          </a:p>
        </p:txBody>
      </p:sp>
      <p:sp>
        <p:nvSpPr>
          <p:cNvPr id="16" name="Shape 14"/>
          <p:cNvSpPr/>
          <p:nvPr/>
        </p:nvSpPr>
        <p:spPr>
          <a:xfrm>
            <a:off x="8366760" y="2103120"/>
            <a:ext cx="1371600" cy="1371600"/>
          </a:xfrm>
          <a:prstGeom prst="ellipse">
            <a:avLst/>
          </a:prstGeom>
          <a:ln w="25400">
            <a:solidFill>
              <a:srgbClr val="A619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66760" y="210312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4400" dirty="0"/>
          </a:p>
        </p:txBody>
      </p:sp>
      <p:sp>
        <p:nvSpPr>
          <p:cNvPr id="18" name="Text 16"/>
          <p:cNvSpPr/>
          <p:nvPr/>
        </p:nvSpPr>
        <p:spPr>
          <a:xfrm>
            <a:off x="9509760" y="2103120"/>
            <a:ext cx="320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800" dirty="0"/>
          </a:p>
        </p:txBody>
      </p:sp>
      <p:sp>
        <p:nvSpPr>
          <p:cNvPr id="19" name="Shape 17"/>
          <p:cNvSpPr/>
          <p:nvPr/>
        </p:nvSpPr>
        <p:spPr>
          <a:xfrm>
            <a:off x="9966960" y="2103120"/>
            <a:ext cx="1371600" cy="1371600"/>
          </a:xfrm>
          <a:prstGeom prst="ellipse">
            <a:avLst/>
          </a:prstGeom>
          <a:ln w="25400">
            <a:solidFill>
              <a:srgbClr val="A619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966960" y="210312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4400" dirty="0"/>
          </a:p>
        </p:txBody>
      </p:sp>
      <p:sp>
        <p:nvSpPr>
          <p:cNvPr id="21" name="Text 19"/>
          <p:cNvSpPr/>
          <p:nvPr/>
        </p:nvSpPr>
        <p:spPr>
          <a:xfrm>
            <a:off x="6766560" y="365760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BFBF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17 слогов в трёх строках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200" kern="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САМУРАИ И ХОККУ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0454335" y="64008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/ 10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502920" cy="502920"/>
          </a:xfrm>
          <a:prstGeom prst="ellipse">
            <a:avLst/>
          </a:prstGeom>
          <a:solidFill>
            <a:srgbClr val="A6192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640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325880" y="758952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A6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ВЕЛИКИЕ ПОЭТЫ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0080" y="12344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Три мастера хокку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640080" y="2148840"/>
            <a:ext cx="3393338" cy="3977640"/>
          </a:xfrm>
          <a:prstGeom prst="rect">
            <a:avLst/>
          </a:prstGeom>
          <a:solidFill>
            <a:srgbClr val="FAFAFA"/>
          </a:solidFill>
          <a:ln w="12700">
            <a:solidFill>
              <a:srgbClr val="E6E6E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14400" y="2423160"/>
            <a:ext cx="502920" cy="502920"/>
          </a:xfrm>
          <a:prstGeom prst="ellipse">
            <a:avLst/>
          </a:prstGeom>
          <a:solidFill>
            <a:srgbClr val="A6192E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24231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4400" y="3063240"/>
            <a:ext cx="28446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Мацуо Басё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914400" y="3355848"/>
            <a:ext cx="28446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6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1644–1694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914400" y="3703320"/>
            <a:ext cx="284469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Родился в семье мелкого самурая, но выбрал путь странствующего поэта и учителя дзен. Считается создателем хокку как самостоятельного искусства.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914400" y="5029200"/>
            <a:ext cx="2844698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5166360"/>
            <a:ext cx="284469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i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Старый пруд молчит —</a:t>
            </a:r>
            <a:endParaRPr lang="en-US" sz="11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00" i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лишь всплеск: лягушка нырнула,</a:t>
            </a:r>
            <a:endParaRPr lang="en-US" sz="11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00" i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 снова тишина.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399178" y="2148840"/>
            <a:ext cx="3393338" cy="3977640"/>
          </a:xfrm>
          <a:prstGeom prst="rect">
            <a:avLst/>
          </a:prstGeom>
          <a:solidFill>
            <a:srgbClr val="FAFAFA"/>
          </a:solidFill>
          <a:ln w="12700">
            <a:solidFill>
              <a:srgbClr val="E6E6E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673498" y="2423160"/>
            <a:ext cx="502920" cy="502920"/>
          </a:xfrm>
          <a:prstGeom prst="ellipse">
            <a:avLst/>
          </a:prstGeom>
          <a:solidFill>
            <a:srgbClr val="A6192E"/>
          </a:solidFill>
          <a:ln/>
        </p:spPr>
      </p:sp>
      <p:sp>
        <p:nvSpPr>
          <p:cNvPr id="16" name="Text 14"/>
          <p:cNvSpPr/>
          <p:nvPr/>
        </p:nvSpPr>
        <p:spPr>
          <a:xfrm>
            <a:off x="4673498" y="24231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673498" y="3063240"/>
            <a:ext cx="28446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Ёса Бусон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4673498" y="3355848"/>
            <a:ext cx="28446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6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1716–1784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673498" y="3703320"/>
            <a:ext cx="284469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Художник и поэт, вернувший хокку живописную яркость. Его строки часто похожи на короткий, точный мазок кисти.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673498" y="5029200"/>
            <a:ext cx="2844698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73498" y="5166360"/>
            <a:ext cx="284469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i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Вечерний туман —</a:t>
            </a:r>
            <a:endParaRPr lang="en-US" sz="11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00" i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огонёк одной лампы</a:t>
            </a:r>
            <a:endParaRPr lang="en-US" sz="11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00" i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плывёт над рекой.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8158277" y="2148840"/>
            <a:ext cx="3393338" cy="3977640"/>
          </a:xfrm>
          <a:prstGeom prst="rect">
            <a:avLst/>
          </a:prstGeom>
          <a:solidFill>
            <a:srgbClr val="FAFAFA"/>
          </a:solidFill>
          <a:ln w="12700">
            <a:solidFill>
              <a:srgbClr val="E6E6E6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432597" y="2423160"/>
            <a:ext cx="502920" cy="502920"/>
          </a:xfrm>
          <a:prstGeom prst="ellipse">
            <a:avLst/>
          </a:prstGeom>
          <a:solidFill>
            <a:srgbClr val="A6192E"/>
          </a:solidFill>
          <a:ln/>
        </p:spPr>
      </p:sp>
      <p:sp>
        <p:nvSpPr>
          <p:cNvPr id="24" name="Text 22"/>
          <p:cNvSpPr/>
          <p:nvPr/>
        </p:nvSpPr>
        <p:spPr>
          <a:xfrm>
            <a:off x="8432597" y="24231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8432597" y="3063240"/>
            <a:ext cx="28446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Кобаяси Исса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8432597" y="3355848"/>
            <a:ext cx="28446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6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1763–1828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8432597" y="3703320"/>
            <a:ext cx="284469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Поэт крестьянского происхождения, писавший о слабых и малых существах с теплом и лёгкой иронией.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8432597" y="5029200"/>
            <a:ext cx="2844698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432597" y="5166360"/>
            <a:ext cx="284469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i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Улитка ползёт,</a:t>
            </a:r>
            <a:endParaRPr lang="en-US" sz="11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00" i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 спеша, по склону Фудзи —</a:t>
            </a:r>
            <a:endParaRPr lang="en-US" sz="11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00" i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ей некуда спешить.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640080" y="626364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C8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Хокку приведены в свободной авторской форме, иллюстрирующей стиль поэта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200" kern="0" dirty="0">
                <a:solidFill>
                  <a:srgbClr val="8C8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САМУРАИ И ХОККУ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10454335" y="64008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C8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/ 10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502920" cy="502920"/>
          </a:xfrm>
          <a:prstGeom prst="ellipse">
            <a:avLst/>
          </a:prstGeom>
          <a:solidFill>
            <a:srgbClr val="A6192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640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325880" y="758952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A6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СВЯЗЬ ТРАДИЦИЙ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0080" y="12344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Бунбу рёдо: путь меча и пера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40080" y="2148840"/>
            <a:ext cx="6126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45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Идеал «бунбу рёдо» — равное владение искусством войны и искусством слова — требовал от самурая быть не только воином, но и поэтом, каллиграфом, ценителем чайной церемонии. Фехтование и сложение стихов опирались на одно и то же состояние ума: мусин, «сознание без мыслей», — полную сосредоточенность на настоящем моменте, без страха и колебаний.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40080" y="4572000"/>
            <a:ext cx="6126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i="1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 Мацуо Басё происходил из самурайской семьи и в юности изучал фехтование, прежде чем полностью посвятить себя поэзии и дзен — живой пример единства двух путей.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7589520" y="2148840"/>
            <a:ext cx="1828800" cy="1828800"/>
          </a:xfrm>
          <a:prstGeom prst="ellipse">
            <a:avLst/>
          </a:prstGeom>
          <a:ln w="22225">
            <a:solidFill>
              <a:srgbClr val="A619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89520" y="214884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A6192E"/>
                </a:solidFill>
                <a:latin typeface="Noto Serif CJK JP" pitchFamily="34" charset="0"/>
                <a:ea typeface="Noto Serif CJK JP" pitchFamily="34" charset="-122"/>
                <a:cs typeface="Noto Serif CJK JP" pitchFamily="34" charset="-120"/>
              </a:rPr>
              <a:t>剣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7589520" y="40690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Меч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9784080" y="2148840"/>
            <a:ext cx="1828800" cy="1828800"/>
          </a:xfrm>
          <a:prstGeom prst="ellipse">
            <a:avLst/>
          </a:prstGeom>
          <a:ln w="22225">
            <a:solidFill>
              <a:srgbClr val="14141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784080" y="214884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141414"/>
                </a:solidFill>
                <a:latin typeface="Noto Serif CJK JP" pitchFamily="34" charset="0"/>
                <a:ea typeface="Noto Serif CJK JP" pitchFamily="34" charset="-122"/>
                <a:cs typeface="Noto Serif CJK JP" pitchFamily="34" charset="-120"/>
              </a:rPr>
              <a:t>筆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9784080" y="40690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Кисть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589520" y="466344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300" kern="0" dirty="0">
                <a:solidFill>
                  <a:srgbClr val="A6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МУСИН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589520" y="5010912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«сознание без мыслей» — общая основа обоих искусств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200" kern="0" dirty="0">
                <a:solidFill>
                  <a:srgbClr val="8C8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САМУРАИ И ХОККУ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0454335" y="64008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C8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 / 10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14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09848" y="914400"/>
            <a:ext cx="4572000" cy="4572000"/>
          </a:xfrm>
          <a:prstGeom prst="ellipse">
            <a:avLst/>
          </a:prstGeom>
          <a:ln w="25400">
            <a:solidFill>
              <a:srgbClr val="A6192E">
                <a:alpha val="85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1691640"/>
            <a:ext cx="121916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300" kern="0" dirty="0">
                <a:solidFill>
                  <a:srgbClr val="A6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ЗАКЛЮЧЕНИЕ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14884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Наследие живёт в простоте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2804008" y="3200400"/>
            <a:ext cx="6583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1450" i="1" dirty="0">
                <a:solidFill>
                  <a:srgbClr val="BFBF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«Среди цветов — сакура, среди людей — самурай», — гласит старинная японская поговорка. Дух дисциплины, чести и внимания к мимолётному мгновению, рождённый в эпоху самураев, живёт сегодня в каждой строке хокку и в самой японской эстетике ва — гармонии простоты.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0" y="489204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spc="400" kern="0" dirty="0">
                <a:solidFill>
                  <a:srgbClr val="8A8A8A"/>
                </a:solidFill>
                <a:latin typeface="Noto Serif CJK JP" pitchFamily="34" charset="0"/>
                <a:ea typeface="Noto Serif CJK JP" pitchFamily="34" charset="-122"/>
                <a:cs typeface="Noto Serif CJK JP" pitchFamily="34" charset="-120"/>
              </a:rPr>
              <a:t>花は桜木、人は武士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6035040"/>
            <a:ext cx="121916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400" kern="0" dirty="0">
                <a:solidFill>
                  <a:srgbClr val="A6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СПАСИБО ЗА ВНИМАНИЕ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200" kern="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САМУРАИ И ХОККУ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0454335" y="64008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010 / 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2026-08-02T13:00:59Z</dcterms:created>
  <dcterms:modified xsi:type="dcterms:W3CDTF">2026-08-02T13:00:59Z</dcterms:modified>
</cp:coreProperties>
</file>