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Посетители, млн</c:v>
                </c:pt>
              </c:strCache>
            </c:strRef>
          </c:tx>
          <c:spPr>
            <a:solidFill>
              <a:srgbClr val="B8860B"/>
            </a:solidFill>
            <a:effectLst/>
          </c:spPr>
          <c:invertIfNegative val="0"/>
          <c:dLbls>
            <c:numFmt formatCode="0.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3B2A1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Лувр</c:v>
                  </c:pt>
                  <c:pt idx="1">
                    <c:v>Эрмитаж</c:v>
                  </c:pt>
                  <c:pt idx="2">
                    <c:v>Прадо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8.5</c:v>
                </c:pt>
                <c:pt idx="1">
                  <c:v>2.5</c:v>
                </c:pt>
                <c:pt idx="2">
                  <c:v>3</c:v>
                </c:pt>
              </c:numCache>
            </c:numRef>
          </c:val>
        </c:ser>
        <c:dLbls>
          <c:numFmt formatCode="0.0" sourceLinked="0"/>
          <c:txPr>
            <a:bodyPr/>
            <a:lstStyle/>
            <a:p>
              <a:pPr>
                <a:defRPr b="0" i="0" strike="noStrike" sz="1000" u="none">
                  <a:solidFill>
                    <a:srgbClr val="3B2A1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3B2A1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 w="12700" cap="flat">
          <a:solidFill>
            <a:srgbClr val="F5EFE0"/>
          </a:solidFill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Год основания</c:v>
                </c:pt>
              </c:strCache>
            </c:strRef>
          </c:tx>
          <c:spPr>
            <a:solidFill>
              <a:srgbClr val="3B2A1A"/>
            </a:solidFill>
            <a:effectLst/>
          </c:spPr>
          <c:invertIfNegative val="0"/>
          <c:dLbls>
            <c:numFmt formatCode="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3B2A1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Лувр</c:v>
                  </c:pt>
                  <c:pt idx="1">
                    <c:v>Эрмитаж</c:v>
                  </c:pt>
                  <c:pt idx="2">
                    <c:v>Прадо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1793</c:v>
                </c:pt>
                <c:pt idx="1">
                  <c:v>1764</c:v>
                </c:pt>
                <c:pt idx="2">
                  <c:v>1819</c:v>
                </c:pt>
              </c:numCache>
            </c:numRef>
          </c:val>
        </c:ser>
        <c:dLbls>
          <c:numFmt formatCode="0" sourceLinked="0"/>
          <c:txPr>
            <a:bodyPr/>
            <a:lstStyle/>
            <a:p>
              <a:pPr>
                <a:defRPr b="0" i="0" strike="noStrike" sz="1000" u="none">
                  <a:solidFill>
                    <a:srgbClr val="3B2A1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3B2A1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in val="1700"/>
        </c:scaling>
        <c:delete val="1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 w="12700" cap="flat">
          <a:solidFill>
            <a:srgbClr val="F5EFE0"/>
          </a:solidFill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chart" Target="/ppt/charts/chart2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B20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320040"/>
            <a:ext cx="11521440" cy="6217920"/>
          </a:xfrm>
          <a:prstGeom prst="rect">
            <a:avLst/>
          </a:prstGeom>
          <a:ln w="12700">
            <a:solidFill>
              <a:srgbClr val="B8860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11480"/>
            <a:ext cx="11338560" cy="6035040"/>
          </a:xfrm>
          <a:prstGeom prst="rect">
            <a:avLst/>
          </a:prstGeom>
          <a:ln w="6350">
            <a:solidFill>
              <a:srgbClr val="B8860B"/>
            </a:solidFill>
            <a:prstDash val="solid"/>
          </a:ln>
        </p:spPr>
      </p:sp>
      <p:pic>
        <p:nvPicPr>
          <p:cNvPr id="4" name="Image 0" descr="/home/claude/museums_pptx/icon_columns_B8860B_fix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32120" y="1051560"/>
            <a:ext cx="1097280" cy="10972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0" y="2331720"/>
            <a:ext cx="121615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spc="300" kern="0" dirty="0">
                <a:solidFill>
                  <a:srgbClr val="F5EFE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МУЗЕИ МИРА</a:t>
            </a:r>
            <a:endParaRPr lang="en-US" sz="5400" dirty="0"/>
          </a:p>
        </p:txBody>
      </p:sp>
      <p:sp>
        <p:nvSpPr>
          <p:cNvPr id="6" name="Shape 3"/>
          <p:cNvSpPr/>
          <p:nvPr/>
        </p:nvSpPr>
        <p:spPr>
          <a:xfrm>
            <a:off x="5166360" y="3383280"/>
            <a:ext cx="1828800" cy="0"/>
          </a:xfrm>
          <a:prstGeom prst="line">
            <a:avLst/>
          </a:prstGeom>
          <a:noFill/>
          <a:ln w="19050">
            <a:solidFill>
              <a:srgbClr val="B8860B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0" y="3520440"/>
            <a:ext cx="1216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spc="4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ЛУВР  ·  ЭРМИТАЖ  ·  ПРАДО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0" y="4160520"/>
            <a:ext cx="12161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E8DC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Путешествие сквозь века искусства и культуры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2B20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320040"/>
            <a:ext cx="11521440" cy="6217920"/>
          </a:xfrm>
          <a:prstGeom prst="rect">
            <a:avLst/>
          </a:prstGeom>
          <a:ln w="12700">
            <a:solidFill>
              <a:srgbClr val="B8860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11480"/>
            <a:ext cx="11338560" cy="6035040"/>
          </a:xfrm>
          <a:prstGeom prst="rect">
            <a:avLst/>
          </a:prstGeom>
          <a:ln w="6350">
            <a:solidFill>
              <a:srgbClr val="B8860B"/>
            </a:solidFill>
            <a:prstDash val="solid"/>
          </a:ln>
        </p:spPr>
      </p:sp>
      <p:pic>
        <p:nvPicPr>
          <p:cNvPr id="4" name="Image 0" descr="/home/claude/museums_pptx/icon_globe_B8860B_fix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32120" y="1234440"/>
            <a:ext cx="1097280" cy="10972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0" y="2514600"/>
            <a:ext cx="121615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F5EFE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Искусство без границ</a:t>
            </a:r>
            <a:endParaRPr lang="en-US" sz="3800" dirty="0"/>
          </a:p>
        </p:txBody>
      </p:sp>
      <p:sp>
        <p:nvSpPr>
          <p:cNvPr id="6" name="Shape 3"/>
          <p:cNvSpPr/>
          <p:nvPr/>
        </p:nvSpPr>
        <p:spPr>
          <a:xfrm>
            <a:off x="5166360" y="3429000"/>
            <a:ext cx="1828800" cy="0"/>
          </a:xfrm>
          <a:prstGeom prst="line">
            <a:avLst/>
          </a:prstGeom>
          <a:noFill/>
          <a:ln w="19050">
            <a:solidFill>
              <a:srgbClr val="B8860B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371600" y="3611880"/>
            <a:ext cx="9418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400" i="1" dirty="0">
                <a:solidFill>
                  <a:srgbClr val="E8DC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Лувр, Эрмитаж и Прадо продолжают вдохновлять миллионы людей по всему миру,</a:t>
            </a:r>
            <a:endParaRPr lang="en-US" sz="14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400" i="1" dirty="0">
                <a:solidFill>
                  <a:srgbClr val="E8DC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храня наследие человеческого гения для будущих поколений.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0" y="4937760"/>
            <a:ext cx="1216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spc="3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Спасибо за внимание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EF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3B2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Три сокровищницы человечества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64922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3B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Лувр, Эрмитаж и Прадо — три величайших художественных музея мира. Вместе они хранят миллионы экспонатов — от древнеегипетских артефактов до шедевров Ренессанса и золотого века живописи, рассказывая единую историю европейской культуры.</a:t>
            </a:r>
            <a:endParaRPr lang="en-US" sz="1450" dirty="0"/>
          </a:p>
        </p:txBody>
      </p:sp>
      <p:sp>
        <p:nvSpPr>
          <p:cNvPr id="4" name="Shape 2"/>
          <p:cNvSpPr/>
          <p:nvPr/>
        </p:nvSpPr>
        <p:spPr>
          <a:xfrm>
            <a:off x="7406640" y="1280160"/>
            <a:ext cx="420624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8DCC0"/>
            </a:solidFill>
            <a:prstDash val="solid"/>
          </a:ln>
          <a:effectLst>
            <a:outerShdw sx="100000" sy="100000" kx="0" ky="0" algn="bl" rotWithShape="0" blurRad="76200" dist="25400" dir="5400000">
              <a:srgbClr val="8A7B5C">
                <a:alpha val="2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589520" y="1463040"/>
            <a:ext cx="548640" cy="548640"/>
          </a:xfrm>
          <a:prstGeom prst="ellipse">
            <a:avLst/>
          </a:prstGeom>
          <a:solidFill>
            <a:srgbClr val="E8DCC0"/>
          </a:solidFill>
          <a:ln/>
        </p:spPr>
      </p:sp>
      <p:pic>
        <p:nvPicPr>
          <p:cNvPr id="6" name="Image 0" descr="/home/claude/museums_pptx/icon_landmark_B8860B_fix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17536" y="1591056"/>
            <a:ext cx="292608" cy="29260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321040" y="1353312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000" b="1" dirty="0">
                <a:solidFill>
                  <a:srgbClr val="3B2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8321040" y="1783080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5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великих музея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7406640" y="2423160"/>
            <a:ext cx="420624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8DCC0"/>
            </a:solidFill>
            <a:prstDash val="solid"/>
          </a:ln>
          <a:effectLst>
            <a:outerShdw sx="100000" sy="100000" kx="0" ky="0" algn="bl" rotWithShape="0" blurRad="76200" dist="25400" dir="5400000">
              <a:srgbClr val="8A7B5C">
                <a:alpha val="25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7589520" y="2606040"/>
            <a:ext cx="548640" cy="548640"/>
          </a:xfrm>
          <a:prstGeom prst="ellipse">
            <a:avLst/>
          </a:prstGeom>
          <a:solidFill>
            <a:srgbClr val="E8DCC0"/>
          </a:solidFill>
          <a:ln/>
        </p:spPr>
      </p:sp>
      <p:pic>
        <p:nvPicPr>
          <p:cNvPr id="11" name="Image 1" descr="/home/claude/museums_pptx/icon_calendar_B8860B_fix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7536" y="2734056"/>
            <a:ext cx="292608" cy="29260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8321040" y="2496312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000" b="1" dirty="0">
                <a:solidFill>
                  <a:srgbClr val="3B2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XVIII–XIX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8321040" y="2926080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5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века основания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7406640" y="3566160"/>
            <a:ext cx="420624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8DCC0"/>
            </a:solidFill>
            <a:prstDash val="solid"/>
          </a:ln>
          <a:effectLst>
            <a:outerShdw sx="100000" sy="100000" kx="0" ky="0" algn="bl" rotWithShape="0" blurRad="76200" dist="25400" dir="5400000">
              <a:srgbClr val="8A7B5C">
                <a:alpha val="25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7589520" y="3749040"/>
            <a:ext cx="548640" cy="548640"/>
          </a:xfrm>
          <a:prstGeom prst="ellipse">
            <a:avLst/>
          </a:prstGeom>
          <a:solidFill>
            <a:srgbClr val="E8DCC0"/>
          </a:solidFill>
          <a:ln/>
        </p:spPr>
      </p:sp>
      <p:pic>
        <p:nvPicPr>
          <p:cNvPr id="16" name="Image 2" descr="/home/claude/museums_pptx/icon_gem_B8860B_fix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7536" y="3877056"/>
            <a:ext cx="292608" cy="29260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321040" y="3639312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000" b="1" dirty="0">
                <a:solidFill>
                  <a:srgbClr val="3B2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700 000+</a:t>
            </a:r>
            <a:endParaRPr lang="en-US" sz="2000" dirty="0"/>
          </a:p>
        </p:txBody>
      </p:sp>
      <p:sp>
        <p:nvSpPr>
          <p:cNvPr id="18" name="Text 13"/>
          <p:cNvSpPr/>
          <p:nvPr/>
        </p:nvSpPr>
        <p:spPr>
          <a:xfrm>
            <a:off x="8321040" y="4069080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5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произведений искусства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548640" y="4709160"/>
            <a:ext cx="3566160" cy="1188720"/>
          </a:xfrm>
          <a:prstGeom prst="rect">
            <a:avLst/>
          </a:prstGeom>
          <a:solidFill>
            <a:srgbClr val="2B2013"/>
          </a:solidFill>
          <a:ln/>
        </p:spPr>
      </p:sp>
      <p:sp>
        <p:nvSpPr>
          <p:cNvPr id="20" name="Text 15"/>
          <p:cNvSpPr/>
          <p:nvPr/>
        </p:nvSpPr>
        <p:spPr>
          <a:xfrm>
            <a:off x="548640" y="4864608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spc="200" kern="0" dirty="0">
                <a:solidFill>
                  <a:srgbClr val="D4AF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ЛУВР</a:t>
            </a:r>
            <a:endParaRPr lang="en-US" sz="1800" dirty="0"/>
          </a:p>
        </p:txBody>
      </p:sp>
      <p:sp>
        <p:nvSpPr>
          <p:cNvPr id="21" name="Text 16"/>
          <p:cNvSpPr/>
          <p:nvPr/>
        </p:nvSpPr>
        <p:spPr>
          <a:xfrm>
            <a:off x="548640" y="534924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E8DC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Париж, Франция</a:t>
            </a:r>
            <a:endParaRPr lang="en-US" sz="1100" dirty="0"/>
          </a:p>
        </p:txBody>
      </p:sp>
      <p:sp>
        <p:nvSpPr>
          <p:cNvPr id="22" name="Shape 17"/>
          <p:cNvSpPr/>
          <p:nvPr/>
        </p:nvSpPr>
        <p:spPr>
          <a:xfrm>
            <a:off x="4343400" y="4709160"/>
            <a:ext cx="3566160" cy="1188720"/>
          </a:xfrm>
          <a:prstGeom prst="rect">
            <a:avLst/>
          </a:prstGeom>
          <a:solidFill>
            <a:srgbClr val="2B2013"/>
          </a:solidFill>
          <a:ln/>
        </p:spPr>
      </p:sp>
      <p:sp>
        <p:nvSpPr>
          <p:cNvPr id="23" name="Text 18"/>
          <p:cNvSpPr/>
          <p:nvPr/>
        </p:nvSpPr>
        <p:spPr>
          <a:xfrm>
            <a:off x="4343400" y="4864608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spc="200" kern="0" dirty="0">
                <a:solidFill>
                  <a:srgbClr val="D4AF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ЭРМИТАЖ</a:t>
            </a:r>
            <a:endParaRPr lang="en-US" sz="1800" dirty="0"/>
          </a:p>
        </p:txBody>
      </p:sp>
      <p:sp>
        <p:nvSpPr>
          <p:cNvPr id="24" name="Text 19"/>
          <p:cNvSpPr/>
          <p:nvPr/>
        </p:nvSpPr>
        <p:spPr>
          <a:xfrm>
            <a:off x="4343400" y="534924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E8DC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Санкт-Петербург, Россия</a:t>
            </a:r>
            <a:endParaRPr lang="en-US" sz="1100" dirty="0"/>
          </a:p>
        </p:txBody>
      </p:sp>
      <p:sp>
        <p:nvSpPr>
          <p:cNvPr id="25" name="Shape 20"/>
          <p:cNvSpPr/>
          <p:nvPr/>
        </p:nvSpPr>
        <p:spPr>
          <a:xfrm>
            <a:off x="8138160" y="4709160"/>
            <a:ext cx="3566160" cy="1188720"/>
          </a:xfrm>
          <a:prstGeom prst="rect">
            <a:avLst/>
          </a:prstGeom>
          <a:solidFill>
            <a:srgbClr val="2B2013"/>
          </a:solidFill>
          <a:ln/>
        </p:spPr>
      </p:sp>
      <p:sp>
        <p:nvSpPr>
          <p:cNvPr id="26" name="Text 21"/>
          <p:cNvSpPr/>
          <p:nvPr/>
        </p:nvSpPr>
        <p:spPr>
          <a:xfrm>
            <a:off x="8138160" y="4864608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spc="200" kern="0" dirty="0">
                <a:solidFill>
                  <a:srgbClr val="D4AF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ПРАДО</a:t>
            </a:r>
            <a:endParaRPr lang="en-US" sz="1800" dirty="0"/>
          </a:p>
        </p:txBody>
      </p:sp>
      <p:sp>
        <p:nvSpPr>
          <p:cNvPr id="27" name="Text 22"/>
          <p:cNvSpPr/>
          <p:nvPr/>
        </p:nvSpPr>
        <p:spPr>
          <a:xfrm>
            <a:off x="8138160" y="534924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E8DC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Мадрид, Испания</a:t>
            </a:r>
            <a:endParaRPr lang="en-US" sz="1100" dirty="0"/>
          </a:p>
        </p:txBody>
      </p:sp>
      <p:sp>
        <p:nvSpPr>
          <p:cNvPr id="28" name="Text 23"/>
          <p:cNvSpPr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5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МУЗЕИ МИРА</a:t>
            </a:r>
            <a:endParaRPr lang="en-US" sz="900" dirty="0"/>
          </a:p>
        </p:txBody>
      </p:sp>
      <p:sp>
        <p:nvSpPr>
          <p:cNvPr id="29" name="Text 24"/>
          <p:cNvSpPr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5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EF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931920" cy="6858000"/>
          </a:xfrm>
          <a:prstGeom prst="rect">
            <a:avLst/>
          </a:prstGeom>
          <a:solidFill>
            <a:srgbClr val="2B2013"/>
          </a:solidFill>
          <a:ln/>
        </p:spPr>
      </p:sp>
      <p:sp>
        <p:nvSpPr>
          <p:cNvPr id="3" name="Shape 1"/>
          <p:cNvSpPr/>
          <p:nvPr/>
        </p:nvSpPr>
        <p:spPr>
          <a:xfrm>
            <a:off x="1417320" y="685800"/>
            <a:ext cx="1097280" cy="1097280"/>
          </a:xfrm>
          <a:prstGeom prst="ellipse">
            <a:avLst/>
          </a:prstGeom>
          <a:solidFill>
            <a:srgbClr val="3F301D"/>
          </a:solidFill>
          <a:ln w="12700">
            <a:solidFill>
              <a:srgbClr val="B8860B"/>
            </a:solidFill>
            <a:prstDash val="solid"/>
          </a:ln>
        </p:spPr>
      </p:sp>
      <p:pic>
        <p:nvPicPr>
          <p:cNvPr id="4" name="Image 0" descr="/home/claude/museums_pptx/icon_columns_B8860B_fix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1640" y="960120"/>
            <a:ext cx="548640" cy="5486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65760" y="2011680"/>
            <a:ext cx="3200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spc="100" kern="0" dirty="0">
                <a:solidFill>
                  <a:srgbClr val="F5EFE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ЛУВР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1508760" y="2880360"/>
            <a:ext cx="914400" cy="0"/>
          </a:xfrm>
          <a:prstGeom prst="line">
            <a:avLst/>
          </a:prstGeom>
          <a:noFill/>
          <a:ln w="15875">
            <a:solidFill>
              <a:srgbClr val="B8860B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65760" y="3017520"/>
            <a:ext cx="3200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Musée du Louvre</a:t>
            </a:r>
            <a:endParaRPr lang="en-US" sz="1250" dirty="0"/>
          </a:p>
        </p:txBody>
      </p:sp>
      <p:pic>
        <p:nvPicPr>
          <p:cNvPr id="8" name="Image 1" descr="/home/claude/museums_pptx/icon_calendar_F5EFE0_fix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3703320"/>
            <a:ext cx="256032" cy="25603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14400" y="3648456"/>
            <a:ext cx="2651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5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ОСНОВАН</a:t>
            </a:r>
            <a:endParaRPr lang="en-US" sz="1000" dirty="0"/>
          </a:p>
        </p:txBody>
      </p:sp>
      <p:sp>
        <p:nvSpPr>
          <p:cNvPr id="10" name="Text 6"/>
          <p:cNvSpPr/>
          <p:nvPr/>
        </p:nvSpPr>
        <p:spPr>
          <a:xfrm>
            <a:off x="914400" y="3886200"/>
            <a:ext cx="2651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5E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1793 год</a:t>
            </a:r>
            <a:endParaRPr lang="en-US" sz="1250" dirty="0"/>
          </a:p>
        </p:txBody>
      </p:sp>
      <p:pic>
        <p:nvPicPr>
          <p:cNvPr id="11" name="Image 2" descr="/home/claude/museums_pptx/icon_landmark_F5EFE0_fix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4343400"/>
            <a:ext cx="256032" cy="25603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14400" y="4288536"/>
            <a:ext cx="2651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5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ЗДАНИЕ</a:t>
            </a:r>
            <a:endParaRPr lang="en-US" sz="1000" dirty="0"/>
          </a:p>
        </p:txBody>
      </p:sp>
      <p:sp>
        <p:nvSpPr>
          <p:cNvPr id="13" name="Text 8"/>
          <p:cNvSpPr/>
          <p:nvPr/>
        </p:nvSpPr>
        <p:spPr>
          <a:xfrm>
            <a:off x="914400" y="4526280"/>
            <a:ext cx="2651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5E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Королевский дворец</a:t>
            </a:r>
            <a:endParaRPr lang="en-US" sz="1250" dirty="0"/>
          </a:p>
        </p:txBody>
      </p:sp>
      <p:pic>
        <p:nvPicPr>
          <p:cNvPr id="14" name="Image 3" descr="/home/claude/museums_pptx/icon_gem_F5EFE0_fix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4983480"/>
            <a:ext cx="256032" cy="256032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914400" y="4928616"/>
            <a:ext cx="2651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5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КОЛЛЕКЦИЯ</a:t>
            </a:r>
            <a:endParaRPr lang="en-US" sz="1000" dirty="0"/>
          </a:p>
        </p:txBody>
      </p:sp>
      <p:sp>
        <p:nvSpPr>
          <p:cNvPr id="16" name="Text 10"/>
          <p:cNvSpPr/>
          <p:nvPr/>
        </p:nvSpPr>
        <p:spPr>
          <a:xfrm>
            <a:off x="914400" y="5166360"/>
            <a:ext cx="2651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5E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~380 000 объектов</a:t>
            </a:r>
            <a:endParaRPr lang="en-US" sz="1250" dirty="0"/>
          </a:p>
        </p:txBody>
      </p:sp>
      <p:pic>
        <p:nvPicPr>
          <p:cNvPr id="17" name="Image 4" descr="/home/claude/museums_pptx/icon_users_F5EFE0_fix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" y="5623560"/>
            <a:ext cx="256032" cy="256032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914400" y="5568696"/>
            <a:ext cx="2651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5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ПОСЕЩЕНИЯ</a:t>
            </a:r>
            <a:endParaRPr lang="en-US" sz="1000" dirty="0"/>
          </a:p>
        </p:txBody>
      </p:sp>
      <p:sp>
        <p:nvSpPr>
          <p:cNvPr id="19" name="Text 12"/>
          <p:cNvSpPr/>
          <p:nvPr/>
        </p:nvSpPr>
        <p:spPr>
          <a:xfrm>
            <a:off x="914400" y="5806440"/>
            <a:ext cx="2651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5E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8–9 млн в год</a:t>
            </a:r>
            <a:endParaRPr lang="en-US" sz="1250" dirty="0"/>
          </a:p>
        </p:txBody>
      </p:sp>
      <p:sp>
        <p:nvSpPr>
          <p:cNvPr id="20" name="Text 13"/>
          <p:cNvSpPr/>
          <p:nvPr/>
        </p:nvSpPr>
        <p:spPr>
          <a:xfrm>
            <a:off x="4343400" y="50292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Париж, Франция</a:t>
            </a:r>
            <a:endParaRPr lang="en-US" sz="1300" dirty="0"/>
          </a:p>
        </p:txBody>
      </p:sp>
      <p:sp>
        <p:nvSpPr>
          <p:cNvPr id="21" name="Text 14"/>
          <p:cNvSpPr/>
          <p:nvPr/>
        </p:nvSpPr>
        <p:spPr>
          <a:xfrm>
            <a:off x="4343400" y="86868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B2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История и значение</a:t>
            </a:r>
            <a:endParaRPr lang="en-US" sz="2600" dirty="0"/>
          </a:p>
        </p:txBody>
      </p:sp>
      <p:sp>
        <p:nvSpPr>
          <p:cNvPr id="22" name="Shape 15"/>
          <p:cNvSpPr/>
          <p:nvPr/>
        </p:nvSpPr>
        <p:spPr>
          <a:xfrm>
            <a:off x="4343400" y="1764792"/>
            <a:ext cx="82296" cy="82296"/>
          </a:xfrm>
          <a:prstGeom prst="ellipse">
            <a:avLst/>
          </a:prstGeom>
          <a:solidFill>
            <a:srgbClr val="B8860B"/>
          </a:solidFill>
          <a:ln/>
        </p:spPr>
      </p:sp>
      <p:sp>
        <p:nvSpPr>
          <p:cNvPr id="23" name="Text 16"/>
          <p:cNvSpPr/>
          <p:nvPr/>
        </p:nvSpPr>
        <p:spPr>
          <a:xfrm>
            <a:off x="4617720" y="1618488"/>
            <a:ext cx="69494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300" dirty="0">
                <a:solidFill>
                  <a:srgbClr val="3B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Лувр — крупнейший художественный музей мира, расположенный в бывшем королевском дворце в самом сердце Парижа, на берегу Сены.</a:t>
            </a:r>
            <a:endParaRPr lang="en-US" sz="1300" dirty="0"/>
          </a:p>
        </p:txBody>
      </p:sp>
      <p:sp>
        <p:nvSpPr>
          <p:cNvPr id="24" name="Shape 17"/>
          <p:cNvSpPr/>
          <p:nvPr/>
        </p:nvSpPr>
        <p:spPr>
          <a:xfrm>
            <a:off x="4343400" y="2999232"/>
            <a:ext cx="82296" cy="82296"/>
          </a:xfrm>
          <a:prstGeom prst="ellipse">
            <a:avLst/>
          </a:prstGeom>
          <a:solidFill>
            <a:srgbClr val="B8860B"/>
          </a:solidFill>
          <a:ln/>
        </p:spPr>
      </p:sp>
      <p:sp>
        <p:nvSpPr>
          <p:cNvPr id="25" name="Text 18"/>
          <p:cNvSpPr/>
          <p:nvPr/>
        </p:nvSpPr>
        <p:spPr>
          <a:xfrm>
            <a:off x="4617720" y="2852928"/>
            <a:ext cx="69494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300" dirty="0">
                <a:solidFill>
                  <a:srgbClr val="3B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Открытый как публичный музей после Французской революции, он объединил коллекции, собиравшиеся французскими монархами на протяжении веков.</a:t>
            </a:r>
            <a:endParaRPr lang="en-US" sz="1300" dirty="0"/>
          </a:p>
        </p:txBody>
      </p:sp>
      <p:sp>
        <p:nvSpPr>
          <p:cNvPr id="26" name="Shape 19"/>
          <p:cNvSpPr/>
          <p:nvPr/>
        </p:nvSpPr>
        <p:spPr>
          <a:xfrm>
            <a:off x="4343400" y="4233672"/>
            <a:ext cx="82296" cy="82296"/>
          </a:xfrm>
          <a:prstGeom prst="ellipse">
            <a:avLst/>
          </a:prstGeom>
          <a:solidFill>
            <a:srgbClr val="B8860B"/>
          </a:solidFill>
          <a:ln/>
        </p:spPr>
      </p:sp>
      <p:sp>
        <p:nvSpPr>
          <p:cNvPr id="27" name="Text 20"/>
          <p:cNvSpPr/>
          <p:nvPr/>
        </p:nvSpPr>
        <p:spPr>
          <a:xfrm>
            <a:off x="4617720" y="4087368"/>
            <a:ext cx="69494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300" dirty="0">
                <a:solidFill>
                  <a:srgbClr val="3B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Символ музея — стеклянная пирамида архитектора Бэй Юймина (1989 г.) — стала одной из самых узнаваемых достопримечательностей Парижа.</a:t>
            </a:r>
            <a:endParaRPr lang="en-US" sz="1300" dirty="0"/>
          </a:p>
        </p:txBody>
      </p:sp>
      <p:sp>
        <p:nvSpPr>
          <p:cNvPr id="28" name="Text 21"/>
          <p:cNvSpPr/>
          <p:nvPr/>
        </p:nvSpPr>
        <p:spPr>
          <a:xfrm>
            <a:off x="365760" y="64922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spc="200" kern="0" dirty="0">
                <a:solidFill>
                  <a:srgbClr val="8A7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МУЗЕИ МИРА</a:t>
            </a:r>
            <a:endParaRPr lang="en-US" sz="850" dirty="0"/>
          </a:p>
        </p:txBody>
      </p:sp>
      <p:sp>
        <p:nvSpPr>
          <p:cNvPr id="29" name="Text 22"/>
          <p:cNvSpPr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5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EF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B2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ЛУВР — Шедевры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11064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5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Работы, которые определили историю искусства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3520440" cy="4206240"/>
          </a:xfrm>
          <a:prstGeom prst="rect">
            <a:avLst/>
          </a:prstGeom>
          <a:solidFill>
            <a:srgbClr val="FFFFFF"/>
          </a:solidFill>
          <a:ln w="15875">
            <a:solidFill>
              <a:srgbClr val="E8DCC0"/>
            </a:solidFill>
            <a:prstDash val="solid"/>
          </a:ln>
          <a:effectLst>
            <a:outerShdw sx="100000" sy="100000" kx="0" ky="0" algn="bl" rotWithShape="0" blurRad="101600" dist="38100" dir="5400000">
              <a:srgbClr val="8A7B5C">
                <a:alpha val="2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48640" y="1783080"/>
            <a:ext cx="3520440" cy="1554480"/>
          </a:xfrm>
          <a:prstGeom prst="rect">
            <a:avLst/>
          </a:prstGeom>
          <a:solidFill>
            <a:srgbClr val="2B2013"/>
          </a:solidFill>
          <a:ln/>
        </p:spPr>
      </p:sp>
      <p:sp>
        <p:nvSpPr>
          <p:cNvPr id="6" name="Shape 4"/>
          <p:cNvSpPr/>
          <p:nvPr/>
        </p:nvSpPr>
        <p:spPr>
          <a:xfrm>
            <a:off x="1851660" y="2103120"/>
            <a:ext cx="914400" cy="914400"/>
          </a:xfrm>
          <a:prstGeom prst="ellipse">
            <a:avLst/>
          </a:prstGeom>
          <a:solidFill>
            <a:srgbClr val="3F301D"/>
          </a:solidFill>
          <a:ln w="12700">
            <a:solidFill>
              <a:srgbClr val="B8860B"/>
            </a:solidFill>
            <a:prstDash val="solid"/>
          </a:ln>
        </p:spPr>
      </p:sp>
      <p:pic>
        <p:nvPicPr>
          <p:cNvPr id="7" name="Image 0" descr="/home/claude/museums_pptx/icon_image_B8860B_fix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2828" y="2359152"/>
            <a:ext cx="512064" cy="51206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77240" y="3474720"/>
            <a:ext cx="3063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3B2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«Мона Лиза»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777240" y="3995928"/>
            <a:ext cx="3063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Леонардо да Винчи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1943100" y="4389120"/>
            <a:ext cx="731520" cy="0"/>
          </a:xfrm>
          <a:prstGeom prst="line">
            <a:avLst/>
          </a:prstGeom>
          <a:noFill/>
          <a:ln w="12700">
            <a:solidFill>
              <a:srgbClr val="E8DCC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22960" y="4526280"/>
            <a:ext cx="297180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B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Самая знаменитая картина в мире, окружённая тайной загадочной улыбки модели.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4389120" y="1783080"/>
            <a:ext cx="3520440" cy="4206240"/>
          </a:xfrm>
          <a:prstGeom prst="rect">
            <a:avLst/>
          </a:prstGeom>
          <a:solidFill>
            <a:srgbClr val="FFFFFF"/>
          </a:solidFill>
          <a:ln w="15875">
            <a:solidFill>
              <a:srgbClr val="E8DCC0"/>
            </a:solidFill>
            <a:prstDash val="solid"/>
          </a:ln>
          <a:effectLst>
            <a:outerShdw sx="100000" sy="100000" kx="0" ky="0" algn="bl" rotWithShape="0" blurRad="101600" dist="38100" dir="5400000">
              <a:srgbClr val="8A7B5C">
                <a:alpha val="2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4389120" y="1783080"/>
            <a:ext cx="3520440" cy="1554480"/>
          </a:xfrm>
          <a:prstGeom prst="rect">
            <a:avLst/>
          </a:prstGeom>
          <a:solidFill>
            <a:srgbClr val="2B2013"/>
          </a:solidFill>
          <a:ln/>
        </p:spPr>
      </p:sp>
      <p:sp>
        <p:nvSpPr>
          <p:cNvPr id="14" name="Shape 11"/>
          <p:cNvSpPr/>
          <p:nvPr/>
        </p:nvSpPr>
        <p:spPr>
          <a:xfrm>
            <a:off x="5692140" y="2103120"/>
            <a:ext cx="914400" cy="914400"/>
          </a:xfrm>
          <a:prstGeom prst="ellipse">
            <a:avLst/>
          </a:prstGeom>
          <a:solidFill>
            <a:srgbClr val="3F301D"/>
          </a:solidFill>
          <a:ln w="12700">
            <a:solidFill>
              <a:srgbClr val="B8860B"/>
            </a:solidFill>
            <a:prstDash val="solid"/>
          </a:ln>
        </p:spPr>
      </p:sp>
      <p:pic>
        <p:nvPicPr>
          <p:cNvPr id="15" name="Image 1" descr="/home/claude/museums_pptx/icon_gem_B8860B_fix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3308" y="2359152"/>
            <a:ext cx="512064" cy="51206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4617720" y="3474720"/>
            <a:ext cx="3063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3B2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«Венера Милосская»</a:t>
            </a:r>
            <a:endParaRPr lang="en-US" sz="1550" dirty="0"/>
          </a:p>
        </p:txBody>
      </p:sp>
      <p:sp>
        <p:nvSpPr>
          <p:cNvPr id="17" name="Text 13"/>
          <p:cNvSpPr/>
          <p:nvPr/>
        </p:nvSpPr>
        <p:spPr>
          <a:xfrm>
            <a:off x="4617720" y="3995928"/>
            <a:ext cx="3063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Древнегреческая скульптура</a:t>
            </a:r>
            <a:endParaRPr lang="en-US" sz="1100" dirty="0"/>
          </a:p>
        </p:txBody>
      </p:sp>
      <p:sp>
        <p:nvSpPr>
          <p:cNvPr id="18" name="Shape 14"/>
          <p:cNvSpPr/>
          <p:nvPr/>
        </p:nvSpPr>
        <p:spPr>
          <a:xfrm>
            <a:off x="5783580" y="4389120"/>
            <a:ext cx="731520" cy="0"/>
          </a:xfrm>
          <a:prstGeom prst="line">
            <a:avLst/>
          </a:prstGeom>
          <a:noFill/>
          <a:ln w="12700">
            <a:solidFill>
              <a:srgbClr val="E8DCC0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4663440" y="4526280"/>
            <a:ext cx="297180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B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Мраморная статуя эпохи эллинизма — эталон античной красоты, найденная в 1820 году.</a:t>
            </a:r>
            <a:endParaRPr lang="en-US" sz="1050" dirty="0"/>
          </a:p>
        </p:txBody>
      </p:sp>
      <p:sp>
        <p:nvSpPr>
          <p:cNvPr id="20" name="Shape 16"/>
          <p:cNvSpPr/>
          <p:nvPr/>
        </p:nvSpPr>
        <p:spPr>
          <a:xfrm>
            <a:off x="8229600" y="1783080"/>
            <a:ext cx="3520440" cy="4206240"/>
          </a:xfrm>
          <a:prstGeom prst="rect">
            <a:avLst/>
          </a:prstGeom>
          <a:solidFill>
            <a:srgbClr val="FFFFFF"/>
          </a:solidFill>
          <a:ln w="15875">
            <a:solidFill>
              <a:srgbClr val="E8DCC0"/>
            </a:solidFill>
            <a:prstDash val="solid"/>
          </a:ln>
          <a:effectLst>
            <a:outerShdw sx="100000" sy="100000" kx="0" ky="0" algn="bl" rotWithShape="0" blurRad="101600" dist="38100" dir="5400000">
              <a:srgbClr val="8A7B5C">
                <a:alpha val="22000"/>
              </a:srgbClr>
            </a:outerShdw>
          </a:effectLst>
        </p:spPr>
      </p:sp>
      <p:sp>
        <p:nvSpPr>
          <p:cNvPr id="21" name="Shape 17"/>
          <p:cNvSpPr/>
          <p:nvPr/>
        </p:nvSpPr>
        <p:spPr>
          <a:xfrm>
            <a:off x="8229600" y="1783080"/>
            <a:ext cx="3520440" cy="1554480"/>
          </a:xfrm>
          <a:prstGeom prst="rect">
            <a:avLst/>
          </a:prstGeom>
          <a:solidFill>
            <a:srgbClr val="2B2013"/>
          </a:solidFill>
          <a:ln/>
        </p:spPr>
      </p:sp>
      <p:sp>
        <p:nvSpPr>
          <p:cNvPr id="22" name="Shape 18"/>
          <p:cNvSpPr/>
          <p:nvPr/>
        </p:nvSpPr>
        <p:spPr>
          <a:xfrm>
            <a:off x="9532620" y="2103120"/>
            <a:ext cx="914400" cy="914400"/>
          </a:xfrm>
          <a:prstGeom prst="ellipse">
            <a:avLst/>
          </a:prstGeom>
          <a:solidFill>
            <a:srgbClr val="3F301D"/>
          </a:solidFill>
          <a:ln w="12700">
            <a:solidFill>
              <a:srgbClr val="B8860B"/>
            </a:solidFill>
            <a:prstDash val="solid"/>
          </a:ln>
        </p:spPr>
      </p:sp>
      <p:pic>
        <p:nvPicPr>
          <p:cNvPr id="23" name="Image 2" descr="/home/claude/museums_pptx/icon_crown_B8860B_fix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3788" y="2359152"/>
            <a:ext cx="512064" cy="512064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8458200" y="3474720"/>
            <a:ext cx="3063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3B2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«Ника Самофракийская»</a:t>
            </a:r>
            <a:endParaRPr lang="en-US" sz="1550" dirty="0"/>
          </a:p>
        </p:txBody>
      </p:sp>
      <p:sp>
        <p:nvSpPr>
          <p:cNvPr id="25" name="Text 20"/>
          <p:cNvSpPr/>
          <p:nvPr/>
        </p:nvSpPr>
        <p:spPr>
          <a:xfrm>
            <a:off x="8458200" y="3995928"/>
            <a:ext cx="3063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Древнегреческая скульптура</a:t>
            </a:r>
            <a:endParaRPr lang="en-US" sz="1100" dirty="0"/>
          </a:p>
        </p:txBody>
      </p:sp>
      <p:sp>
        <p:nvSpPr>
          <p:cNvPr id="26" name="Shape 21"/>
          <p:cNvSpPr/>
          <p:nvPr/>
        </p:nvSpPr>
        <p:spPr>
          <a:xfrm>
            <a:off x="9624060" y="4389120"/>
            <a:ext cx="731520" cy="0"/>
          </a:xfrm>
          <a:prstGeom prst="line">
            <a:avLst/>
          </a:prstGeom>
          <a:noFill/>
          <a:ln w="12700">
            <a:solidFill>
              <a:srgbClr val="E8DCC0"/>
            </a:solidFill>
            <a:prstDash val="solid"/>
          </a:ln>
        </p:spPr>
      </p:sp>
      <p:sp>
        <p:nvSpPr>
          <p:cNvPr id="27" name="Text 22"/>
          <p:cNvSpPr/>
          <p:nvPr/>
        </p:nvSpPr>
        <p:spPr>
          <a:xfrm>
            <a:off x="8503920" y="4526280"/>
            <a:ext cx="297180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B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Величественная статуя богини победы, венчающая парадную лестницу музея.</a:t>
            </a:r>
            <a:endParaRPr lang="en-US" sz="1050" dirty="0"/>
          </a:p>
        </p:txBody>
      </p:sp>
      <p:sp>
        <p:nvSpPr>
          <p:cNvPr id="28" name="Text 23"/>
          <p:cNvSpPr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5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МУЗЕИ МИРА</a:t>
            </a:r>
            <a:endParaRPr lang="en-US" sz="900" dirty="0"/>
          </a:p>
        </p:txBody>
      </p:sp>
      <p:sp>
        <p:nvSpPr>
          <p:cNvPr id="29" name="Text 24"/>
          <p:cNvSpPr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5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EF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931920" cy="6858000"/>
          </a:xfrm>
          <a:prstGeom prst="rect">
            <a:avLst/>
          </a:prstGeom>
          <a:solidFill>
            <a:srgbClr val="2B2013"/>
          </a:solidFill>
          <a:ln/>
        </p:spPr>
      </p:sp>
      <p:sp>
        <p:nvSpPr>
          <p:cNvPr id="3" name="Shape 1"/>
          <p:cNvSpPr/>
          <p:nvPr/>
        </p:nvSpPr>
        <p:spPr>
          <a:xfrm>
            <a:off x="1417320" y="685800"/>
            <a:ext cx="1097280" cy="1097280"/>
          </a:xfrm>
          <a:prstGeom prst="ellipse">
            <a:avLst/>
          </a:prstGeom>
          <a:solidFill>
            <a:srgbClr val="3F301D"/>
          </a:solidFill>
          <a:ln w="12700">
            <a:solidFill>
              <a:srgbClr val="B8860B"/>
            </a:solidFill>
            <a:prstDash val="solid"/>
          </a:ln>
        </p:spPr>
      </p:sp>
      <p:pic>
        <p:nvPicPr>
          <p:cNvPr id="4" name="Image 0" descr="/home/claude/museums_pptx/icon_landmark_B8860B_fix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1640" y="960120"/>
            <a:ext cx="548640" cy="5486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65760" y="2011680"/>
            <a:ext cx="3200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spc="100" kern="0" dirty="0">
                <a:solidFill>
                  <a:srgbClr val="F5EFE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ЭРМИТАЖ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1508760" y="2880360"/>
            <a:ext cx="914400" cy="0"/>
          </a:xfrm>
          <a:prstGeom prst="line">
            <a:avLst/>
          </a:prstGeom>
          <a:noFill/>
          <a:ln w="15875">
            <a:solidFill>
              <a:srgbClr val="B8860B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65760" y="3017520"/>
            <a:ext cx="3200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Государственный Эрмитаж</a:t>
            </a:r>
            <a:endParaRPr lang="en-US" sz="1250" dirty="0"/>
          </a:p>
        </p:txBody>
      </p:sp>
      <p:pic>
        <p:nvPicPr>
          <p:cNvPr id="8" name="Image 1" descr="/home/claude/museums_pptx/icon_calendar_F5EFE0_fix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3703320"/>
            <a:ext cx="256032" cy="25603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14400" y="3648456"/>
            <a:ext cx="2651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5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ОСНОВАН</a:t>
            </a:r>
            <a:endParaRPr lang="en-US" sz="1000" dirty="0"/>
          </a:p>
        </p:txBody>
      </p:sp>
      <p:sp>
        <p:nvSpPr>
          <p:cNvPr id="10" name="Text 6"/>
          <p:cNvSpPr/>
          <p:nvPr/>
        </p:nvSpPr>
        <p:spPr>
          <a:xfrm>
            <a:off x="914400" y="3886200"/>
            <a:ext cx="2651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5E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1764 год</a:t>
            </a:r>
            <a:endParaRPr lang="en-US" sz="1250" dirty="0"/>
          </a:p>
        </p:txBody>
      </p:sp>
      <p:pic>
        <p:nvPicPr>
          <p:cNvPr id="11" name="Image 2" descr="/home/claude/museums_pptx/icon_landmark_F5EFE0_fix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4343400"/>
            <a:ext cx="256032" cy="25603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14400" y="4288536"/>
            <a:ext cx="2651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5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ЗДАНИЕ</a:t>
            </a:r>
            <a:endParaRPr lang="en-US" sz="1000" dirty="0"/>
          </a:p>
        </p:txBody>
      </p:sp>
      <p:sp>
        <p:nvSpPr>
          <p:cNvPr id="13" name="Text 8"/>
          <p:cNvSpPr/>
          <p:nvPr/>
        </p:nvSpPr>
        <p:spPr>
          <a:xfrm>
            <a:off x="914400" y="4526280"/>
            <a:ext cx="2651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5E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Зимний дворец</a:t>
            </a:r>
            <a:endParaRPr lang="en-US" sz="1250" dirty="0"/>
          </a:p>
        </p:txBody>
      </p:sp>
      <p:pic>
        <p:nvPicPr>
          <p:cNvPr id="14" name="Image 3" descr="/home/claude/museums_pptx/icon_gem_F5EFE0_fix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4983480"/>
            <a:ext cx="256032" cy="256032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914400" y="4928616"/>
            <a:ext cx="2651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5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КОЛЛЕКЦИЯ</a:t>
            </a:r>
            <a:endParaRPr lang="en-US" sz="1000" dirty="0"/>
          </a:p>
        </p:txBody>
      </p:sp>
      <p:sp>
        <p:nvSpPr>
          <p:cNvPr id="16" name="Text 10"/>
          <p:cNvSpPr/>
          <p:nvPr/>
        </p:nvSpPr>
        <p:spPr>
          <a:xfrm>
            <a:off x="914400" y="5166360"/>
            <a:ext cx="2651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5E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~3 млн экспонатов</a:t>
            </a:r>
            <a:endParaRPr lang="en-US" sz="1250" dirty="0"/>
          </a:p>
        </p:txBody>
      </p:sp>
      <p:pic>
        <p:nvPicPr>
          <p:cNvPr id="17" name="Image 4" descr="/home/claude/museums_pptx/icon_users_F5EFE0_fix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" y="5623560"/>
            <a:ext cx="256032" cy="256032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914400" y="5568696"/>
            <a:ext cx="2651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5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ПОСЕЩЕНИЯ</a:t>
            </a:r>
            <a:endParaRPr lang="en-US" sz="1000" dirty="0"/>
          </a:p>
        </p:txBody>
      </p:sp>
      <p:sp>
        <p:nvSpPr>
          <p:cNvPr id="19" name="Text 12"/>
          <p:cNvSpPr/>
          <p:nvPr/>
        </p:nvSpPr>
        <p:spPr>
          <a:xfrm>
            <a:off x="914400" y="5806440"/>
            <a:ext cx="2651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5E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2,5 млн в год</a:t>
            </a:r>
            <a:endParaRPr lang="en-US" sz="1250" dirty="0"/>
          </a:p>
        </p:txBody>
      </p:sp>
      <p:sp>
        <p:nvSpPr>
          <p:cNvPr id="20" name="Text 13"/>
          <p:cNvSpPr/>
          <p:nvPr/>
        </p:nvSpPr>
        <p:spPr>
          <a:xfrm>
            <a:off x="4343400" y="50292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Санкт-Петербург, Россия</a:t>
            </a:r>
            <a:endParaRPr lang="en-US" sz="1300" dirty="0"/>
          </a:p>
        </p:txBody>
      </p:sp>
      <p:sp>
        <p:nvSpPr>
          <p:cNvPr id="21" name="Text 14"/>
          <p:cNvSpPr/>
          <p:nvPr/>
        </p:nvSpPr>
        <p:spPr>
          <a:xfrm>
            <a:off x="4343400" y="86868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B2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История и значение</a:t>
            </a:r>
            <a:endParaRPr lang="en-US" sz="2600" dirty="0"/>
          </a:p>
        </p:txBody>
      </p:sp>
      <p:sp>
        <p:nvSpPr>
          <p:cNvPr id="22" name="Shape 15"/>
          <p:cNvSpPr/>
          <p:nvPr/>
        </p:nvSpPr>
        <p:spPr>
          <a:xfrm>
            <a:off x="4343400" y="1764792"/>
            <a:ext cx="82296" cy="82296"/>
          </a:xfrm>
          <a:prstGeom prst="ellipse">
            <a:avLst/>
          </a:prstGeom>
          <a:solidFill>
            <a:srgbClr val="B8860B"/>
          </a:solidFill>
          <a:ln/>
        </p:spPr>
      </p:sp>
      <p:sp>
        <p:nvSpPr>
          <p:cNvPr id="23" name="Text 16"/>
          <p:cNvSpPr/>
          <p:nvPr/>
        </p:nvSpPr>
        <p:spPr>
          <a:xfrm>
            <a:off x="4617720" y="1618488"/>
            <a:ext cx="69494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300" dirty="0">
                <a:solidFill>
                  <a:srgbClr val="3B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Эрмитаж основан императрицей Екатериной II как личное собрание живописи и вырос в один из крупнейших музеев планеты.</a:t>
            </a:r>
            <a:endParaRPr lang="en-US" sz="1300" dirty="0"/>
          </a:p>
        </p:txBody>
      </p:sp>
      <p:sp>
        <p:nvSpPr>
          <p:cNvPr id="24" name="Shape 17"/>
          <p:cNvSpPr/>
          <p:nvPr/>
        </p:nvSpPr>
        <p:spPr>
          <a:xfrm>
            <a:off x="4343400" y="2999232"/>
            <a:ext cx="82296" cy="82296"/>
          </a:xfrm>
          <a:prstGeom prst="ellipse">
            <a:avLst/>
          </a:prstGeom>
          <a:solidFill>
            <a:srgbClr val="B8860B"/>
          </a:solidFill>
          <a:ln/>
        </p:spPr>
      </p:sp>
      <p:sp>
        <p:nvSpPr>
          <p:cNvPr id="25" name="Text 18"/>
          <p:cNvSpPr/>
          <p:nvPr/>
        </p:nvSpPr>
        <p:spPr>
          <a:xfrm>
            <a:off x="4617720" y="2852928"/>
            <a:ext cx="69494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300" dirty="0">
                <a:solidFill>
                  <a:srgbClr val="3B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Комплекс из шести исторических зданий, включая роскошный Зимний дворец, тянется вдоль набережной Невы.</a:t>
            </a:r>
            <a:endParaRPr lang="en-US" sz="1300" dirty="0"/>
          </a:p>
        </p:txBody>
      </p:sp>
      <p:sp>
        <p:nvSpPr>
          <p:cNvPr id="26" name="Shape 19"/>
          <p:cNvSpPr/>
          <p:nvPr/>
        </p:nvSpPr>
        <p:spPr>
          <a:xfrm>
            <a:off x="4343400" y="4233672"/>
            <a:ext cx="82296" cy="82296"/>
          </a:xfrm>
          <a:prstGeom prst="ellipse">
            <a:avLst/>
          </a:prstGeom>
          <a:solidFill>
            <a:srgbClr val="B8860B"/>
          </a:solidFill>
          <a:ln/>
        </p:spPr>
      </p:sp>
      <p:sp>
        <p:nvSpPr>
          <p:cNvPr id="27" name="Text 20"/>
          <p:cNvSpPr/>
          <p:nvPr/>
        </p:nvSpPr>
        <p:spPr>
          <a:xfrm>
            <a:off x="4617720" y="4087368"/>
            <a:ext cx="69494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300" dirty="0">
                <a:solidFill>
                  <a:srgbClr val="3B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Коллекция охватывает искусство от каменного века до XX столетия — от западноевропейской живописи до восточных древностей.</a:t>
            </a:r>
            <a:endParaRPr lang="en-US" sz="1300" dirty="0"/>
          </a:p>
        </p:txBody>
      </p:sp>
      <p:sp>
        <p:nvSpPr>
          <p:cNvPr id="28" name="Text 21"/>
          <p:cNvSpPr/>
          <p:nvPr/>
        </p:nvSpPr>
        <p:spPr>
          <a:xfrm>
            <a:off x="365760" y="64922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spc="200" kern="0" dirty="0">
                <a:solidFill>
                  <a:srgbClr val="8A7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МУЗЕИ МИРА</a:t>
            </a:r>
            <a:endParaRPr lang="en-US" sz="850" dirty="0"/>
          </a:p>
        </p:txBody>
      </p:sp>
      <p:sp>
        <p:nvSpPr>
          <p:cNvPr id="29" name="Text 22"/>
          <p:cNvSpPr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5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EF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B2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ЭРМИТАЖ — Шедевры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11064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5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Работы, которые определили историю искусства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3520440" cy="4206240"/>
          </a:xfrm>
          <a:prstGeom prst="rect">
            <a:avLst/>
          </a:prstGeom>
          <a:solidFill>
            <a:srgbClr val="FFFFFF"/>
          </a:solidFill>
          <a:ln w="15875">
            <a:solidFill>
              <a:srgbClr val="E8DCC0"/>
            </a:solidFill>
            <a:prstDash val="solid"/>
          </a:ln>
          <a:effectLst>
            <a:outerShdw sx="100000" sy="100000" kx="0" ky="0" algn="bl" rotWithShape="0" blurRad="101600" dist="38100" dir="5400000">
              <a:srgbClr val="8A7B5C">
                <a:alpha val="2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48640" y="1783080"/>
            <a:ext cx="3520440" cy="1554480"/>
          </a:xfrm>
          <a:prstGeom prst="rect">
            <a:avLst/>
          </a:prstGeom>
          <a:solidFill>
            <a:srgbClr val="2B2013"/>
          </a:solidFill>
          <a:ln/>
        </p:spPr>
      </p:sp>
      <p:sp>
        <p:nvSpPr>
          <p:cNvPr id="6" name="Shape 4"/>
          <p:cNvSpPr/>
          <p:nvPr/>
        </p:nvSpPr>
        <p:spPr>
          <a:xfrm>
            <a:off x="1851660" y="2103120"/>
            <a:ext cx="914400" cy="914400"/>
          </a:xfrm>
          <a:prstGeom prst="ellipse">
            <a:avLst/>
          </a:prstGeom>
          <a:solidFill>
            <a:srgbClr val="3F301D"/>
          </a:solidFill>
          <a:ln w="12700">
            <a:solidFill>
              <a:srgbClr val="B8860B"/>
            </a:solidFill>
            <a:prstDash val="solid"/>
          </a:ln>
        </p:spPr>
      </p:sp>
      <p:pic>
        <p:nvPicPr>
          <p:cNvPr id="7" name="Image 0" descr="/home/claude/museums_pptx/icon_image_B8860B_fix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2828" y="2359152"/>
            <a:ext cx="512064" cy="51206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77240" y="3474720"/>
            <a:ext cx="3063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3B2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«Мадонна Литта»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777240" y="3995928"/>
            <a:ext cx="3063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Леонардо да Винчи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1943100" y="4389120"/>
            <a:ext cx="731520" cy="0"/>
          </a:xfrm>
          <a:prstGeom prst="line">
            <a:avLst/>
          </a:prstGeom>
          <a:noFill/>
          <a:ln w="12700">
            <a:solidFill>
              <a:srgbClr val="E8DCC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22960" y="4526280"/>
            <a:ext cx="297180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B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Одна из немногих картин мастера, доступных за пределами Италии, — образ нежной материнской любви.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4389120" y="1783080"/>
            <a:ext cx="3520440" cy="4206240"/>
          </a:xfrm>
          <a:prstGeom prst="rect">
            <a:avLst/>
          </a:prstGeom>
          <a:solidFill>
            <a:srgbClr val="FFFFFF"/>
          </a:solidFill>
          <a:ln w="15875">
            <a:solidFill>
              <a:srgbClr val="E8DCC0"/>
            </a:solidFill>
            <a:prstDash val="solid"/>
          </a:ln>
          <a:effectLst>
            <a:outerShdw sx="100000" sy="100000" kx="0" ky="0" algn="bl" rotWithShape="0" blurRad="101600" dist="38100" dir="5400000">
              <a:srgbClr val="8A7B5C">
                <a:alpha val="2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4389120" y="1783080"/>
            <a:ext cx="3520440" cy="1554480"/>
          </a:xfrm>
          <a:prstGeom prst="rect">
            <a:avLst/>
          </a:prstGeom>
          <a:solidFill>
            <a:srgbClr val="2B2013"/>
          </a:solidFill>
          <a:ln/>
        </p:spPr>
      </p:sp>
      <p:sp>
        <p:nvSpPr>
          <p:cNvPr id="14" name="Shape 11"/>
          <p:cNvSpPr/>
          <p:nvPr/>
        </p:nvSpPr>
        <p:spPr>
          <a:xfrm>
            <a:off x="5692140" y="2103120"/>
            <a:ext cx="914400" cy="914400"/>
          </a:xfrm>
          <a:prstGeom prst="ellipse">
            <a:avLst/>
          </a:prstGeom>
          <a:solidFill>
            <a:srgbClr val="3F301D"/>
          </a:solidFill>
          <a:ln w="12700">
            <a:solidFill>
              <a:srgbClr val="B8860B"/>
            </a:solidFill>
            <a:prstDash val="solid"/>
          </a:ln>
        </p:spPr>
      </p:sp>
      <p:pic>
        <p:nvPicPr>
          <p:cNvPr id="15" name="Image 1" descr="/home/claude/museums_pptx/icon_palette_B8860B_fix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3308" y="2359152"/>
            <a:ext cx="512064" cy="51206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4617720" y="3474720"/>
            <a:ext cx="3063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3B2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«Возвращение блудного сына»</a:t>
            </a:r>
            <a:endParaRPr lang="en-US" sz="1550" dirty="0"/>
          </a:p>
        </p:txBody>
      </p:sp>
      <p:sp>
        <p:nvSpPr>
          <p:cNvPr id="17" name="Text 13"/>
          <p:cNvSpPr/>
          <p:nvPr/>
        </p:nvSpPr>
        <p:spPr>
          <a:xfrm>
            <a:off x="4617720" y="3995928"/>
            <a:ext cx="3063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Рембрандт</a:t>
            </a:r>
            <a:endParaRPr lang="en-US" sz="1100" dirty="0"/>
          </a:p>
        </p:txBody>
      </p:sp>
      <p:sp>
        <p:nvSpPr>
          <p:cNvPr id="18" name="Shape 14"/>
          <p:cNvSpPr/>
          <p:nvPr/>
        </p:nvSpPr>
        <p:spPr>
          <a:xfrm>
            <a:off x="5783580" y="4389120"/>
            <a:ext cx="731520" cy="0"/>
          </a:xfrm>
          <a:prstGeom prst="line">
            <a:avLst/>
          </a:prstGeom>
          <a:noFill/>
          <a:ln w="12700">
            <a:solidFill>
              <a:srgbClr val="E8DCC0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4663440" y="4526280"/>
            <a:ext cx="297180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B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Позднее полотно Рембрандта, наполненное глубоким светом и темой прощения.</a:t>
            </a:r>
            <a:endParaRPr lang="en-US" sz="1050" dirty="0"/>
          </a:p>
        </p:txBody>
      </p:sp>
      <p:sp>
        <p:nvSpPr>
          <p:cNvPr id="20" name="Shape 16"/>
          <p:cNvSpPr/>
          <p:nvPr/>
        </p:nvSpPr>
        <p:spPr>
          <a:xfrm>
            <a:off x="8229600" y="1783080"/>
            <a:ext cx="3520440" cy="4206240"/>
          </a:xfrm>
          <a:prstGeom prst="rect">
            <a:avLst/>
          </a:prstGeom>
          <a:solidFill>
            <a:srgbClr val="FFFFFF"/>
          </a:solidFill>
          <a:ln w="15875">
            <a:solidFill>
              <a:srgbClr val="E8DCC0"/>
            </a:solidFill>
            <a:prstDash val="solid"/>
          </a:ln>
          <a:effectLst>
            <a:outerShdw sx="100000" sy="100000" kx="0" ky="0" algn="bl" rotWithShape="0" blurRad="101600" dist="38100" dir="5400000">
              <a:srgbClr val="8A7B5C">
                <a:alpha val="22000"/>
              </a:srgbClr>
            </a:outerShdw>
          </a:effectLst>
        </p:spPr>
      </p:sp>
      <p:sp>
        <p:nvSpPr>
          <p:cNvPr id="21" name="Shape 17"/>
          <p:cNvSpPr/>
          <p:nvPr/>
        </p:nvSpPr>
        <p:spPr>
          <a:xfrm>
            <a:off x="8229600" y="1783080"/>
            <a:ext cx="3520440" cy="1554480"/>
          </a:xfrm>
          <a:prstGeom prst="rect">
            <a:avLst/>
          </a:prstGeom>
          <a:solidFill>
            <a:srgbClr val="2B2013"/>
          </a:solidFill>
          <a:ln/>
        </p:spPr>
      </p:sp>
      <p:sp>
        <p:nvSpPr>
          <p:cNvPr id="22" name="Shape 18"/>
          <p:cNvSpPr/>
          <p:nvPr/>
        </p:nvSpPr>
        <p:spPr>
          <a:xfrm>
            <a:off x="9532620" y="2103120"/>
            <a:ext cx="914400" cy="914400"/>
          </a:xfrm>
          <a:prstGeom prst="ellipse">
            <a:avLst/>
          </a:prstGeom>
          <a:solidFill>
            <a:srgbClr val="3F301D"/>
          </a:solidFill>
          <a:ln w="12700">
            <a:solidFill>
              <a:srgbClr val="B8860B"/>
            </a:solidFill>
            <a:prstDash val="solid"/>
          </a:ln>
        </p:spPr>
      </p:sp>
      <p:pic>
        <p:nvPicPr>
          <p:cNvPr id="23" name="Image 2" descr="/home/claude/museums_pptx/icon_crown_B8860B_fix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3788" y="2359152"/>
            <a:ext cx="512064" cy="512064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8458200" y="3474720"/>
            <a:ext cx="3063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3B2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Павлиньи часы</a:t>
            </a:r>
            <a:endParaRPr lang="en-US" sz="1550" dirty="0"/>
          </a:p>
        </p:txBody>
      </p:sp>
      <p:sp>
        <p:nvSpPr>
          <p:cNvPr id="25" name="Text 20"/>
          <p:cNvSpPr/>
          <p:nvPr/>
        </p:nvSpPr>
        <p:spPr>
          <a:xfrm>
            <a:off x="8458200" y="3995928"/>
            <a:ext cx="3063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Джеймс Кокс, XVIII век</a:t>
            </a:r>
            <a:endParaRPr lang="en-US" sz="1100" dirty="0"/>
          </a:p>
        </p:txBody>
      </p:sp>
      <p:sp>
        <p:nvSpPr>
          <p:cNvPr id="26" name="Shape 21"/>
          <p:cNvSpPr/>
          <p:nvPr/>
        </p:nvSpPr>
        <p:spPr>
          <a:xfrm>
            <a:off x="9624060" y="4389120"/>
            <a:ext cx="731520" cy="0"/>
          </a:xfrm>
          <a:prstGeom prst="line">
            <a:avLst/>
          </a:prstGeom>
          <a:noFill/>
          <a:ln w="12700">
            <a:solidFill>
              <a:srgbClr val="E8DCC0"/>
            </a:solidFill>
            <a:prstDash val="solid"/>
          </a:ln>
        </p:spPr>
      </p:sp>
      <p:sp>
        <p:nvSpPr>
          <p:cNvPr id="27" name="Text 22"/>
          <p:cNvSpPr/>
          <p:nvPr/>
        </p:nvSpPr>
        <p:spPr>
          <a:xfrm>
            <a:off x="8503920" y="4526280"/>
            <a:ext cx="297180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B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Механический шедевр ювелирного искусства — золотые фигуры птиц оживают в движении.</a:t>
            </a:r>
            <a:endParaRPr lang="en-US" sz="1050" dirty="0"/>
          </a:p>
        </p:txBody>
      </p:sp>
      <p:sp>
        <p:nvSpPr>
          <p:cNvPr id="28" name="Text 23"/>
          <p:cNvSpPr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5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МУЗЕИ МИРА</a:t>
            </a:r>
            <a:endParaRPr lang="en-US" sz="900" dirty="0"/>
          </a:p>
        </p:txBody>
      </p:sp>
      <p:sp>
        <p:nvSpPr>
          <p:cNvPr id="29" name="Text 24"/>
          <p:cNvSpPr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5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EF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931920" cy="6858000"/>
          </a:xfrm>
          <a:prstGeom prst="rect">
            <a:avLst/>
          </a:prstGeom>
          <a:solidFill>
            <a:srgbClr val="2B2013"/>
          </a:solidFill>
          <a:ln/>
        </p:spPr>
      </p:sp>
      <p:sp>
        <p:nvSpPr>
          <p:cNvPr id="3" name="Shape 1"/>
          <p:cNvSpPr/>
          <p:nvPr/>
        </p:nvSpPr>
        <p:spPr>
          <a:xfrm>
            <a:off x="1417320" y="685800"/>
            <a:ext cx="1097280" cy="1097280"/>
          </a:xfrm>
          <a:prstGeom prst="ellipse">
            <a:avLst/>
          </a:prstGeom>
          <a:solidFill>
            <a:srgbClr val="3F301D"/>
          </a:solidFill>
          <a:ln w="12700">
            <a:solidFill>
              <a:srgbClr val="B8860B"/>
            </a:solidFill>
            <a:prstDash val="solid"/>
          </a:ln>
        </p:spPr>
      </p:sp>
      <p:pic>
        <p:nvPicPr>
          <p:cNvPr id="4" name="Image 0" descr="/home/claude/museums_pptx/icon_gem_B8860B_fix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1640" y="960120"/>
            <a:ext cx="548640" cy="5486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65760" y="2011680"/>
            <a:ext cx="3200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spc="100" kern="0" dirty="0">
                <a:solidFill>
                  <a:srgbClr val="F5EFE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ПРАДО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1508760" y="2880360"/>
            <a:ext cx="914400" cy="0"/>
          </a:xfrm>
          <a:prstGeom prst="line">
            <a:avLst/>
          </a:prstGeom>
          <a:noFill/>
          <a:ln w="15875">
            <a:solidFill>
              <a:srgbClr val="B8860B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65760" y="3017520"/>
            <a:ext cx="3200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Museo Nacional del Prado</a:t>
            </a:r>
            <a:endParaRPr lang="en-US" sz="1250" dirty="0"/>
          </a:p>
        </p:txBody>
      </p:sp>
      <p:pic>
        <p:nvPicPr>
          <p:cNvPr id="8" name="Image 1" descr="/home/claude/museums_pptx/icon_calendar_F5EFE0_fix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3703320"/>
            <a:ext cx="256032" cy="25603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14400" y="3648456"/>
            <a:ext cx="2651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5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ОСНОВАН</a:t>
            </a:r>
            <a:endParaRPr lang="en-US" sz="1000" dirty="0"/>
          </a:p>
        </p:txBody>
      </p:sp>
      <p:sp>
        <p:nvSpPr>
          <p:cNvPr id="10" name="Text 6"/>
          <p:cNvSpPr/>
          <p:nvPr/>
        </p:nvSpPr>
        <p:spPr>
          <a:xfrm>
            <a:off x="914400" y="3886200"/>
            <a:ext cx="2651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5E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1819 год</a:t>
            </a:r>
            <a:endParaRPr lang="en-US" sz="1250" dirty="0"/>
          </a:p>
        </p:txBody>
      </p:sp>
      <p:pic>
        <p:nvPicPr>
          <p:cNvPr id="11" name="Image 2" descr="/home/claude/museums_pptx/icon_landmark_F5EFE0_fix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4343400"/>
            <a:ext cx="256032" cy="25603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14400" y="4288536"/>
            <a:ext cx="2651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5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ЗДАНИЕ</a:t>
            </a:r>
            <a:endParaRPr lang="en-US" sz="1000" dirty="0"/>
          </a:p>
        </p:txBody>
      </p:sp>
      <p:sp>
        <p:nvSpPr>
          <p:cNvPr id="13" name="Text 8"/>
          <p:cNvSpPr/>
          <p:nvPr/>
        </p:nvSpPr>
        <p:spPr>
          <a:xfrm>
            <a:off x="914400" y="4526280"/>
            <a:ext cx="2651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5E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Неоклассический дворец</a:t>
            </a:r>
            <a:endParaRPr lang="en-US" sz="1250" dirty="0"/>
          </a:p>
        </p:txBody>
      </p:sp>
      <p:pic>
        <p:nvPicPr>
          <p:cNvPr id="14" name="Image 3" descr="/home/claude/museums_pptx/icon_gem_F5EFE0_fix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4983480"/>
            <a:ext cx="256032" cy="256032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914400" y="4928616"/>
            <a:ext cx="2651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5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КОЛЛЕКЦИЯ</a:t>
            </a:r>
            <a:endParaRPr lang="en-US" sz="1000" dirty="0"/>
          </a:p>
        </p:txBody>
      </p:sp>
      <p:sp>
        <p:nvSpPr>
          <p:cNvPr id="16" name="Text 10"/>
          <p:cNvSpPr/>
          <p:nvPr/>
        </p:nvSpPr>
        <p:spPr>
          <a:xfrm>
            <a:off x="914400" y="5166360"/>
            <a:ext cx="2651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5E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~8 000 картин</a:t>
            </a:r>
            <a:endParaRPr lang="en-US" sz="1250" dirty="0"/>
          </a:p>
        </p:txBody>
      </p:sp>
      <p:pic>
        <p:nvPicPr>
          <p:cNvPr id="17" name="Image 4" descr="/home/claude/museums_pptx/icon_users_F5EFE0_fix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" y="5623560"/>
            <a:ext cx="256032" cy="256032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914400" y="5568696"/>
            <a:ext cx="2651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5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ПОСЕЩЕНИЯ</a:t>
            </a:r>
            <a:endParaRPr lang="en-US" sz="1000" dirty="0"/>
          </a:p>
        </p:txBody>
      </p:sp>
      <p:sp>
        <p:nvSpPr>
          <p:cNvPr id="19" name="Text 12"/>
          <p:cNvSpPr/>
          <p:nvPr/>
        </p:nvSpPr>
        <p:spPr>
          <a:xfrm>
            <a:off x="914400" y="5806440"/>
            <a:ext cx="2651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5EF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3 млн в год</a:t>
            </a:r>
            <a:endParaRPr lang="en-US" sz="1250" dirty="0"/>
          </a:p>
        </p:txBody>
      </p:sp>
      <p:sp>
        <p:nvSpPr>
          <p:cNvPr id="20" name="Text 13"/>
          <p:cNvSpPr/>
          <p:nvPr/>
        </p:nvSpPr>
        <p:spPr>
          <a:xfrm>
            <a:off x="4343400" y="50292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Мадрид, Испания</a:t>
            </a:r>
            <a:endParaRPr lang="en-US" sz="1300" dirty="0"/>
          </a:p>
        </p:txBody>
      </p:sp>
      <p:sp>
        <p:nvSpPr>
          <p:cNvPr id="21" name="Text 14"/>
          <p:cNvSpPr/>
          <p:nvPr/>
        </p:nvSpPr>
        <p:spPr>
          <a:xfrm>
            <a:off x="4343400" y="86868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B2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История и значение</a:t>
            </a:r>
            <a:endParaRPr lang="en-US" sz="2600" dirty="0"/>
          </a:p>
        </p:txBody>
      </p:sp>
      <p:sp>
        <p:nvSpPr>
          <p:cNvPr id="22" name="Shape 15"/>
          <p:cNvSpPr/>
          <p:nvPr/>
        </p:nvSpPr>
        <p:spPr>
          <a:xfrm>
            <a:off x="4343400" y="1764792"/>
            <a:ext cx="82296" cy="82296"/>
          </a:xfrm>
          <a:prstGeom prst="ellipse">
            <a:avLst/>
          </a:prstGeom>
          <a:solidFill>
            <a:srgbClr val="B8860B"/>
          </a:solidFill>
          <a:ln/>
        </p:spPr>
      </p:sp>
      <p:sp>
        <p:nvSpPr>
          <p:cNvPr id="23" name="Text 16"/>
          <p:cNvSpPr/>
          <p:nvPr/>
        </p:nvSpPr>
        <p:spPr>
          <a:xfrm>
            <a:off x="4617720" y="1618488"/>
            <a:ext cx="69494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300" dirty="0">
                <a:solidFill>
                  <a:srgbClr val="3B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Прадо — главная сокровищница испанской живописи, открытая как королевский музей искусств в 1819 году в Мадриде.</a:t>
            </a:r>
            <a:endParaRPr lang="en-US" sz="1300" dirty="0"/>
          </a:p>
        </p:txBody>
      </p:sp>
      <p:sp>
        <p:nvSpPr>
          <p:cNvPr id="24" name="Shape 17"/>
          <p:cNvSpPr/>
          <p:nvPr/>
        </p:nvSpPr>
        <p:spPr>
          <a:xfrm>
            <a:off x="4343400" y="2999232"/>
            <a:ext cx="82296" cy="82296"/>
          </a:xfrm>
          <a:prstGeom prst="ellipse">
            <a:avLst/>
          </a:prstGeom>
          <a:solidFill>
            <a:srgbClr val="B8860B"/>
          </a:solidFill>
          <a:ln/>
        </p:spPr>
      </p:sp>
      <p:sp>
        <p:nvSpPr>
          <p:cNvPr id="25" name="Text 18"/>
          <p:cNvSpPr/>
          <p:nvPr/>
        </p:nvSpPr>
        <p:spPr>
          <a:xfrm>
            <a:off x="4617720" y="2852928"/>
            <a:ext cx="69494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300" dirty="0">
                <a:solidFill>
                  <a:srgbClr val="3B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Здание в стиле неоклассицизма изначально строилось для Кабинета естественной истории по указу короля Карла III.</a:t>
            </a:r>
            <a:endParaRPr lang="en-US" sz="1300" dirty="0"/>
          </a:p>
        </p:txBody>
      </p:sp>
      <p:sp>
        <p:nvSpPr>
          <p:cNvPr id="26" name="Shape 19"/>
          <p:cNvSpPr/>
          <p:nvPr/>
        </p:nvSpPr>
        <p:spPr>
          <a:xfrm>
            <a:off x="4343400" y="4233672"/>
            <a:ext cx="82296" cy="82296"/>
          </a:xfrm>
          <a:prstGeom prst="ellipse">
            <a:avLst/>
          </a:prstGeom>
          <a:solidFill>
            <a:srgbClr val="B8860B"/>
          </a:solidFill>
          <a:ln/>
        </p:spPr>
      </p:sp>
      <p:sp>
        <p:nvSpPr>
          <p:cNvPr id="27" name="Text 20"/>
          <p:cNvSpPr/>
          <p:nvPr/>
        </p:nvSpPr>
        <p:spPr>
          <a:xfrm>
            <a:off x="4617720" y="4087368"/>
            <a:ext cx="69494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300" dirty="0">
                <a:solidFill>
                  <a:srgbClr val="3B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Музей знаменит непревзойдённым собранием работ Веласкеса, Гойи и Босха, отражающим золотой век испанского искусства.</a:t>
            </a:r>
            <a:endParaRPr lang="en-US" sz="1300" dirty="0"/>
          </a:p>
        </p:txBody>
      </p:sp>
      <p:sp>
        <p:nvSpPr>
          <p:cNvPr id="28" name="Text 21"/>
          <p:cNvSpPr/>
          <p:nvPr/>
        </p:nvSpPr>
        <p:spPr>
          <a:xfrm>
            <a:off x="365760" y="64922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spc="200" kern="0" dirty="0">
                <a:solidFill>
                  <a:srgbClr val="8A7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МУЗЕИ МИРА</a:t>
            </a:r>
            <a:endParaRPr lang="en-US" sz="850" dirty="0"/>
          </a:p>
        </p:txBody>
      </p:sp>
      <p:sp>
        <p:nvSpPr>
          <p:cNvPr id="29" name="Text 22"/>
          <p:cNvSpPr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5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EF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B2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ПРАДО — Шедевры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11064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5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Работы, которые определили историю искусства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3520440" cy="4206240"/>
          </a:xfrm>
          <a:prstGeom prst="rect">
            <a:avLst/>
          </a:prstGeom>
          <a:solidFill>
            <a:srgbClr val="FFFFFF"/>
          </a:solidFill>
          <a:ln w="15875">
            <a:solidFill>
              <a:srgbClr val="E8DCC0"/>
            </a:solidFill>
            <a:prstDash val="solid"/>
          </a:ln>
          <a:effectLst>
            <a:outerShdw sx="100000" sy="100000" kx="0" ky="0" algn="bl" rotWithShape="0" blurRad="101600" dist="38100" dir="5400000">
              <a:srgbClr val="8A7B5C">
                <a:alpha val="2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48640" y="1783080"/>
            <a:ext cx="3520440" cy="1554480"/>
          </a:xfrm>
          <a:prstGeom prst="rect">
            <a:avLst/>
          </a:prstGeom>
          <a:solidFill>
            <a:srgbClr val="2B2013"/>
          </a:solidFill>
          <a:ln/>
        </p:spPr>
      </p:sp>
      <p:sp>
        <p:nvSpPr>
          <p:cNvPr id="6" name="Shape 4"/>
          <p:cNvSpPr/>
          <p:nvPr/>
        </p:nvSpPr>
        <p:spPr>
          <a:xfrm>
            <a:off x="1851660" y="2103120"/>
            <a:ext cx="914400" cy="914400"/>
          </a:xfrm>
          <a:prstGeom prst="ellipse">
            <a:avLst/>
          </a:prstGeom>
          <a:solidFill>
            <a:srgbClr val="3F301D"/>
          </a:solidFill>
          <a:ln w="12700">
            <a:solidFill>
              <a:srgbClr val="B8860B"/>
            </a:solidFill>
            <a:prstDash val="solid"/>
          </a:ln>
        </p:spPr>
      </p:sp>
      <p:pic>
        <p:nvPicPr>
          <p:cNvPr id="7" name="Image 0" descr="/home/claude/museums_pptx/icon_image_B8860B_fix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2828" y="2359152"/>
            <a:ext cx="512064" cy="51206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77240" y="3474720"/>
            <a:ext cx="3063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3B2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«Менины»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777240" y="3995928"/>
            <a:ext cx="3063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Диего Веласкес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1943100" y="4389120"/>
            <a:ext cx="731520" cy="0"/>
          </a:xfrm>
          <a:prstGeom prst="line">
            <a:avLst/>
          </a:prstGeom>
          <a:noFill/>
          <a:ln w="12700">
            <a:solidFill>
              <a:srgbClr val="E8DCC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22960" y="4526280"/>
            <a:ext cx="297180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B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Гениальная композиция, играющая с точками зрения зрителя, художника и королевской четы.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4389120" y="1783080"/>
            <a:ext cx="3520440" cy="4206240"/>
          </a:xfrm>
          <a:prstGeom prst="rect">
            <a:avLst/>
          </a:prstGeom>
          <a:solidFill>
            <a:srgbClr val="FFFFFF"/>
          </a:solidFill>
          <a:ln w="15875">
            <a:solidFill>
              <a:srgbClr val="E8DCC0"/>
            </a:solidFill>
            <a:prstDash val="solid"/>
          </a:ln>
          <a:effectLst>
            <a:outerShdw sx="100000" sy="100000" kx="0" ky="0" algn="bl" rotWithShape="0" blurRad="101600" dist="38100" dir="5400000">
              <a:srgbClr val="8A7B5C">
                <a:alpha val="2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4389120" y="1783080"/>
            <a:ext cx="3520440" cy="1554480"/>
          </a:xfrm>
          <a:prstGeom prst="rect">
            <a:avLst/>
          </a:prstGeom>
          <a:solidFill>
            <a:srgbClr val="2B2013"/>
          </a:solidFill>
          <a:ln/>
        </p:spPr>
      </p:sp>
      <p:sp>
        <p:nvSpPr>
          <p:cNvPr id="14" name="Shape 11"/>
          <p:cNvSpPr/>
          <p:nvPr/>
        </p:nvSpPr>
        <p:spPr>
          <a:xfrm>
            <a:off x="5692140" y="2103120"/>
            <a:ext cx="914400" cy="914400"/>
          </a:xfrm>
          <a:prstGeom prst="ellipse">
            <a:avLst/>
          </a:prstGeom>
          <a:solidFill>
            <a:srgbClr val="3F301D"/>
          </a:solidFill>
          <a:ln w="12700">
            <a:solidFill>
              <a:srgbClr val="B8860B"/>
            </a:solidFill>
            <a:prstDash val="solid"/>
          </a:ln>
        </p:spPr>
      </p:sp>
      <p:pic>
        <p:nvPicPr>
          <p:cNvPr id="15" name="Image 1" descr="/home/claude/museums_pptx/icon_palette_B8860B_fix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3308" y="2359152"/>
            <a:ext cx="512064" cy="51206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4617720" y="3474720"/>
            <a:ext cx="3063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3B2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«Сад земных наслаждений»</a:t>
            </a:r>
            <a:endParaRPr lang="en-US" sz="1550" dirty="0"/>
          </a:p>
        </p:txBody>
      </p:sp>
      <p:sp>
        <p:nvSpPr>
          <p:cNvPr id="17" name="Text 13"/>
          <p:cNvSpPr/>
          <p:nvPr/>
        </p:nvSpPr>
        <p:spPr>
          <a:xfrm>
            <a:off x="4617720" y="3995928"/>
            <a:ext cx="3063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Иероним Босх</a:t>
            </a:r>
            <a:endParaRPr lang="en-US" sz="1100" dirty="0"/>
          </a:p>
        </p:txBody>
      </p:sp>
      <p:sp>
        <p:nvSpPr>
          <p:cNvPr id="18" name="Shape 14"/>
          <p:cNvSpPr/>
          <p:nvPr/>
        </p:nvSpPr>
        <p:spPr>
          <a:xfrm>
            <a:off x="5783580" y="4389120"/>
            <a:ext cx="731520" cy="0"/>
          </a:xfrm>
          <a:prstGeom prst="line">
            <a:avLst/>
          </a:prstGeom>
          <a:noFill/>
          <a:ln w="12700">
            <a:solidFill>
              <a:srgbClr val="E8DCC0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4663440" y="4526280"/>
            <a:ext cx="297180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B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Фантасмагорический триптих о рае, грехе и аде, поражающий воображение уже пять веков.</a:t>
            </a:r>
            <a:endParaRPr lang="en-US" sz="1050" dirty="0"/>
          </a:p>
        </p:txBody>
      </p:sp>
      <p:sp>
        <p:nvSpPr>
          <p:cNvPr id="20" name="Shape 16"/>
          <p:cNvSpPr/>
          <p:nvPr/>
        </p:nvSpPr>
        <p:spPr>
          <a:xfrm>
            <a:off x="8229600" y="1783080"/>
            <a:ext cx="3520440" cy="4206240"/>
          </a:xfrm>
          <a:prstGeom prst="rect">
            <a:avLst/>
          </a:prstGeom>
          <a:solidFill>
            <a:srgbClr val="FFFFFF"/>
          </a:solidFill>
          <a:ln w="15875">
            <a:solidFill>
              <a:srgbClr val="E8DCC0"/>
            </a:solidFill>
            <a:prstDash val="solid"/>
          </a:ln>
          <a:effectLst>
            <a:outerShdw sx="100000" sy="100000" kx="0" ky="0" algn="bl" rotWithShape="0" blurRad="101600" dist="38100" dir="5400000">
              <a:srgbClr val="8A7B5C">
                <a:alpha val="22000"/>
              </a:srgbClr>
            </a:outerShdw>
          </a:effectLst>
        </p:spPr>
      </p:sp>
      <p:sp>
        <p:nvSpPr>
          <p:cNvPr id="21" name="Shape 17"/>
          <p:cNvSpPr/>
          <p:nvPr/>
        </p:nvSpPr>
        <p:spPr>
          <a:xfrm>
            <a:off x="8229600" y="1783080"/>
            <a:ext cx="3520440" cy="1554480"/>
          </a:xfrm>
          <a:prstGeom prst="rect">
            <a:avLst/>
          </a:prstGeom>
          <a:solidFill>
            <a:srgbClr val="2B2013"/>
          </a:solidFill>
          <a:ln/>
        </p:spPr>
      </p:sp>
      <p:sp>
        <p:nvSpPr>
          <p:cNvPr id="22" name="Shape 18"/>
          <p:cNvSpPr/>
          <p:nvPr/>
        </p:nvSpPr>
        <p:spPr>
          <a:xfrm>
            <a:off x="9532620" y="2103120"/>
            <a:ext cx="914400" cy="914400"/>
          </a:xfrm>
          <a:prstGeom prst="ellipse">
            <a:avLst/>
          </a:prstGeom>
          <a:solidFill>
            <a:srgbClr val="3F301D"/>
          </a:solidFill>
          <a:ln w="12700">
            <a:solidFill>
              <a:srgbClr val="B8860B"/>
            </a:solidFill>
            <a:prstDash val="solid"/>
          </a:ln>
        </p:spPr>
      </p:sp>
      <p:pic>
        <p:nvPicPr>
          <p:cNvPr id="23" name="Image 2" descr="/home/claude/museums_pptx/icon_crown_B8860B_fix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3788" y="2359152"/>
            <a:ext cx="512064" cy="512064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8458200" y="3474720"/>
            <a:ext cx="3063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3B2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«Чёрные картины»</a:t>
            </a:r>
            <a:endParaRPr lang="en-US" sz="1550" dirty="0"/>
          </a:p>
        </p:txBody>
      </p:sp>
      <p:sp>
        <p:nvSpPr>
          <p:cNvPr id="25" name="Text 20"/>
          <p:cNvSpPr/>
          <p:nvPr/>
        </p:nvSpPr>
        <p:spPr>
          <a:xfrm>
            <a:off x="8458200" y="3995928"/>
            <a:ext cx="3063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Франсиско Гойя</a:t>
            </a:r>
            <a:endParaRPr lang="en-US" sz="1100" dirty="0"/>
          </a:p>
        </p:txBody>
      </p:sp>
      <p:sp>
        <p:nvSpPr>
          <p:cNvPr id="26" name="Shape 21"/>
          <p:cNvSpPr/>
          <p:nvPr/>
        </p:nvSpPr>
        <p:spPr>
          <a:xfrm>
            <a:off x="9624060" y="4389120"/>
            <a:ext cx="731520" cy="0"/>
          </a:xfrm>
          <a:prstGeom prst="line">
            <a:avLst/>
          </a:prstGeom>
          <a:noFill/>
          <a:ln w="12700">
            <a:solidFill>
              <a:srgbClr val="E8DCC0"/>
            </a:solidFill>
            <a:prstDash val="solid"/>
          </a:ln>
        </p:spPr>
      </p:sp>
      <p:sp>
        <p:nvSpPr>
          <p:cNvPr id="27" name="Text 22"/>
          <p:cNvSpPr/>
          <p:nvPr/>
        </p:nvSpPr>
        <p:spPr>
          <a:xfrm>
            <a:off x="8503920" y="4526280"/>
            <a:ext cx="297180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B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Мрачный цикл поздних работ мастера, созданный прямо на стенах его дома.</a:t>
            </a:r>
            <a:endParaRPr lang="en-US" sz="1050" dirty="0"/>
          </a:p>
        </p:txBody>
      </p:sp>
      <p:sp>
        <p:nvSpPr>
          <p:cNvPr id="28" name="Text 23"/>
          <p:cNvSpPr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5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МУЗЕИ МИРА</a:t>
            </a:r>
            <a:endParaRPr lang="en-US" sz="900" dirty="0"/>
          </a:p>
        </p:txBody>
      </p:sp>
      <p:sp>
        <p:nvSpPr>
          <p:cNvPr id="29" name="Text 24"/>
          <p:cNvSpPr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5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EF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B2A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Три музея — в сравнении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11064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5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Ключевые цифры трёх великих собраний</a:t>
            </a:r>
            <a:endParaRPr lang="en-US" sz="13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11064240" cy="3108960"/>
        </p:xfrm>
        <a:graphic>
          <a:graphicData uri="http://schemas.openxmlformats.org/drawingml/2006/table">
            <a:tbl>
              <a:tblPr/>
              <a:tblGrid>
                <a:gridCol w="3108960"/>
                <a:gridCol w="2651760"/>
                <a:gridCol w="2651760"/>
                <a:gridCol w="2651760"/>
              </a:tblGrid>
              <a:tr h="6217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13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01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5EFE0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Лувр</a:t>
                      </a:r>
                      <a:endParaRPr lang="en-US" sz="13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01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5EFE0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Эрмитаж</a:t>
                      </a:r>
                      <a:endParaRPr lang="en-US" sz="13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01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5EFE0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Прадо</a:t>
                      </a:r>
                      <a:endParaRPr lang="en-US" sz="13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013"/>
                    </a:solidFill>
                  </a:tcPr>
                </a:tc>
              </a:tr>
              <a:tr h="6217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3B2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Город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3B2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Париж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3B2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Санкт-Петербург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3B2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Мадрид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217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3B2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Год основания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CC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3B2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1793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CC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3B2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1764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CC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3B2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1819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CC0"/>
                    </a:solidFill>
                  </a:tcPr>
                </a:tc>
              </a:tr>
              <a:tr h="6217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3B2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Экспонатов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3B2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~380 000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3B2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~3 000 000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3B2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~8 000 картин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217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3B2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Посетителей / год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CC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3B2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~8,5 млн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CC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3B2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~2,5 млн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CC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3B2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~3 млн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DC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CC0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0292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B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Посещаемость (млн в год)</a:t>
            </a:r>
            <a:endParaRPr lang="en-US" sz="1200" dirty="0"/>
          </a:p>
        </p:txBody>
      </p:sp>
      <p:graphicFrame>
        <p:nvGraphicFramePr>
          <p:cNvPr id="6" name="Chart 0" descr=""/>
          <p:cNvGraphicFramePr/>
          <p:nvPr/>
        </p:nvGraphicFramePr>
        <p:xfrm>
          <a:off x="548640" y="5349240"/>
          <a:ext cx="5120640" cy="10972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7" name="Shape 3"/>
          <p:cNvSpPr/>
          <p:nvPr/>
        </p:nvSpPr>
        <p:spPr>
          <a:xfrm>
            <a:off x="6035040" y="5120640"/>
            <a:ext cx="0" cy="1508760"/>
          </a:xfrm>
          <a:prstGeom prst="line">
            <a:avLst/>
          </a:prstGeom>
          <a:noFill/>
          <a:ln w="12700">
            <a:solidFill>
              <a:srgbClr val="E8DCC0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6400800" y="5029200"/>
            <a:ext cx="5120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B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Год основания</a:t>
            </a:r>
            <a:endParaRPr lang="en-US" sz="1200" dirty="0"/>
          </a:p>
        </p:txBody>
      </p:sp>
      <p:graphicFrame>
        <p:nvGraphicFramePr>
          <p:cNvPr id="9" name="Chart 1" descr=""/>
          <p:cNvGraphicFramePr/>
          <p:nvPr/>
        </p:nvGraphicFramePr>
        <p:xfrm>
          <a:off x="6400800" y="5349240"/>
          <a:ext cx="5120640" cy="10972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0" name="Text 5"/>
          <p:cNvSpPr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5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МУЗЕИ МИРА</a:t>
            </a:r>
            <a:endParaRPr lang="en-US" sz="900" dirty="0"/>
          </a:p>
        </p:txBody>
      </p:sp>
      <p:sp>
        <p:nvSpPr>
          <p:cNvPr id="11" name="Text 6"/>
          <p:cNvSpPr/>
          <p:nvPr/>
        </p:nvSpPr>
        <p:spPr>
          <a:xfrm>
            <a:off x="1124712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5A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2026-08-28T21:18:42Z</dcterms:created>
  <dcterms:modified xsi:type="dcterms:W3CDTF">2026-08-28T21:18:42Z</dcterms:modified>
</cp:coreProperties>
</file>