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3B0F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84080" y="-1463040"/>
            <a:ext cx="4206240" cy="4206240"/>
          </a:xfrm>
          <a:prstGeom prst="ellipse">
            <a:avLst/>
          </a:prstGeom>
          <a:solidFill>
            <a:srgbClr val="7A1F3D"/>
          </a:solidFill>
          <a:ln/>
        </p:spPr>
      </p:sp>
      <p:sp>
        <p:nvSpPr>
          <p:cNvPr id="3" name="Shape 1"/>
          <p:cNvSpPr/>
          <p:nvPr/>
        </p:nvSpPr>
        <p:spPr>
          <a:xfrm>
            <a:off x="10881360" y="4846320"/>
            <a:ext cx="2377440" cy="2377440"/>
          </a:xfrm>
          <a:prstGeom prst="ellipse">
            <a:avLst/>
          </a:prstGeom>
          <a:solidFill>
            <a:srgbClr val="8E2A46"/>
          </a:solidFill>
          <a:ln/>
        </p:spPr>
      </p:sp>
      <p:sp>
        <p:nvSpPr>
          <p:cNvPr id="4" name="Shape 2"/>
          <p:cNvSpPr/>
          <p:nvPr/>
        </p:nvSpPr>
        <p:spPr>
          <a:xfrm>
            <a:off x="-1097280" y="5120640"/>
            <a:ext cx="2743200" cy="2743200"/>
          </a:xfrm>
          <a:prstGeom prst="ellipse">
            <a:avLst/>
          </a:prstGeom>
          <a:solidFill>
            <a:srgbClr val="4E1830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4173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B886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КОРПОРАТИВНЫЕ ФИНАНСЫ  ·  CORPORATE FINANCE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77240" y="1874520"/>
            <a:ext cx="98755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Оценка стоимости компании</a:t>
            </a:r>
            <a:endParaRPr lang="en-US" sz="4600" dirty="0"/>
          </a:p>
        </p:txBody>
      </p:sp>
      <p:sp>
        <p:nvSpPr>
          <p:cNvPr id="7" name="Text 5"/>
          <p:cNvSpPr/>
          <p:nvPr/>
        </p:nvSpPr>
        <p:spPr>
          <a:xfrm>
            <a:off x="822960" y="30632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E7C9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Методы валюации бизнеса</a:t>
            </a:r>
            <a:endParaRPr lang="en-US" sz="2200" dirty="0"/>
          </a:p>
        </p:txBody>
      </p:sp>
      <p:sp>
        <p:nvSpPr>
          <p:cNvPr id="8" name="Shape 6"/>
          <p:cNvSpPr/>
          <p:nvPr/>
        </p:nvSpPr>
        <p:spPr>
          <a:xfrm>
            <a:off x="841248" y="3977640"/>
            <a:ext cx="1188720" cy="0"/>
          </a:xfrm>
          <a:prstGeom prst="line">
            <a:avLst/>
          </a:prstGeom>
          <a:noFill/>
          <a:ln w="31750">
            <a:solidFill>
              <a:srgbClr val="B8863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4206240"/>
            <a:ext cx="7863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D8B9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Обзор ключевых подходов к определению справедливой стоимости бизнеса: доходный, сравнительный и затратный методы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822960" y="608076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C77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3B0F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66960" y="-1645920"/>
            <a:ext cx="4206240" cy="4206240"/>
          </a:xfrm>
          <a:prstGeom prst="ellipse">
            <a:avLst/>
          </a:prstGeom>
          <a:solidFill>
            <a:srgbClr val="7A1F3D"/>
          </a:solidFill>
          <a:ln/>
        </p:spPr>
      </p:sp>
      <p:sp>
        <p:nvSpPr>
          <p:cNvPr id="3" name="Shape 1"/>
          <p:cNvSpPr/>
          <p:nvPr/>
        </p:nvSpPr>
        <p:spPr>
          <a:xfrm>
            <a:off x="-1188720" y="4937760"/>
            <a:ext cx="2926080" cy="2926080"/>
          </a:xfrm>
          <a:prstGeom prst="ellipse">
            <a:avLst/>
          </a:prstGeom>
          <a:solidFill>
            <a:srgbClr val="4E1830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7772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B886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КЛЮЧЕВЫЕ ВЫВОДЫ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777240" y="1188720"/>
            <a:ext cx="96012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Комбинация методов —</a:t>
            </a:r>
            <a:endParaRPr lang="en-US" sz="3200" dirty="0"/>
          </a:p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основа объективной оценки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822960" y="2926080"/>
            <a:ext cx="128016" cy="128016"/>
          </a:xfrm>
          <a:prstGeom prst="ellipse">
            <a:avLst/>
          </a:prstGeom>
          <a:solidFill>
            <a:srgbClr val="B8863C"/>
          </a:solidFill>
          <a:ln/>
        </p:spPr>
      </p:sp>
      <p:sp>
        <p:nvSpPr>
          <p:cNvPr id="7" name="Text 5"/>
          <p:cNvSpPr/>
          <p:nvPr/>
        </p:nvSpPr>
        <p:spPr>
          <a:xfrm>
            <a:off x="1188720" y="2761488"/>
            <a:ext cx="969264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F1DE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Ни один метод не даёт исчерпывающего ответа в одиночку — каждый отражает свой аспект стоимости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822960" y="3639312"/>
            <a:ext cx="128016" cy="128016"/>
          </a:xfrm>
          <a:prstGeom prst="ellipse">
            <a:avLst/>
          </a:prstGeom>
          <a:solidFill>
            <a:srgbClr val="B8863C"/>
          </a:solidFill>
          <a:ln/>
        </p:spPr>
      </p:sp>
      <p:sp>
        <p:nvSpPr>
          <p:cNvPr id="9" name="Text 7"/>
          <p:cNvSpPr/>
          <p:nvPr/>
        </p:nvSpPr>
        <p:spPr>
          <a:xfrm>
            <a:off x="1188720" y="3474720"/>
            <a:ext cx="969264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F1DE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Доходный подход раскрывает внутренний потенциал бизнеса, сравнительный — рыночный контекст, затратный — стоимость активов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822960" y="4352544"/>
            <a:ext cx="128016" cy="128016"/>
          </a:xfrm>
          <a:prstGeom prst="ellipse">
            <a:avLst/>
          </a:prstGeom>
          <a:solidFill>
            <a:srgbClr val="B8863C"/>
          </a:solidFill>
          <a:ln/>
        </p:spPr>
      </p:sp>
      <p:sp>
        <p:nvSpPr>
          <p:cNvPr id="11" name="Text 9"/>
          <p:cNvSpPr/>
          <p:nvPr/>
        </p:nvSpPr>
        <p:spPr>
          <a:xfrm>
            <a:off x="1188720" y="4187952"/>
            <a:ext cx="969264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F1DE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Итоговая оценка обычно формируется как взвешенный диапазон значений по нескольким методам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822960" y="5065776"/>
            <a:ext cx="128016" cy="128016"/>
          </a:xfrm>
          <a:prstGeom prst="ellipse">
            <a:avLst/>
          </a:prstGeom>
          <a:solidFill>
            <a:srgbClr val="B8863C"/>
          </a:solidFill>
          <a:ln/>
        </p:spPr>
      </p:sp>
      <p:sp>
        <p:nvSpPr>
          <p:cNvPr id="13" name="Text 11"/>
          <p:cNvSpPr/>
          <p:nvPr/>
        </p:nvSpPr>
        <p:spPr>
          <a:xfrm>
            <a:off x="1188720" y="4901184"/>
            <a:ext cx="969264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F1DE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Выбор весов методов зависит от отрасли, стадии развития компании и цели оценки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822960" y="5989320"/>
            <a:ext cx="10515600" cy="0"/>
          </a:xfrm>
          <a:prstGeom prst="line">
            <a:avLst/>
          </a:prstGeom>
          <a:noFill/>
          <a:ln w="12700">
            <a:solidFill>
              <a:srgbClr val="6D2E4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2960" y="612648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B886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Спасибо за внимание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C9A9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ОЦЕНКА СТОИМОСТИ КОМПАНИИ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1277295" y="651967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9A9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B886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СОДЕРЖАНИЕ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94360" y="777240"/>
            <a:ext cx="9144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План презентации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828800"/>
            <a:ext cx="822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8B9C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1417320" y="1920240"/>
            <a:ext cx="0" cy="502920"/>
          </a:xfrm>
          <a:prstGeom prst="line">
            <a:avLst/>
          </a:prstGeom>
          <a:noFill/>
          <a:ln w="12700">
            <a:solidFill>
              <a:srgbClr val="E7DCD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600200" y="1828800"/>
            <a:ext cx="4206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2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Зачем нужна оценка стоимости компании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640080" y="2852928"/>
            <a:ext cx="822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8B9C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1417320" y="2944368"/>
            <a:ext cx="0" cy="502920"/>
          </a:xfrm>
          <a:prstGeom prst="line">
            <a:avLst/>
          </a:prstGeom>
          <a:noFill/>
          <a:ln w="12700">
            <a:solidFill>
              <a:srgbClr val="E7DCD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600200" y="2852928"/>
            <a:ext cx="4206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2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Три базовых подхода к валюации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640080" y="3877056"/>
            <a:ext cx="822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8B9C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400" dirty="0"/>
          </a:p>
        </p:txBody>
      </p:sp>
      <p:sp>
        <p:nvSpPr>
          <p:cNvPr id="11" name="Shape 9"/>
          <p:cNvSpPr/>
          <p:nvPr/>
        </p:nvSpPr>
        <p:spPr>
          <a:xfrm>
            <a:off x="1417320" y="3968496"/>
            <a:ext cx="0" cy="502920"/>
          </a:xfrm>
          <a:prstGeom prst="line">
            <a:avLst/>
          </a:prstGeom>
          <a:noFill/>
          <a:ln w="12700">
            <a:solidFill>
              <a:srgbClr val="E7DCD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600200" y="3877056"/>
            <a:ext cx="4206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2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Доходный подход: метод DCF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640080" y="4901184"/>
            <a:ext cx="822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8B9C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400" dirty="0"/>
          </a:p>
        </p:txBody>
      </p:sp>
      <p:sp>
        <p:nvSpPr>
          <p:cNvPr id="14" name="Shape 12"/>
          <p:cNvSpPr/>
          <p:nvPr/>
        </p:nvSpPr>
        <p:spPr>
          <a:xfrm>
            <a:off x="1417320" y="4992624"/>
            <a:ext cx="0" cy="502920"/>
          </a:xfrm>
          <a:prstGeom prst="line">
            <a:avLst/>
          </a:prstGeom>
          <a:noFill/>
          <a:ln w="12700">
            <a:solidFill>
              <a:srgbClr val="E7DCD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600200" y="4901184"/>
            <a:ext cx="4206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2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Сравнительный подход: мультипликаторы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6355080" y="1828800"/>
            <a:ext cx="822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8B9C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2400" dirty="0"/>
          </a:p>
        </p:txBody>
      </p:sp>
      <p:sp>
        <p:nvSpPr>
          <p:cNvPr id="17" name="Shape 15"/>
          <p:cNvSpPr/>
          <p:nvPr/>
        </p:nvSpPr>
        <p:spPr>
          <a:xfrm>
            <a:off x="7132320" y="1920240"/>
            <a:ext cx="0" cy="502920"/>
          </a:xfrm>
          <a:prstGeom prst="line">
            <a:avLst/>
          </a:prstGeom>
          <a:noFill/>
          <a:ln w="12700">
            <a:solidFill>
              <a:srgbClr val="E7DCD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315200" y="1828800"/>
            <a:ext cx="4206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2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Метод сделок-аналогов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6355080" y="2852928"/>
            <a:ext cx="822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8B9C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2400" dirty="0"/>
          </a:p>
        </p:txBody>
      </p:sp>
      <p:sp>
        <p:nvSpPr>
          <p:cNvPr id="20" name="Shape 18"/>
          <p:cNvSpPr/>
          <p:nvPr/>
        </p:nvSpPr>
        <p:spPr>
          <a:xfrm>
            <a:off x="7132320" y="2944368"/>
            <a:ext cx="0" cy="502920"/>
          </a:xfrm>
          <a:prstGeom prst="line">
            <a:avLst/>
          </a:prstGeom>
          <a:noFill/>
          <a:ln w="12700">
            <a:solidFill>
              <a:srgbClr val="E7DCD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315200" y="2852928"/>
            <a:ext cx="4206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2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Затратный (имущественный) подход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6355080" y="3877056"/>
            <a:ext cx="822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8B9C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07</a:t>
            </a:r>
            <a:endParaRPr lang="en-US" sz="2400" dirty="0"/>
          </a:p>
        </p:txBody>
      </p:sp>
      <p:sp>
        <p:nvSpPr>
          <p:cNvPr id="23" name="Shape 21"/>
          <p:cNvSpPr/>
          <p:nvPr/>
        </p:nvSpPr>
        <p:spPr>
          <a:xfrm>
            <a:off x="7132320" y="3968496"/>
            <a:ext cx="0" cy="502920"/>
          </a:xfrm>
          <a:prstGeom prst="line">
            <a:avLst/>
          </a:prstGeom>
          <a:noFill/>
          <a:ln w="12700">
            <a:solidFill>
              <a:srgbClr val="E7DCD9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315200" y="3877056"/>
            <a:ext cx="4206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2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Сравнение методов между собой</a:t>
            </a:r>
            <a:endParaRPr lang="en-US" sz="1450" dirty="0"/>
          </a:p>
        </p:txBody>
      </p:sp>
      <p:sp>
        <p:nvSpPr>
          <p:cNvPr id="25" name="Text 23"/>
          <p:cNvSpPr/>
          <p:nvPr/>
        </p:nvSpPr>
        <p:spPr>
          <a:xfrm>
            <a:off x="6355080" y="4901184"/>
            <a:ext cx="822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8B9C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08</a:t>
            </a:r>
            <a:endParaRPr lang="en-US" sz="2400" dirty="0"/>
          </a:p>
        </p:txBody>
      </p:sp>
      <p:sp>
        <p:nvSpPr>
          <p:cNvPr id="26" name="Shape 24"/>
          <p:cNvSpPr/>
          <p:nvPr/>
        </p:nvSpPr>
        <p:spPr>
          <a:xfrm>
            <a:off x="7132320" y="4992624"/>
            <a:ext cx="0" cy="502920"/>
          </a:xfrm>
          <a:prstGeom prst="line">
            <a:avLst/>
          </a:prstGeom>
          <a:noFill/>
          <a:ln w="12700">
            <a:solidFill>
              <a:srgbClr val="E7DCD9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315200" y="4901184"/>
            <a:ext cx="4206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2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Ключевые выводы</a:t>
            </a:r>
            <a:endParaRPr lang="en-US" sz="1450" dirty="0"/>
          </a:p>
        </p:txBody>
      </p:sp>
      <p:sp>
        <p:nvSpPr>
          <p:cNvPr id="28" name="Text 26"/>
          <p:cNvSpPr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A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ОЦЕНКА СТОИМОСТИ КОМПАНИИ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11277295" y="651967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B886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ЗАЧЕМ ЭТО НУЖНО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94360" y="77724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Когда требуется оценка стоимости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3454298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3B0F22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103120"/>
            <a:ext cx="502920" cy="502920"/>
          </a:xfrm>
          <a:prstGeom prst="ellipse">
            <a:avLst/>
          </a:prstGeom>
          <a:solidFill>
            <a:srgbClr val="7A1F3D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2103120"/>
            <a:ext cx="502920" cy="50292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AF6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M&amp;A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68680" y="2743200"/>
            <a:ext cx="299709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Сделки слияния и поглощения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68680" y="3090672"/>
            <a:ext cx="2997098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7A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Определение справедливой цены покупки или продажи бизнеса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368698" y="1874520"/>
            <a:ext cx="3454298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3B0F22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597298" y="2103120"/>
            <a:ext cx="502920" cy="502920"/>
          </a:xfrm>
          <a:prstGeom prst="ellipse">
            <a:avLst/>
          </a:prstGeom>
          <a:solidFill>
            <a:srgbClr val="7A1F3D"/>
          </a:solidFill>
          <a:ln/>
        </p:spPr>
      </p:sp>
      <p:sp>
        <p:nvSpPr>
          <p:cNvPr id="11" name="Text 9"/>
          <p:cNvSpPr/>
          <p:nvPr/>
        </p:nvSpPr>
        <p:spPr>
          <a:xfrm>
            <a:off x="4597298" y="2103120"/>
            <a:ext cx="502920" cy="50292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AF6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597298" y="2743200"/>
            <a:ext cx="299709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Привлечение инвестиций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597298" y="3090672"/>
            <a:ext cx="2997098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7A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Обоснование доли инвестора и условий сделки для фондов и стратегов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8097317" y="1874520"/>
            <a:ext cx="3454298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3B0F22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8325917" y="2103120"/>
            <a:ext cx="502920" cy="502920"/>
          </a:xfrm>
          <a:prstGeom prst="ellipse">
            <a:avLst/>
          </a:prstGeom>
          <a:solidFill>
            <a:srgbClr val="7A1F3D"/>
          </a:solidFill>
          <a:ln/>
        </p:spPr>
      </p:sp>
      <p:sp>
        <p:nvSpPr>
          <p:cNvPr id="16" name="Text 14"/>
          <p:cNvSpPr/>
          <p:nvPr/>
        </p:nvSpPr>
        <p:spPr>
          <a:xfrm>
            <a:off x="8325917" y="2103120"/>
            <a:ext cx="502920" cy="50292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AF6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IPO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8325917" y="2743200"/>
            <a:ext cx="299709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Выход на биржу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8325917" y="3090672"/>
            <a:ext cx="2997098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7A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Формирование цены размещения акций при первичном публичном предложении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40080" y="4023360"/>
            <a:ext cx="3454298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3B0F22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868680" y="4251960"/>
            <a:ext cx="502920" cy="502920"/>
          </a:xfrm>
          <a:prstGeom prst="ellipse">
            <a:avLst/>
          </a:prstGeom>
          <a:solidFill>
            <a:srgbClr val="7A1F3D"/>
          </a:solidFill>
          <a:ln/>
        </p:spPr>
      </p:sp>
      <p:sp>
        <p:nvSpPr>
          <p:cNvPr id="21" name="Text 19"/>
          <p:cNvSpPr/>
          <p:nvPr/>
        </p:nvSpPr>
        <p:spPr>
          <a:xfrm>
            <a:off x="868680" y="4251960"/>
            <a:ext cx="502920" cy="50292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AF6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868680" y="4892040"/>
            <a:ext cx="299709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Реструктуризация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68680" y="5239512"/>
            <a:ext cx="2997098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7A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Разделение, выделение активов, реорганизация группы компаний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4368698" y="4023360"/>
            <a:ext cx="3454298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3B0F22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597298" y="4251960"/>
            <a:ext cx="502920" cy="502920"/>
          </a:xfrm>
          <a:prstGeom prst="ellipse">
            <a:avLst/>
          </a:prstGeom>
          <a:solidFill>
            <a:srgbClr val="7A1F3D"/>
          </a:solidFill>
          <a:ln/>
        </p:spPr>
      </p:sp>
      <p:sp>
        <p:nvSpPr>
          <p:cNvPr id="26" name="Text 24"/>
          <p:cNvSpPr/>
          <p:nvPr/>
        </p:nvSpPr>
        <p:spPr>
          <a:xfrm>
            <a:off x="4597298" y="4251960"/>
            <a:ext cx="502920" cy="50292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AF6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4597298" y="4892040"/>
            <a:ext cx="299709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Налоги и право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4597298" y="5239512"/>
            <a:ext cx="2997098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7A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Оценка для налогообложения, судебных споров и раздела имущества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8097317" y="4023360"/>
            <a:ext cx="3454298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3B0F22">
                <a:alpha val="12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8325917" y="4251960"/>
            <a:ext cx="502920" cy="502920"/>
          </a:xfrm>
          <a:prstGeom prst="ellipse">
            <a:avLst/>
          </a:prstGeom>
          <a:solidFill>
            <a:srgbClr val="7A1F3D"/>
          </a:solidFill>
          <a:ln/>
        </p:spPr>
      </p:sp>
      <p:sp>
        <p:nvSpPr>
          <p:cNvPr id="31" name="Text 29"/>
          <p:cNvSpPr/>
          <p:nvPr/>
        </p:nvSpPr>
        <p:spPr>
          <a:xfrm>
            <a:off x="8325917" y="4251960"/>
            <a:ext cx="502920" cy="50292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AF6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8325917" y="4892040"/>
            <a:ext cx="299709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Управление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8325917" y="5239512"/>
            <a:ext cx="2997098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7A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Стратегические решения менеджмента и оценка эффективности</a:t>
            </a:r>
            <a:endParaRPr lang="en-US" sz="1050" dirty="0"/>
          </a:p>
        </p:txBody>
      </p:sp>
      <p:sp>
        <p:nvSpPr>
          <p:cNvPr id="34" name="Text 32"/>
          <p:cNvSpPr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A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ОЦЕНКА СТОИМОСТИ КОМПАНИИ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11277295" y="651967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3B0F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B886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СТРУКТУРА ВАЛЮАЦИИ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94360" y="77724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Три базовых подхода к оценке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920240"/>
            <a:ext cx="3423818" cy="3977640"/>
          </a:xfrm>
          <a:prstGeom prst="roundRect">
            <a:avLst>
              <a:gd name="adj" fmla="val 2137"/>
            </a:avLst>
          </a:prstGeom>
          <a:solidFill>
            <a:srgbClr val="7A1F3D"/>
          </a:solidFill>
          <a:ln/>
        </p:spPr>
      </p:sp>
      <p:sp>
        <p:nvSpPr>
          <p:cNvPr id="5" name="Text 3"/>
          <p:cNvSpPr/>
          <p:nvPr/>
        </p:nvSpPr>
        <p:spPr>
          <a:xfrm>
            <a:off x="914400" y="2176272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886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914400" y="2697480"/>
            <a:ext cx="287517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Доходный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914400" y="3154680"/>
            <a:ext cx="287517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E7C9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Income Approach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914400" y="3611880"/>
            <a:ext cx="2875178" cy="0"/>
          </a:xfrm>
          <a:prstGeom prst="line">
            <a:avLst/>
          </a:prstGeom>
          <a:noFill/>
          <a:ln w="12700">
            <a:solidFill>
              <a:srgbClr val="9C516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14400" y="3794760"/>
            <a:ext cx="2875178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F1DE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Стоимость определяется через прогнозируемые будущие денежные потоки, приведённые к текущему моменту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914400" y="5257800"/>
            <a:ext cx="2875178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886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DCF, метод капитализации дохода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4383938" y="1920240"/>
            <a:ext cx="3423818" cy="3977640"/>
          </a:xfrm>
          <a:prstGeom prst="roundRect">
            <a:avLst>
              <a:gd name="adj" fmla="val 2137"/>
            </a:avLst>
          </a:prstGeom>
          <a:solidFill>
            <a:srgbClr val="7A1F3D"/>
          </a:solidFill>
          <a:ln/>
        </p:spPr>
      </p:sp>
      <p:sp>
        <p:nvSpPr>
          <p:cNvPr id="12" name="Text 10"/>
          <p:cNvSpPr/>
          <p:nvPr/>
        </p:nvSpPr>
        <p:spPr>
          <a:xfrm>
            <a:off x="4658258" y="2176272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886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4658258" y="2697480"/>
            <a:ext cx="287517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Сравнительный</a:t>
            </a:r>
            <a:endParaRPr lang="en-US" sz="2100" dirty="0"/>
          </a:p>
        </p:txBody>
      </p:sp>
      <p:sp>
        <p:nvSpPr>
          <p:cNvPr id="14" name="Text 12"/>
          <p:cNvSpPr/>
          <p:nvPr/>
        </p:nvSpPr>
        <p:spPr>
          <a:xfrm>
            <a:off x="4658258" y="3154680"/>
            <a:ext cx="287517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E7C9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Approach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658258" y="3611880"/>
            <a:ext cx="2875178" cy="0"/>
          </a:xfrm>
          <a:prstGeom prst="line">
            <a:avLst/>
          </a:prstGeom>
          <a:noFill/>
          <a:ln w="12700">
            <a:solidFill>
              <a:srgbClr val="9C516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658258" y="3794760"/>
            <a:ext cx="2875178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F1DE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Стоимость выводится из рыночных цен сопоставимых компаний и сделок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658258" y="5257800"/>
            <a:ext cx="2875178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886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Мультипликаторы, сделки-аналоги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8127797" y="1920240"/>
            <a:ext cx="3423818" cy="3977640"/>
          </a:xfrm>
          <a:prstGeom prst="roundRect">
            <a:avLst>
              <a:gd name="adj" fmla="val 2137"/>
            </a:avLst>
          </a:prstGeom>
          <a:solidFill>
            <a:srgbClr val="7A1F3D"/>
          </a:solidFill>
          <a:ln/>
        </p:spPr>
      </p:sp>
      <p:sp>
        <p:nvSpPr>
          <p:cNvPr id="19" name="Text 17"/>
          <p:cNvSpPr/>
          <p:nvPr/>
        </p:nvSpPr>
        <p:spPr>
          <a:xfrm>
            <a:off x="8402117" y="2176272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886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8402117" y="2697480"/>
            <a:ext cx="287517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Затратный</a:t>
            </a:r>
            <a:endParaRPr lang="en-US" sz="2100" dirty="0"/>
          </a:p>
        </p:txBody>
      </p:sp>
      <p:sp>
        <p:nvSpPr>
          <p:cNvPr id="21" name="Text 19"/>
          <p:cNvSpPr/>
          <p:nvPr/>
        </p:nvSpPr>
        <p:spPr>
          <a:xfrm>
            <a:off x="8402117" y="3154680"/>
            <a:ext cx="287517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E7C9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Asset-based Approach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8402117" y="3611880"/>
            <a:ext cx="2875178" cy="0"/>
          </a:xfrm>
          <a:prstGeom prst="line">
            <a:avLst/>
          </a:prstGeom>
          <a:noFill/>
          <a:ln w="12700">
            <a:solidFill>
              <a:srgbClr val="9C5169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402117" y="3794760"/>
            <a:ext cx="2875178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F1DE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Стоимость рассчитывается на основе активов компании за вычетом обязательств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8402117" y="5257800"/>
            <a:ext cx="2875178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886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Метод чистых активов, ликвидационная стоимость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C9A9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ОЦЕНКА СТОИМОСТИ КОМПАНИИ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1277295" y="651967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9A9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B886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ДОХОДНЫЙ ПОДХОД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94360" y="777240"/>
            <a:ext cx="10789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2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Метод дисконтированных денежных потоков (DCF)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5029200" cy="960120"/>
          </a:xfrm>
          <a:prstGeom prst="roundRect">
            <a:avLst>
              <a:gd name="adj" fmla="val 7619"/>
            </a:avLst>
          </a:prstGeom>
          <a:solidFill>
            <a:srgbClr val="7A1F3D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691640"/>
            <a:ext cx="4663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1DE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 = </a:t>
            </a:r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Σ FCF</a:t>
            </a:r>
            <a:pPr indent="0" marL="0">
              <a:buNone/>
            </a:pPr>
            <a:r>
              <a:rPr lang="en-US" sz="1200" b="1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</a:t>
            </a:r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/ (1+WACC)</a:t>
            </a:r>
            <a:pPr indent="0" marL="0">
              <a:buNone/>
            </a:pPr>
            <a:r>
              <a:rPr lang="en-US" sz="1200" b="1" baseline="3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</a:t>
            </a:r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 + TV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822960" y="2212848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E7C9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 — стоимость бизнеса, FCF — свободный денежный поток, WACC — средневзвешенная стоимость капитала, TV — терминальная стоимость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640080" y="2880360"/>
            <a:ext cx="457200" cy="457200"/>
          </a:xfrm>
          <a:prstGeom prst="ellipse">
            <a:avLst/>
          </a:prstGeom>
          <a:solidFill>
            <a:srgbClr val="7A1F3D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2880360"/>
            <a:ext cx="457200" cy="4572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6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280160" y="2852928"/>
            <a:ext cx="4389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Прогноз денежных потоков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280160" y="315468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7A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Построение финансовой модели на 5–10 лет вперёд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40080" y="3657600"/>
            <a:ext cx="457200" cy="457200"/>
          </a:xfrm>
          <a:prstGeom prst="ellipse">
            <a:avLst/>
          </a:prstGeom>
          <a:solidFill>
            <a:srgbClr val="7A1F3D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3657600"/>
            <a:ext cx="457200" cy="4572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6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280160" y="3630168"/>
            <a:ext cx="4389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Расчёт ставки дисконтирования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280160" y="393192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7A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Определение WACC с учётом стоимости капитала и долга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640080" y="4434840"/>
            <a:ext cx="457200" cy="457200"/>
          </a:xfrm>
          <a:prstGeom prst="ellipse">
            <a:avLst/>
          </a:prstGeom>
          <a:solidFill>
            <a:srgbClr val="7A1F3D"/>
          </a:solidFill>
          <a:ln/>
        </p:spPr>
      </p:sp>
      <p:sp>
        <p:nvSpPr>
          <p:cNvPr id="16" name="Text 14"/>
          <p:cNvSpPr/>
          <p:nvPr/>
        </p:nvSpPr>
        <p:spPr>
          <a:xfrm>
            <a:off x="640080" y="4434840"/>
            <a:ext cx="457200" cy="4572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6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280160" y="4407408"/>
            <a:ext cx="4389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Терминальная стоимость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280160" y="470916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7A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Оценка стоимости бизнеса за пределами прогнозного периода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40080" y="5212080"/>
            <a:ext cx="457200" cy="457200"/>
          </a:xfrm>
          <a:prstGeom prst="ellipse">
            <a:avLst/>
          </a:prstGeom>
          <a:solidFill>
            <a:srgbClr val="7A1F3D"/>
          </a:solidFill>
          <a:ln/>
        </p:spPr>
      </p:sp>
      <p:sp>
        <p:nvSpPr>
          <p:cNvPr id="20" name="Text 18"/>
          <p:cNvSpPr/>
          <p:nvPr/>
        </p:nvSpPr>
        <p:spPr>
          <a:xfrm>
            <a:off x="640080" y="5212080"/>
            <a:ext cx="457200" cy="4572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6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1280160" y="5184648"/>
            <a:ext cx="4389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Дисконтирование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1280160" y="548640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7A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Приведение всех потоков к текущей стоимости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035040" y="1691640"/>
            <a:ext cx="5532120" cy="2514600"/>
          </a:xfrm>
          <a:prstGeom prst="roundRect">
            <a:avLst>
              <a:gd name="adj" fmla="val 2909"/>
            </a:avLst>
          </a:prstGeom>
          <a:solidFill>
            <a:srgbClr val="FFFFFF"/>
          </a:solidFill>
          <a:ln w="12700">
            <a:solidFill>
              <a:srgbClr val="E7DCD9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309360" y="1847088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B886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ПРЕИМУЩЕСТВА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6309360" y="2221992"/>
            <a:ext cx="82296" cy="82296"/>
          </a:xfrm>
          <a:prstGeom prst="ellipse">
            <a:avLst/>
          </a:prstGeom>
          <a:solidFill>
            <a:srgbClr val="7A1F3D"/>
          </a:solidFill>
          <a:ln/>
        </p:spPr>
      </p:sp>
      <p:sp>
        <p:nvSpPr>
          <p:cNvPr id="26" name="Text 24"/>
          <p:cNvSpPr/>
          <p:nvPr/>
        </p:nvSpPr>
        <p:spPr>
          <a:xfrm>
            <a:off x="6492240" y="2112264"/>
            <a:ext cx="489204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Учитывает будущий потенциал бизнеса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6309360" y="2514600"/>
            <a:ext cx="82296" cy="82296"/>
          </a:xfrm>
          <a:prstGeom prst="ellipse">
            <a:avLst/>
          </a:prstGeom>
          <a:solidFill>
            <a:srgbClr val="7A1F3D"/>
          </a:solidFill>
          <a:ln/>
        </p:spPr>
      </p:sp>
      <p:sp>
        <p:nvSpPr>
          <p:cNvPr id="28" name="Text 26"/>
          <p:cNvSpPr/>
          <p:nvPr/>
        </p:nvSpPr>
        <p:spPr>
          <a:xfrm>
            <a:off x="6492240" y="2404872"/>
            <a:ext cx="489204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 зависит от текущей рыночной конъюнктуры</a:t>
            </a:r>
            <a:endParaRPr lang="en-US" sz="1150" dirty="0"/>
          </a:p>
        </p:txBody>
      </p:sp>
      <p:sp>
        <p:nvSpPr>
          <p:cNvPr id="29" name="Shape 27"/>
          <p:cNvSpPr/>
          <p:nvPr/>
        </p:nvSpPr>
        <p:spPr>
          <a:xfrm>
            <a:off x="6309360" y="2807208"/>
            <a:ext cx="82296" cy="82296"/>
          </a:xfrm>
          <a:prstGeom prst="ellipse">
            <a:avLst/>
          </a:prstGeom>
          <a:solidFill>
            <a:srgbClr val="7A1F3D"/>
          </a:solidFill>
          <a:ln/>
        </p:spPr>
      </p:sp>
      <p:sp>
        <p:nvSpPr>
          <p:cNvPr id="30" name="Text 28"/>
          <p:cNvSpPr/>
          <p:nvPr/>
        </p:nvSpPr>
        <p:spPr>
          <a:xfrm>
            <a:off x="6492240" y="2697480"/>
            <a:ext cx="489204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Подходит для уникальных компаний без аналогов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6309360" y="3127248"/>
            <a:ext cx="4983480" cy="0"/>
          </a:xfrm>
          <a:prstGeom prst="line">
            <a:avLst/>
          </a:prstGeom>
          <a:noFill/>
          <a:ln w="12700">
            <a:solidFill>
              <a:srgbClr val="E7DCD9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309360" y="3236976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B886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ОГРАНИЧЕНИЯ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6309360" y="3611880"/>
            <a:ext cx="82296" cy="82296"/>
          </a:xfrm>
          <a:prstGeom prst="ellipse">
            <a:avLst/>
          </a:prstGeom>
          <a:solidFill>
            <a:srgbClr val="7A1F3D"/>
          </a:solidFill>
          <a:ln/>
        </p:spPr>
      </p:sp>
      <p:sp>
        <p:nvSpPr>
          <p:cNvPr id="34" name="Text 32"/>
          <p:cNvSpPr/>
          <p:nvPr/>
        </p:nvSpPr>
        <p:spPr>
          <a:xfrm>
            <a:off x="6492240" y="3502152"/>
            <a:ext cx="489204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Высокая чувствительность к допущениям</a:t>
            </a:r>
            <a:endParaRPr lang="en-US" sz="1150" dirty="0"/>
          </a:p>
        </p:txBody>
      </p:sp>
      <p:sp>
        <p:nvSpPr>
          <p:cNvPr id="35" name="Shape 33"/>
          <p:cNvSpPr/>
          <p:nvPr/>
        </p:nvSpPr>
        <p:spPr>
          <a:xfrm>
            <a:off x="6309360" y="3904488"/>
            <a:ext cx="82296" cy="82296"/>
          </a:xfrm>
          <a:prstGeom prst="ellipse">
            <a:avLst/>
          </a:prstGeom>
          <a:solidFill>
            <a:srgbClr val="7A1F3D"/>
          </a:solidFill>
          <a:ln/>
        </p:spPr>
      </p:sp>
      <p:sp>
        <p:nvSpPr>
          <p:cNvPr id="36" name="Text 34"/>
          <p:cNvSpPr/>
          <p:nvPr/>
        </p:nvSpPr>
        <p:spPr>
          <a:xfrm>
            <a:off x="6492240" y="3794760"/>
            <a:ext cx="489204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Сложность точного прогноза на долгий срок</a:t>
            </a:r>
            <a:endParaRPr lang="en-US" sz="1150" dirty="0"/>
          </a:p>
        </p:txBody>
      </p:sp>
      <p:sp>
        <p:nvSpPr>
          <p:cNvPr id="37" name="Shape 35"/>
          <p:cNvSpPr/>
          <p:nvPr/>
        </p:nvSpPr>
        <p:spPr>
          <a:xfrm>
            <a:off x="6035040" y="4370832"/>
            <a:ext cx="5532120" cy="1481328"/>
          </a:xfrm>
          <a:prstGeom prst="roundRect">
            <a:avLst>
              <a:gd name="adj" fmla="val 4938"/>
            </a:avLst>
          </a:prstGeom>
          <a:solidFill>
            <a:srgbClr val="F1E4E9"/>
          </a:solidFill>
          <a:ln/>
        </p:spPr>
      </p:sp>
      <p:sp>
        <p:nvSpPr>
          <p:cNvPr id="38" name="Text 36"/>
          <p:cNvSpPr/>
          <p:nvPr/>
        </p:nvSpPr>
        <p:spPr>
          <a:xfrm>
            <a:off x="6309360" y="452628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7A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КОГДА ПРИМЕНЯЕТСЯ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6309360" y="4828032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2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Зрелые компании со стабильными и прогнозируемыми денежными потоками; стартапы с чёткой траекторией роста; проекты с длительным горизонтом окупаемости</a:t>
            </a:r>
            <a:endParaRPr lang="en-US" sz="1150" dirty="0"/>
          </a:p>
        </p:txBody>
      </p:sp>
      <p:sp>
        <p:nvSpPr>
          <p:cNvPr id="40" name="Text 38"/>
          <p:cNvSpPr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A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ОЦЕНКА СТОИМОСТИ КОМПАНИИ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11277295" y="651967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B886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СРАВНИТЕЛЬНЫЙ ПОДХОД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94360" y="777240"/>
            <a:ext cx="10789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2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Метод компаний-аналогов (мультипликаторы)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502920" cy="502920"/>
          </a:xfrm>
          <a:prstGeom prst="ellipse">
            <a:avLst/>
          </a:prstGeom>
          <a:solidFill>
            <a:srgbClr val="7A1F3D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1874520"/>
            <a:ext cx="502920" cy="50292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AF6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325880" y="1856232"/>
            <a:ext cx="4297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Подбор аналогов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325880" y="2176272"/>
            <a:ext cx="42976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A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Отраслевые компании схожего размера, географии и бизнес-модели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40080" y="2926080"/>
            <a:ext cx="502920" cy="502920"/>
          </a:xfrm>
          <a:prstGeom prst="ellipse">
            <a:avLst/>
          </a:prstGeom>
          <a:solidFill>
            <a:srgbClr val="7A1F3D"/>
          </a:solidFill>
          <a:ln/>
        </p:spPr>
      </p:sp>
      <p:sp>
        <p:nvSpPr>
          <p:cNvPr id="9" name="Text 7"/>
          <p:cNvSpPr/>
          <p:nvPr/>
        </p:nvSpPr>
        <p:spPr>
          <a:xfrm>
            <a:off x="640080" y="2926080"/>
            <a:ext cx="502920" cy="50292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AF6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325880" y="2907792"/>
            <a:ext cx="4297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Расчёт мультипликаторов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325880" y="3227832"/>
            <a:ext cx="42976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A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EV/EBITDA, EV/Revenue, P/E по компаниям-аналогам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40080" y="3977640"/>
            <a:ext cx="502920" cy="502920"/>
          </a:xfrm>
          <a:prstGeom prst="ellipse">
            <a:avLst/>
          </a:prstGeom>
          <a:solidFill>
            <a:srgbClr val="7A1F3D"/>
          </a:solidFill>
          <a:ln/>
        </p:spPr>
      </p:sp>
      <p:sp>
        <p:nvSpPr>
          <p:cNvPr id="13" name="Text 11"/>
          <p:cNvSpPr/>
          <p:nvPr/>
        </p:nvSpPr>
        <p:spPr>
          <a:xfrm>
            <a:off x="640080" y="3977640"/>
            <a:ext cx="502920" cy="50292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AF6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325880" y="3959352"/>
            <a:ext cx="4297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Применение к объекту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325880" y="4279392"/>
            <a:ext cx="42976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A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Умножение медианного мультипликатора на показатель оцениваемой компании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309360" y="1783080"/>
            <a:ext cx="5257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B886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КЛЮЧЕВЫЕ МУЛЬТИПЛИКАТОРЫ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309360" y="2148840"/>
            <a:ext cx="52578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E7DCD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537960" y="2221992"/>
            <a:ext cx="15544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A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EV/EBITDA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8183880" y="2258568"/>
            <a:ext cx="0" cy="502920"/>
          </a:xfrm>
          <a:prstGeom prst="line">
            <a:avLst/>
          </a:prstGeom>
          <a:noFill/>
          <a:ln w="12700">
            <a:solidFill>
              <a:srgbClr val="E7DCD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366760" y="2221992"/>
            <a:ext cx="2971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7A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Оценка без влияния структуры капитала и налогов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6309360" y="3017520"/>
            <a:ext cx="52578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E7DCD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537960" y="3090672"/>
            <a:ext cx="15544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A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EV/Revenue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8183880" y="3127248"/>
            <a:ext cx="0" cy="502920"/>
          </a:xfrm>
          <a:prstGeom prst="line">
            <a:avLst/>
          </a:prstGeom>
          <a:noFill/>
          <a:ln w="12700">
            <a:solidFill>
              <a:srgbClr val="E7DCD9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366760" y="3090672"/>
            <a:ext cx="2971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7A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Применим для быстрорастущих компаний без прибыли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6309360" y="3886200"/>
            <a:ext cx="52578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E7DCD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537960" y="3959352"/>
            <a:ext cx="15544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A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P/E</a:t>
            </a:r>
            <a:endParaRPr lang="en-US" sz="1500" dirty="0"/>
          </a:p>
        </p:txBody>
      </p:sp>
      <p:sp>
        <p:nvSpPr>
          <p:cNvPr id="27" name="Shape 25"/>
          <p:cNvSpPr/>
          <p:nvPr/>
        </p:nvSpPr>
        <p:spPr>
          <a:xfrm>
            <a:off x="8183880" y="3995928"/>
            <a:ext cx="0" cy="502920"/>
          </a:xfrm>
          <a:prstGeom prst="line">
            <a:avLst/>
          </a:prstGeom>
          <a:noFill/>
          <a:ln w="12700">
            <a:solidFill>
              <a:srgbClr val="E7DCD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366760" y="3959352"/>
            <a:ext cx="2971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7A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Отношение цены акции к прибыли на акцию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6309360" y="4800600"/>
            <a:ext cx="5257800" cy="1051560"/>
          </a:xfrm>
          <a:prstGeom prst="roundRect">
            <a:avLst>
              <a:gd name="adj" fmla="val 6957"/>
            </a:avLst>
          </a:prstGeom>
          <a:solidFill>
            <a:srgbClr val="F1E4E9"/>
          </a:solidFill>
          <a:ln/>
        </p:spPr>
      </p:sp>
      <p:sp>
        <p:nvSpPr>
          <p:cNvPr id="30" name="Text 28"/>
          <p:cNvSpPr/>
          <p:nvPr/>
        </p:nvSpPr>
        <p:spPr>
          <a:xfrm>
            <a:off x="6583680" y="4800600"/>
            <a:ext cx="47091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2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Быстрый и рыночно-обоснованный ориентир стоимости — но зависит от корректности выбора компаний-аналогов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A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ОЦЕНКА СТОИМОСТИ КОМПАНИИ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11277295" y="651967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3B0F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B886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СРАВНИТЕЛЬНЫЙ ПОДХОД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94360" y="777240"/>
            <a:ext cx="10789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Метод сделок-аналогов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7772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E7C9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Стоимость компании определяется на основе цен реальных сделок M&amp;A с похожими компаниями за последние 2–3 года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2377440"/>
            <a:ext cx="5257800" cy="1965960"/>
          </a:xfrm>
          <a:prstGeom prst="roundRect">
            <a:avLst>
              <a:gd name="adj" fmla="val 3721"/>
            </a:avLst>
          </a:prstGeom>
          <a:solidFill>
            <a:srgbClr val="7A1F3D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2560320"/>
            <a:ext cx="4709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Сравнительный анализ (Comps)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14400" y="3063240"/>
            <a:ext cx="470916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F1DE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Текущие рыночные котировки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F1DE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 включает премию за контроль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F1DE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Данные легко доступны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263640" y="2377440"/>
            <a:ext cx="5257800" cy="1965960"/>
          </a:xfrm>
          <a:prstGeom prst="roundRect">
            <a:avLst>
              <a:gd name="adj" fmla="val 3721"/>
            </a:avLst>
          </a:prstGeom>
          <a:solidFill>
            <a:srgbClr val="7A1F3D"/>
          </a:solidFill>
          <a:ln/>
        </p:spPr>
      </p:sp>
      <p:sp>
        <p:nvSpPr>
          <p:cNvPr id="9" name="Text 7"/>
          <p:cNvSpPr/>
          <p:nvPr/>
        </p:nvSpPr>
        <p:spPr>
          <a:xfrm>
            <a:off x="6537960" y="2560320"/>
            <a:ext cx="4709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Сделки-аналоги (Precedents)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537960" y="3063240"/>
            <a:ext cx="470916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F1DE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Реальные цены поглощений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F1DE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Включает премию за контроль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F1DE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Отражает M&amp;A-конъюнктуру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640080" y="4617720"/>
            <a:ext cx="10881360" cy="1234440"/>
          </a:xfrm>
          <a:prstGeom prst="roundRect">
            <a:avLst>
              <a:gd name="adj" fmla="val 5926"/>
            </a:avLst>
          </a:prstGeom>
          <a:solidFill>
            <a:srgbClr val="4E1830"/>
          </a:solidFill>
          <a:ln/>
        </p:spPr>
      </p:sp>
      <p:sp>
        <p:nvSpPr>
          <p:cNvPr id="12" name="Text 10"/>
          <p:cNvSpPr/>
          <p:nvPr/>
        </p:nvSpPr>
        <p:spPr>
          <a:xfrm>
            <a:off x="914400" y="4800600"/>
            <a:ext cx="2743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886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Премия за контроль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3749040" y="4800600"/>
            <a:ext cx="7498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1DE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Цены в сделках-аналогах обычно выше рыночных котировок сопоставимых компаний, поскольку покупатель платит за возможность полного контроля над бизнесом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C9A9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ОЦЕНКА СТОИМОСТИ КОМПАНИИ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1277295" y="651967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9A9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B886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ЗАТРАТНЫЙ ПОДХОД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94360" y="777240"/>
            <a:ext cx="10789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Имущественный (затратный) подход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7772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7A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Стоимость компании рассчитывается как разница между рыночной стоимостью её активов и обязательств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2194560"/>
            <a:ext cx="5029200" cy="914400"/>
          </a:xfrm>
          <a:prstGeom prst="roundRect">
            <a:avLst>
              <a:gd name="adj" fmla="val 8000"/>
            </a:avLst>
          </a:prstGeom>
          <a:solidFill>
            <a:srgbClr val="7A1F3D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2194560"/>
            <a:ext cx="4663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1DE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Стоимость = </a:t>
            </a:r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Активы</a:t>
            </a:r>
            <a:pPr indent="0" marL="0">
              <a:buNone/>
            </a:pPr>
            <a:r>
              <a:rPr lang="en-US" sz="1600" b="1" dirty="0">
                <a:solidFill>
                  <a:srgbClr val="F1DE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 −  </a:t>
            </a:r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Обязательства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640080" y="3337560"/>
            <a:ext cx="457200" cy="457200"/>
          </a:xfrm>
          <a:prstGeom prst="ellipse">
            <a:avLst/>
          </a:prstGeom>
          <a:solidFill>
            <a:srgbClr val="7A1F3D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3337560"/>
            <a:ext cx="457200" cy="4572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6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280160" y="3310128"/>
            <a:ext cx="4389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Метод чистых активов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1280160" y="3630168"/>
            <a:ext cx="4389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7A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Балансовая стоимость активов корректируется до рыночной, из неё вычитаются обязательства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40080" y="4251960"/>
            <a:ext cx="457200" cy="457200"/>
          </a:xfrm>
          <a:prstGeom prst="ellipse">
            <a:avLst/>
          </a:prstGeom>
          <a:solidFill>
            <a:srgbClr val="7A1F3D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4251960"/>
            <a:ext cx="457200" cy="4572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6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280160" y="4224528"/>
            <a:ext cx="4389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Ликвидационная стоимость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1280160" y="4544568"/>
            <a:ext cx="4389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7A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Оценка выручки от быстрой распродажи активов компании при прекращении деятельности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6035040" y="2194560"/>
            <a:ext cx="5532120" cy="3703320"/>
          </a:xfrm>
          <a:prstGeom prst="roundRect">
            <a:avLst>
              <a:gd name="adj" fmla="val 1975"/>
            </a:avLst>
          </a:prstGeom>
          <a:solidFill>
            <a:srgbClr val="FFFFFF"/>
          </a:solidFill>
          <a:ln w="12700">
            <a:solidFill>
              <a:srgbClr val="E7DCD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09360" y="242316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B886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КОГДА ПРИМЕНЯЕТСЯ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309360" y="2889504"/>
            <a:ext cx="100584" cy="100584"/>
          </a:xfrm>
          <a:prstGeom prst="ellipse">
            <a:avLst/>
          </a:prstGeom>
          <a:solidFill>
            <a:srgbClr val="7A1F3D"/>
          </a:solidFill>
          <a:ln/>
        </p:spPr>
      </p:sp>
      <p:sp>
        <p:nvSpPr>
          <p:cNvPr id="18" name="Text 16"/>
          <p:cNvSpPr/>
          <p:nvPr/>
        </p:nvSpPr>
        <p:spPr>
          <a:xfrm>
            <a:off x="6537960" y="2779776"/>
            <a:ext cx="4800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Холдинговые и инвестиционные компании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537960" y="3054096"/>
            <a:ext cx="4800600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7A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Стоимость определяется в основном составом активов, а не операционной прибылью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6309360" y="3648456"/>
            <a:ext cx="100584" cy="100584"/>
          </a:xfrm>
          <a:prstGeom prst="ellipse">
            <a:avLst/>
          </a:prstGeom>
          <a:solidFill>
            <a:srgbClr val="7A1F3D"/>
          </a:solidFill>
          <a:ln/>
        </p:spPr>
      </p:sp>
      <p:sp>
        <p:nvSpPr>
          <p:cNvPr id="21" name="Text 19"/>
          <p:cNvSpPr/>
          <p:nvPr/>
        </p:nvSpPr>
        <p:spPr>
          <a:xfrm>
            <a:off x="6537960" y="3538728"/>
            <a:ext cx="4800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Компании в стадии ликвидации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6537960" y="3813048"/>
            <a:ext cx="4800600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7A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Бизнес прекращает деятельность, будущие денежные потоки не актуальны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6309360" y="4407408"/>
            <a:ext cx="100584" cy="100584"/>
          </a:xfrm>
          <a:prstGeom prst="ellipse">
            <a:avLst/>
          </a:prstGeom>
          <a:solidFill>
            <a:srgbClr val="7A1F3D"/>
          </a:solidFill>
          <a:ln/>
        </p:spPr>
      </p:sp>
      <p:sp>
        <p:nvSpPr>
          <p:cNvPr id="24" name="Text 22"/>
          <p:cNvSpPr/>
          <p:nvPr/>
        </p:nvSpPr>
        <p:spPr>
          <a:xfrm>
            <a:off x="6537960" y="4297680"/>
            <a:ext cx="4800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Капиталоёмкие производства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6537960" y="4572000"/>
            <a:ext cx="4800600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7A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Значительная доля стоимости приходится на материальные активы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6309360" y="5166360"/>
            <a:ext cx="100584" cy="100584"/>
          </a:xfrm>
          <a:prstGeom prst="ellipse">
            <a:avLst/>
          </a:prstGeom>
          <a:solidFill>
            <a:srgbClr val="7A1F3D"/>
          </a:solidFill>
          <a:ln/>
        </p:spPr>
      </p:sp>
      <p:sp>
        <p:nvSpPr>
          <p:cNvPr id="27" name="Text 25"/>
          <p:cNvSpPr/>
          <p:nvPr/>
        </p:nvSpPr>
        <p:spPr>
          <a:xfrm>
            <a:off x="6537960" y="5056632"/>
            <a:ext cx="4800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Стартапы без истории прибыли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6537960" y="5330952"/>
            <a:ext cx="4800600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7A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Отсутствие денежного потока делает доходный подход неприменимым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A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ОЦЕНКА СТОИМОСТИ КОМПАНИИ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11277295" y="651967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B886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ИТОГОВОЕ СРАВНЕНИЕ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94360" y="77724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Сравнение методов валюации</a:t>
            </a:r>
            <a:endParaRPr lang="en-US" sz="30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828800"/>
          <a:ext cx="10881360" cy="3566160"/>
        </p:xfrm>
        <a:graphic>
          <a:graphicData uri="http://schemas.openxmlformats.org/drawingml/2006/table">
            <a:tbl>
              <a:tblPr/>
              <a:tblGrid>
                <a:gridCol w="2377440"/>
                <a:gridCol w="2834640"/>
                <a:gridCol w="2834640"/>
                <a:gridCol w="2834640"/>
              </a:tblGrid>
              <a:tr h="7132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Критерий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1F3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Доходный (DCF)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1F3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Сравнительный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1F3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Затратный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1F3D"/>
                    </a:solidFill>
                  </a:tcPr>
                </a:tc>
              </a:tr>
              <a:tr h="7132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7A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Основа расчёта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2A142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Будущие денежные потоки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2A142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Рыночные цены аналогов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2A142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Стоимость активов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132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7A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Требуемые данные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BE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2A142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Финмодель, ставка WACC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BE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2A142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Данные по компаниям-аналогам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BE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2A142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Баланс, оценка активов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BE8"/>
                    </a:solidFill>
                  </a:tcPr>
                </a:tc>
              </a:tr>
              <a:tr h="7132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7A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Точность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2A142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Зависит от допущений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2A142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Зависит от выбора аналогов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2A142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Высокая для активов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132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7A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Лучше всего для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BE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2A142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Зрелый, прогнозируемый бизнес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BE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2A142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Публичные, сопоставимые компании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BE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2A142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Холдинги, ликвидация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DC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BE8"/>
                    </a:solidFill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640080" y="5623560"/>
            <a:ext cx="10881360" cy="594360"/>
          </a:xfrm>
          <a:prstGeom prst="roundRect">
            <a:avLst>
              <a:gd name="adj" fmla="val 9231"/>
            </a:avLst>
          </a:prstGeom>
          <a:solidFill>
            <a:srgbClr val="F1E4E9"/>
          </a:solidFill>
          <a:ln/>
        </p:spPr>
      </p:sp>
      <p:sp>
        <p:nvSpPr>
          <p:cNvPr id="6" name="Text 3"/>
          <p:cNvSpPr/>
          <p:nvPr/>
        </p:nvSpPr>
        <p:spPr>
          <a:xfrm>
            <a:off x="914400" y="5623560"/>
            <a:ext cx="103327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7A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 практике оценщики применяют сразу несколько методов и сопоставляют результаты для повышения объективности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457200" y="651967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A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ОЦЕНКА СТОИМОСТИ КОМПАНИИ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1277295" y="651967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2026-08-03T22:30:41Z</dcterms:created>
  <dcterms:modified xsi:type="dcterms:W3CDTF">2026-08-03T22:30:41Z</dcterms:modified>
</cp:coreProperties>
</file>