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23444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10312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297180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4048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70916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57784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44652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18388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905256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992124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78992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65860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252728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36576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23444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10312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97180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4048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70916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57784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644652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731520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818388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05256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2124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78992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65860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252728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6576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23444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10312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97180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4048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470916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57784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44652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731520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818388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905256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992124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78992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65860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252728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6576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23444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10312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297180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84048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70916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57784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44652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731520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818388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905256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992124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1078992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165860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1252728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36576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23444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210312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297180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384048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470916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557784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644652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731520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818388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905256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992124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4" name="Shape 72"/>
          <p:cNvSpPr/>
          <p:nvPr/>
        </p:nvSpPr>
        <p:spPr>
          <a:xfrm>
            <a:off x="1078992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5" name="Shape 73"/>
          <p:cNvSpPr/>
          <p:nvPr/>
        </p:nvSpPr>
        <p:spPr>
          <a:xfrm>
            <a:off x="1165860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6" name="Shape 74"/>
          <p:cNvSpPr/>
          <p:nvPr/>
        </p:nvSpPr>
        <p:spPr>
          <a:xfrm>
            <a:off x="1252728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7" name="Shape 75"/>
          <p:cNvSpPr/>
          <p:nvPr/>
        </p:nvSpPr>
        <p:spPr>
          <a:xfrm>
            <a:off x="36576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123444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9" name="Shape 77"/>
          <p:cNvSpPr/>
          <p:nvPr/>
        </p:nvSpPr>
        <p:spPr>
          <a:xfrm>
            <a:off x="210312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297180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1" name="Shape 79"/>
          <p:cNvSpPr/>
          <p:nvPr/>
        </p:nvSpPr>
        <p:spPr>
          <a:xfrm>
            <a:off x="384048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2" name="Shape 80"/>
          <p:cNvSpPr/>
          <p:nvPr/>
        </p:nvSpPr>
        <p:spPr>
          <a:xfrm>
            <a:off x="470916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3" name="Shape 81"/>
          <p:cNvSpPr/>
          <p:nvPr/>
        </p:nvSpPr>
        <p:spPr>
          <a:xfrm>
            <a:off x="557784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4" name="Shape 82"/>
          <p:cNvSpPr/>
          <p:nvPr/>
        </p:nvSpPr>
        <p:spPr>
          <a:xfrm>
            <a:off x="644652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5" name="Shape 83"/>
          <p:cNvSpPr/>
          <p:nvPr/>
        </p:nvSpPr>
        <p:spPr>
          <a:xfrm>
            <a:off x="731520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6" name="Shape 84"/>
          <p:cNvSpPr/>
          <p:nvPr/>
        </p:nvSpPr>
        <p:spPr>
          <a:xfrm>
            <a:off x="818388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7" name="Shape 85"/>
          <p:cNvSpPr/>
          <p:nvPr/>
        </p:nvSpPr>
        <p:spPr>
          <a:xfrm>
            <a:off x="905256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8" name="Shape 86"/>
          <p:cNvSpPr/>
          <p:nvPr/>
        </p:nvSpPr>
        <p:spPr>
          <a:xfrm>
            <a:off x="992124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9" name="Shape 87"/>
          <p:cNvSpPr/>
          <p:nvPr/>
        </p:nvSpPr>
        <p:spPr>
          <a:xfrm>
            <a:off x="1078992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0" name="Shape 88"/>
          <p:cNvSpPr/>
          <p:nvPr/>
        </p:nvSpPr>
        <p:spPr>
          <a:xfrm>
            <a:off x="1165860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1" name="Shape 89"/>
          <p:cNvSpPr/>
          <p:nvPr/>
        </p:nvSpPr>
        <p:spPr>
          <a:xfrm>
            <a:off x="1252728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2" name="Shape 90"/>
          <p:cNvSpPr/>
          <p:nvPr/>
        </p:nvSpPr>
        <p:spPr>
          <a:xfrm>
            <a:off x="36576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3" name="Shape 91"/>
          <p:cNvSpPr/>
          <p:nvPr/>
        </p:nvSpPr>
        <p:spPr>
          <a:xfrm>
            <a:off x="123444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4" name="Shape 92"/>
          <p:cNvSpPr/>
          <p:nvPr/>
        </p:nvSpPr>
        <p:spPr>
          <a:xfrm>
            <a:off x="210312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5" name="Shape 93"/>
          <p:cNvSpPr/>
          <p:nvPr/>
        </p:nvSpPr>
        <p:spPr>
          <a:xfrm>
            <a:off x="297180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6" name="Shape 94"/>
          <p:cNvSpPr/>
          <p:nvPr/>
        </p:nvSpPr>
        <p:spPr>
          <a:xfrm>
            <a:off x="384048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7" name="Shape 95"/>
          <p:cNvSpPr/>
          <p:nvPr/>
        </p:nvSpPr>
        <p:spPr>
          <a:xfrm>
            <a:off x="470916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8" name="Shape 96"/>
          <p:cNvSpPr/>
          <p:nvPr/>
        </p:nvSpPr>
        <p:spPr>
          <a:xfrm>
            <a:off x="557784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9" name="Shape 97"/>
          <p:cNvSpPr/>
          <p:nvPr/>
        </p:nvSpPr>
        <p:spPr>
          <a:xfrm>
            <a:off x="644652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0" name="Shape 98"/>
          <p:cNvSpPr/>
          <p:nvPr/>
        </p:nvSpPr>
        <p:spPr>
          <a:xfrm>
            <a:off x="731520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1" name="Shape 99"/>
          <p:cNvSpPr/>
          <p:nvPr/>
        </p:nvSpPr>
        <p:spPr>
          <a:xfrm>
            <a:off x="818388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2" name="Shape 100"/>
          <p:cNvSpPr/>
          <p:nvPr/>
        </p:nvSpPr>
        <p:spPr>
          <a:xfrm>
            <a:off x="905256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3" name="Shape 101"/>
          <p:cNvSpPr/>
          <p:nvPr/>
        </p:nvSpPr>
        <p:spPr>
          <a:xfrm>
            <a:off x="992124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4" name="Shape 102"/>
          <p:cNvSpPr/>
          <p:nvPr/>
        </p:nvSpPr>
        <p:spPr>
          <a:xfrm>
            <a:off x="1078992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5" name="Shape 103"/>
          <p:cNvSpPr/>
          <p:nvPr/>
        </p:nvSpPr>
        <p:spPr>
          <a:xfrm>
            <a:off x="1165860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6" name="Shape 104"/>
          <p:cNvSpPr/>
          <p:nvPr/>
        </p:nvSpPr>
        <p:spPr>
          <a:xfrm>
            <a:off x="1252728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7" name="Shape 105"/>
          <p:cNvSpPr/>
          <p:nvPr/>
        </p:nvSpPr>
        <p:spPr>
          <a:xfrm>
            <a:off x="7315200" y="-1371600"/>
            <a:ext cx="4754880" cy="4754880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8" name="Shape 106"/>
          <p:cNvSpPr/>
          <p:nvPr/>
        </p:nvSpPr>
        <p:spPr>
          <a:xfrm>
            <a:off x="8138160" y="-548640"/>
            <a:ext cx="3108960" cy="3108960"/>
          </a:xfrm>
          <a:prstGeom prst="ellipse">
            <a:avLst/>
          </a:prstGeom>
          <a:solidFill>
            <a:srgbClr val="00E5FF">
              <a:alpha val="14000"/>
            </a:srgbClr>
          </a:solidFill>
          <a:ln/>
        </p:spPr>
      </p:sp>
      <p:sp>
        <p:nvSpPr>
          <p:cNvPr id="109" name="Shape 107"/>
          <p:cNvSpPr/>
          <p:nvPr/>
        </p:nvSpPr>
        <p:spPr>
          <a:xfrm>
            <a:off x="548640" y="548640"/>
            <a:ext cx="1005840" cy="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548640" y="548640"/>
            <a:ext cx="0" cy="100584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1640312" y="6309360"/>
            <a:ext cx="-1005840" cy="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11640312" y="6309360"/>
            <a:ext cx="0" cy="-100584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822960" y="17373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ТЕХНОЛОГИИ  ·  АВТОМАТИЗАЦИЯ  ·  БУДУЩЕЕ</a:t>
            </a:r>
            <a:endParaRPr lang="en-US" sz="1300" dirty="0"/>
          </a:p>
        </p:txBody>
      </p:sp>
      <p:sp>
        <p:nvSpPr>
          <p:cNvPr id="114" name="Text 112"/>
          <p:cNvSpPr/>
          <p:nvPr/>
        </p:nvSpPr>
        <p:spPr>
          <a:xfrm>
            <a:off x="777240" y="2148840"/>
            <a:ext cx="960120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62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</a:t>
            </a:r>
            <a:endParaRPr lang="en-US" sz="6000" dirty="0"/>
          </a:p>
          <a:p>
            <a:pPr indent="0" marL="0">
              <a:lnSpc>
                <a:spcPts val="6200"/>
              </a:lnSpc>
              <a:buNone/>
            </a:pPr>
            <a:r>
              <a:rPr lang="en-US" sz="6000" b="1" dirty="0">
                <a:solidFill>
                  <a:srgbClr val="00E5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ВОКРУГ НАС</a:t>
            </a:r>
            <a:endParaRPr lang="en-US" sz="6000" dirty="0"/>
          </a:p>
        </p:txBody>
      </p:sp>
      <p:sp>
        <p:nvSpPr>
          <p:cNvPr id="115" name="Shape 113"/>
          <p:cNvSpPr/>
          <p:nvPr/>
        </p:nvSpPr>
        <p:spPr>
          <a:xfrm>
            <a:off x="822960" y="4709160"/>
            <a:ext cx="2743200" cy="0"/>
          </a:xfrm>
          <a:prstGeom prst="line">
            <a:avLst/>
          </a:prstGeom>
          <a:noFill/>
          <a:ln w="12700">
            <a:solidFill>
              <a:srgbClr val="8891A3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822960" y="489204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искусственный интеллект и роботизация проникают в промышленность, медицину, дом и повседневную жизнь человека</a:t>
            </a:r>
            <a:endParaRPr lang="en-US" sz="1500" dirty="0"/>
          </a:p>
        </p:txBody>
      </p:sp>
      <p:sp>
        <p:nvSpPr>
          <p:cNvPr id="117" name="Shape 115"/>
          <p:cNvSpPr/>
          <p:nvPr/>
        </p:nvSpPr>
        <p:spPr>
          <a:xfrm>
            <a:off x="9317736" y="4014216"/>
            <a:ext cx="2212848" cy="22128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18" name="Shape 116"/>
          <p:cNvSpPr/>
          <p:nvPr/>
        </p:nvSpPr>
        <p:spPr>
          <a:xfrm>
            <a:off x="9464040" y="4160520"/>
            <a:ext cx="1920240" cy="19202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19" name="Image 0" descr="/home/claude/robots_pptx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4898" y="4621378"/>
            <a:ext cx="998525" cy="998525"/>
          </a:xfrm>
          <a:prstGeom prst="rect">
            <a:avLst/>
          </a:prstGeom>
        </p:spPr>
      </p:pic>
      <p:sp>
        <p:nvSpPr>
          <p:cNvPr id="120" name="Text 117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121" name="Text 118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/ 10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Что такое робот?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Программируемая машина, способная воспринимать среду, принимать решения и действовать без постоянного участия человека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42316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13916" y="2596896"/>
            <a:ext cx="1298448" cy="12984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760220" y="2743200"/>
            <a:ext cx="1005840" cy="10058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" name="Image 0" descr="/home/claude/robots_pptx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1622" y="2984602"/>
            <a:ext cx="523037" cy="523037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77240" y="393192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Сенсоры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822960" y="443484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Камеры, лидары и датчики собирают данные об окружающей среде в реальном времени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297680" y="242316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362956" y="2596896"/>
            <a:ext cx="1298448" cy="12984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509260" y="2743200"/>
            <a:ext cx="1005840" cy="10058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8" name="Image 1" descr="/home/claude/robots_pptx/icon_chi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662" y="2984602"/>
            <a:ext cx="523037" cy="523037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526280" y="393192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«Мозг» — ИИ и контроллер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4572000" y="443484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Алгоритмы обрабатывают данные и принимают решения о дальнейших действиях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8046720" y="242316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111996" y="2596896"/>
            <a:ext cx="1298448" cy="12984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9258300" y="2743200"/>
            <a:ext cx="1005840" cy="10058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24" name="Image 2" descr="/home/claude/robots_pptx/icon_han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702" y="2984602"/>
            <a:ext cx="523037" cy="523037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275320" y="393192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Привод и механика</a:t>
            </a:r>
            <a:endParaRPr lang="en-US" sz="1700" dirty="0"/>
          </a:p>
        </p:txBody>
      </p:sp>
      <p:sp>
        <p:nvSpPr>
          <p:cNvPr id="26" name="Text 21"/>
          <p:cNvSpPr/>
          <p:nvPr/>
        </p:nvSpPr>
        <p:spPr>
          <a:xfrm>
            <a:off x="8321040" y="443484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Моторы, манипуляторы и колёса превращают решения в физическое движение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28" name="Text 23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 в промышленности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48640" y="1737360"/>
            <a:ext cx="55778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ct val="125000"/>
              </a:lnSpc>
              <a:spcAft>
                <a:spcPts val="1200"/>
              </a:spcAft>
              <a:buSzPct val="100000"/>
              <a:buChar char="▸"/>
            </a:pPr>
            <a:r>
              <a:rPr lang="en-US" sz="14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заводах роботы-манипуляторы выполняют сварку, покраску, сборку и упаковку — быстрее, точнее и без усталости.</a:t>
            </a:r>
            <a:endParaRPr lang="en-US" sz="1400" dirty="0"/>
          </a:p>
          <a:p>
            <a:pPr marL="228600" indent="-228600">
              <a:lnSpc>
                <a:spcPct val="125000"/>
              </a:lnSpc>
              <a:spcAft>
                <a:spcPts val="1200"/>
              </a:spcAft>
              <a:buSzPct val="100000"/>
              <a:buChar char="▸"/>
            </a:pPr>
            <a:r>
              <a:rPr lang="en-US" sz="14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Совместные роботы (коботы) работают бок о бок с людьми, беря на себя тяжёлые и монотонные операции.</a:t>
            </a:r>
            <a:endParaRPr lang="en-US" sz="1400" dirty="0"/>
          </a:p>
          <a:p>
            <a:pPr marL="228600" indent="-228600">
              <a:lnSpc>
                <a:spcPct val="125000"/>
              </a:lnSpc>
              <a:buSzPct val="100000"/>
              <a:buChar char="▸"/>
            </a:pPr>
            <a:r>
              <a:rPr lang="en-US" sz="14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 склада: конвейеры, автономные погрузчики и системы сортировки ускоряют логистику.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4709160"/>
            <a:ext cx="5577840" cy="1417320"/>
          </a:xfrm>
          <a:prstGeom prst="roundRect">
            <a:avLst>
              <a:gd name="adj" fmla="val 5161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828032"/>
            <a:ext cx="2194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E5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 млн+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3063240" y="484632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промышленных роботов работает на заводах по всему миру (оценка, по данным отраслевых отчётов)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92240" y="1737360"/>
            <a:ext cx="5120640" cy="4389120"/>
          </a:xfrm>
          <a:prstGeom prst="roundRect">
            <a:avLst>
              <a:gd name="adj" fmla="val 2083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0" y="2377440"/>
            <a:ext cx="3108960" cy="3108960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854696" y="2734056"/>
            <a:ext cx="2395728" cy="239572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01000" y="2880360"/>
            <a:ext cx="2103120" cy="210312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6" name="Image 0" descr="/home/claude/robots_pptx/icon_facto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5749" y="3385109"/>
            <a:ext cx="1093622" cy="109362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6766560" y="5166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«ТЁМНЫЕ ФАБРИКИ»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903720" y="5532120"/>
            <a:ext cx="4297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Полностью автоматизированные производства могут работать без освещения и присутствия человека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 в медицине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операционной до реабилитации — точность роботов спасает жизни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93776" y="2231136"/>
            <a:ext cx="1115568" cy="111556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40080" y="2377440"/>
            <a:ext cx="822960" cy="82296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1" name="Image 0" descr="/home/claude/robots_pptx/icon_heartbea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590" y="2574950"/>
            <a:ext cx="427939" cy="427939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691640" y="233172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Хирургические роботы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691640" y="2715768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Ассистируют врачам в малоинвазивных операциях с точностью до долей миллиметра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493776" y="3465576"/>
            <a:ext cx="1115568" cy="111556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640080" y="3611880"/>
            <a:ext cx="822960" cy="82296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6" name="Image 1" descr="/home/claude/robots_pptx/icon_han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90" y="3809390"/>
            <a:ext cx="427939" cy="427939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691640" y="35661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Роботы-протезы и экзоскелеты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1691640" y="3950208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Возвращают подвижность пациентам после травм и помогают в реабилитации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493776" y="4700016"/>
            <a:ext cx="1115568" cy="111556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640080" y="4846320"/>
            <a:ext cx="822960" cy="82296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21" name="Image 2" descr="/home/claude/robots_pptx/icon_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90" y="5043830"/>
            <a:ext cx="427939" cy="427939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691640" y="480060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Дезинфекция и логистика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1691640" y="5184648"/>
            <a:ext cx="5760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Автономные роботы доставляют лекарства и обеззараживают помещения в больницах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7863840" y="1737360"/>
            <a:ext cx="3749040" cy="4389120"/>
          </a:xfrm>
          <a:prstGeom prst="roundRect">
            <a:avLst>
              <a:gd name="adj" fmla="val 243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8458200" y="2286000"/>
            <a:ext cx="2560320" cy="2560320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8677656" y="2505456"/>
            <a:ext cx="2121408" cy="21214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8823960" y="2651760"/>
            <a:ext cx="1828800" cy="18288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28" name="Image 3" descr="/home/claude/robots_pptx/icon_heartbea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2872" y="3090672"/>
            <a:ext cx="950976" cy="950976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8138160" y="489204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+30%</a:t>
            </a:r>
            <a:endParaRPr lang="en-US" sz="2600" dirty="0"/>
          </a:p>
        </p:txBody>
      </p:sp>
      <p:sp>
        <p:nvSpPr>
          <p:cNvPr id="30" name="Text 24"/>
          <p:cNvSpPr/>
          <p:nvPr/>
        </p:nvSpPr>
        <p:spPr>
          <a:xfrm>
            <a:off x="8138160" y="544068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точнее контроль движений при роботизированной хирургии по сравнению с ручными методами</a:t>
            </a:r>
            <a:endParaRPr lang="en-US" sz="1000" dirty="0"/>
          </a:p>
        </p:txBody>
      </p:sp>
      <p:sp>
        <p:nvSpPr>
          <p:cNvPr id="31" name="Text 25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32" name="Text 26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04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 в быту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Умный дом становится нормой: роботы берут на себя рутинные домашние задачи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0243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34874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" name="Image 0" descr="/home/claude/robots_pptx/icon_vacuu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8196" y="3008376"/>
            <a:ext cx="475488" cy="47548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8580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Роботы-пылесосы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71323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Самостоятельно строят карту квартиры и убирают по расписанию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33756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99135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13766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8" name="Image 1" descr="/home/claude/robots_pptx/icon_netwo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116" y="3008376"/>
            <a:ext cx="475488" cy="47548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47472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Голосовые ассистенты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350215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Управляют освещением, техникой и отвечают на вопросы голосом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612648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78027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92658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24" name="Image 2" descr="/home/claude/robots_pptx/icon_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036" y="3008376"/>
            <a:ext cx="475488" cy="47548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626364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Умные камеры и датчики</a:t>
            </a:r>
            <a:endParaRPr lang="en-US" sz="1350" dirty="0"/>
          </a:p>
        </p:txBody>
      </p:sp>
      <p:sp>
        <p:nvSpPr>
          <p:cNvPr id="26" name="Text 21"/>
          <p:cNvSpPr/>
          <p:nvPr/>
        </p:nvSpPr>
        <p:spPr>
          <a:xfrm>
            <a:off x="629107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Следят за безопасностью дома и присылают уведомления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891540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56919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71550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30" name="Image 3" descr="/home/claude/robots_pptx/icon_robo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956" y="3008376"/>
            <a:ext cx="475488" cy="47548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905256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Роботы-компаньоны</a:t>
            </a:r>
            <a:endParaRPr lang="en-US" sz="1350" dirty="0"/>
          </a:p>
        </p:txBody>
      </p:sp>
      <p:sp>
        <p:nvSpPr>
          <p:cNvPr id="32" name="Text 26"/>
          <p:cNvSpPr/>
          <p:nvPr/>
        </p:nvSpPr>
        <p:spPr>
          <a:xfrm>
            <a:off x="907999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Общаются, развлекают и помогают пожилым людям и детям</a:t>
            </a:r>
            <a:endParaRPr lang="en-US" sz="1050" dirty="0"/>
          </a:p>
        </p:txBody>
      </p:sp>
      <p:sp>
        <p:nvSpPr>
          <p:cNvPr id="33" name="Text 27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34" name="Text 28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23444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10312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297180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4048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70916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57784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44652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18388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905256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992124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78992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65860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2527280" y="3657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36576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23444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10312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97180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4048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70916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57784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644652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731520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818388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05256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2124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78992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65860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2527280" y="12344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6576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23444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10312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97180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4048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470916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57784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44652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731520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818388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905256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992124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78992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65860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2527280" y="210312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6576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23444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10312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297180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84048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70916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57784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44652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731520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818388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905256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992124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1078992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165860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12527280" y="297180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36576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23444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210312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297180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384048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470916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557784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644652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731520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818388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905256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992124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4" name="Shape 72"/>
          <p:cNvSpPr/>
          <p:nvPr/>
        </p:nvSpPr>
        <p:spPr>
          <a:xfrm>
            <a:off x="1078992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5" name="Shape 73"/>
          <p:cNvSpPr/>
          <p:nvPr/>
        </p:nvSpPr>
        <p:spPr>
          <a:xfrm>
            <a:off x="1165860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6" name="Shape 74"/>
          <p:cNvSpPr/>
          <p:nvPr/>
        </p:nvSpPr>
        <p:spPr>
          <a:xfrm>
            <a:off x="12527280" y="384048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7" name="Shape 75"/>
          <p:cNvSpPr/>
          <p:nvPr/>
        </p:nvSpPr>
        <p:spPr>
          <a:xfrm>
            <a:off x="36576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123444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79" name="Shape 77"/>
          <p:cNvSpPr/>
          <p:nvPr/>
        </p:nvSpPr>
        <p:spPr>
          <a:xfrm>
            <a:off x="210312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297180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1" name="Shape 79"/>
          <p:cNvSpPr/>
          <p:nvPr/>
        </p:nvSpPr>
        <p:spPr>
          <a:xfrm>
            <a:off x="384048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2" name="Shape 80"/>
          <p:cNvSpPr/>
          <p:nvPr/>
        </p:nvSpPr>
        <p:spPr>
          <a:xfrm>
            <a:off x="470916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3" name="Shape 81"/>
          <p:cNvSpPr/>
          <p:nvPr/>
        </p:nvSpPr>
        <p:spPr>
          <a:xfrm>
            <a:off x="557784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4" name="Shape 82"/>
          <p:cNvSpPr/>
          <p:nvPr/>
        </p:nvSpPr>
        <p:spPr>
          <a:xfrm>
            <a:off x="644652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5" name="Shape 83"/>
          <p:cNvSpPr/>
          <p:nvPr/>
        </p:nvSpPr>
        <p:spPr>
          <a:xfrm>
            <a:off x="731520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6" name="Shape 84"/>
          <p:cNvSpPr/>
          <p:nvPr/>
        </p:nvSpPr>
        <p:spPr>
          <a:xfrm>
            <a:off x="818388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7" name="Shape 85"/>
          <p:cNvSpPr/>
          <p:nvPr/>
        </p:nvSpPr>
        <p:spPr>
          <a:xfrm>
            <a:off x="905256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8" name="Shape 86"/>
          <p:cNvSpPr/>
          <p:nvPr/>
        </p:nvSpPr>
        <p:spPr>
          <a:xfrm>
            <a:off x="992124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89" name="Shape 87"/>
          <p:cNvSpPr/>
          <p:nvPr/>
        </p:nvSpPr>
        <p:spPr>
          <a:xfrm>
            <a:off x="1078992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0" name="Shape 88"/>
          <p:cNvSpPr/>
          <p:nvPr/>
        </p:nvSpPr>
        <p:spPr>
          <a:xfrm>
            <a:off x="1165860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1" name="Shape 89"/>
          <p:cNvSpPr/>
          <p:nvPr/>
        </p:nvSpPr>
        <p:spPr>
          <a:xfrm>
            <a:off x="12527280" y="470916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2" name="Shape 90"/>
          <p:cNvSpPr/>
          <p:nvPr/>
        </p:nvSpPr>
        <p:spPr>
          <a:xfrm>
            <a:off x="36576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3" name="Shape 91"/>
          <p:cNvSpPr/>
          <p:nvPr/>
        </p:nvSpPr>
        <p:spPr>
          <a:xfrm>
            <a:off x="123444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4" name="Shape 92"/>
          <p:cNvSpPr/>
          <p:nvPr/>
        </p:nvSpPr>
        <p:spPr>
          <a:xfrm>
            <a:off x="210312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5" name="Shape 93"/>
          <p:cNvSpPr/>
          <p:nvPr/>
        </p:nvSpPr>
        <p:spPr>
          <a:xfrm>
            <a:off x="297180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6" name="Shape 94"/>
          <p:cNvSpPr/>
          <p:nvPr/>
        </p:nvSpPr>
        <p:spPr>
          <a:xfrm>
            <a:off x="384048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7" name="Shape 95"/>
          <p:cNvSpPr/>
          <p:nvPr/>
        </p:nvSpPr>
        <p:spPr>
          <a:xfrm>
            <a:off x="470916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8" name="Shape 96"/>
          <p:cNvSpPr/>
          <p:nvPr/>
        </p:nvSpPr>
        <p:spPr>
          <a:xfrm>
            <a:off x="557784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99" name="Shape 97"/>
          <p:cNvSpPr/>
          <p:nvPr/>
        </p:nvSpPr>
        <p:spPr>
          <a:xfrm>
            <a:off x="644652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0" name="Shape 98"/>
          <p:cNvSpPr/>
          <p:nvPr/>
        </p:nvSpPr>
        <p:spPr>
          <a:xfrm>
            <a:off x="731520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1" name="Shape 99"/>
          <p:cNvSpPr/>
          <p:nvPr/>
        </p:nvSpPr>
        <p:spPr>
          <a:xfrm>
            <a:off x="818388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2" name="Shape 100"/>
          <p:cNvSpPr/>
          <p:nvPr/>
        </p:nvSpPr>
        <p:spPr>
          <a:xfrm>
            <a:off x="905256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3" name="Shape 101"/>
          <p:cNvSpPr/>
          <p:nvPr/>
        </p:nvSpPr>
        <p:spPr>
          <a:xfrm>
            <a:off x="992124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4" name="Shape 102"/>
          <p:cNvSpPr/>
          <p:nvPr/>
        </p:nvSpPr>
        <p:spPr>
          <a:xfrm>
            <a:off x="1078992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5" name="Shape 103"/>
          <p:cNvSpPr/>
          <p:nvPr/>
        </p:nvSpPr>
        <p:spPr>
          <a:xfrm>
            <a:off x="1165860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6" name="Shape 104"/>
          <p:cNvSpPr/>
          <p:nvPr/>
        </p:nvSpPr>
        <p:spPr>
          <a:xfrm>
            <a:off x="12527280" y="5577840"/>
            <a:ext cx="32004" cy="32004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7" name="Shape 105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10" name="Shape 108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11" name="Text 109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05</a:t>
            </a:r>
            <a:endParaRPr lang="en-US" sz="2000" dirty="0"/>
          </a:p>
        </p:txBody>
      </p:sp>
      <p:sp>
        <p:nvSpPr>
          <p:cNvPr id="112" name="Text 110"/>
          <p:cNvSpPr/>
          <p:nvPr/>
        </p:nvSpPr>
        <p:spPr>
          <a:xfrm>
            <a:off x="548640" y="8686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 в космосе</a:t>
            </a:r>
            <a:endParaRPr lang="en-US" sz="3400" dirty="0"/>
          </a:p>
        </p:txBody>
      </p:sp>
      <p:sp>
        <p:nvSpPr>
          <p:cNvPr id="113" name="Shape 111"/>
          <p:cNvSpPr/>
          <p:nvPr/>
        </p:nvSpPr>
        <p:spPr>
          <a:xfrm>
            <a:off x="548640" y="1828800"/>
            <a:ext cx="5212080" cy="4206240"/>
          </a:xfrm>
          <a:prstGeom prst="roundRect">
            <a:avLst>
              <a:gd name="adj" fmla="val 2174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783080" y="2194560"/>
            <a:ext cx="2743200" cy="2743200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15" name="Shape 113"/>
          <p:cNvSpPr/>
          <p:nvPr/>
        </p:nvSpPr>
        <p:spPr>
          <a:xfrm>
            <a:off x="2048256" y="2459736"/>
            <a:ext cx="2212848" cy="22128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16" name="Shape 114"/>
          <p:cNvSpPr/>
          <p:nvPr/>
        </p:nvSpPr>
        <p:spPr>
          <a:xfrm>
            <a:off x="2194560" y="2606040"/>
            <a:ext cx="1920240" cy="19202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17" name="Image 0" descr="/home/claude/robots_pptx/icon_rocke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5418" y="3066898"/>
            <a:ext cx="998525" cy="998525"/>
          </a:xfrm>
          <a:prstGeom prst="rect">
            <a:avLst/>
          </a:prstGeom>
        </p:spPr>
      </p:pic>
      <p:sp>
        <p:nvSpPr>
          <p:cNvPr id="118" name="Text 115"/>
          <p:cNvSpPr/>
          <p:nvPr/>
        </p:nvSpPr>
        <p:spPr>
          <a:xfrm>
            <a:off x="822960" y="48920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МАРСОХОДЫ И ЗОНДЫ</a:t>
            </a:r>
            <a:endParaRPr lang="en-US" sz="1100" dirty="0"/>
          </a:p>
        </p:txBody>
      </p:sp>
      <p:sp>
        <p:nvSpPr>
          <p:cNvPr id="119" name="Text 116"/>
          <p:cNvSpPr/>
          <p:nvPr/>
        </p:nvSpPr>
        <p:spPr>
          <a:xfrm>
            <a:off x="960120" y="5257800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Автономные аппараты исследуют планеты там, где человеку бывать пока опасно или невозможно</a:t>
            </a:r>
            <a:endParaRPr lang="en-US" sz="1100" dirty="0"/>
          </a:p>
        </p:txBody>
      </p:sp>
      <p:sp>
        <p:nvSpPr>
          <p:cNvPr id="120" name="Shape 117"/>
          <p:cNvSpPr/>
          <p:nvPr/>
        </p:nvSpPr>
        <p:spPr>
          <a:xfrm>
            <a:off x="5980176" y="1773936"/>
            <a:ext cx="1024128" cy="102412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21" name="Shape 118"/>
          <p:cNvSpPr/>
          <p:nvPr/>
        </p:nvSpPr>
        <p:spPr>
          <a:xfrm>
            <a:off x="6126480" y="1920240"/>
            <a:ext cx="731520" cy="73152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2" name="Image 1" descr="/home/claude/robots_pptx/icon_satell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045" y="2095805"/>
            <a:ext cx="380390" cy="380390"/>
          </a:xfrm>
          <a:prstGeom prst="rect">
            <a:avLst/>
          </a:prstGeom>
        </p:spPr>
      </p:pic>
      <p:sp>
        <p:nvSpPr>
          <p:cNvPr id="123" name="Text 119"/>
          <p:cNvSpPr/>
          <p:nvPr/>
        </p:nvSpPr>
        <p:spPr>
          <a:xfrm>
            <a:off x="6995160" y="18745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Орбитальные спутники и станции</a:t>
            </a:r>
            <a:endParaRPr lang="en-US" sz="1500" dirty="0"/>
          </a:p>
        </p:txBody>
      </p:sp>
      <p:sp>
        <p:nvSpPr>
          <p:cNvPr id="124" name="Text 120"/>
          <p:cNvSpPr/>
          <p:nvPr/>
        </p:nvSpPr>
        <p:spPr>
          <a:xfrm>
            <a:off x="6995160" y="2240280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Роботизированные манипуляторы обслуживают МКС и проводят стыковки грузовых кораблей</a:t>
            </a:r>
            <a:endParaRPr lang="en-US" sz="1150" dirty="0"/>
          </a:p>
        </p:txBody>
      </p:sp>
      <p:sp>
        <p:nvSpPr>
          <p:cNvPr id="125" name="Shape 121"/>
          <p:cNvSpPr/>
          <p:nvPr/>
        </p:nvSpPr>
        <p:spPr>
          <a:xfrm>
            <a:off x="5980176" y="3145536"/>
            <a:ext cx="1024128" cy="102412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26" name="Shape 122"/>
          <p:cNvSpPr/>
          <p:nvPr/>
        </p:nvSpPr>
        <p:spPr>
          <a:xfrm>
            <a:off x="6126480" y="3291840"/>
            <a:ext cx="731520" cy="73152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7" name="Image 2" descr="/home/claude/robots_pptx/icon_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045" y="3467405"/>
            <a:ext cx="380390" cy="380390"/>
          </a:xfrm>
          <a:prstGeom prst="rect">
            <a:avLst/>
          </a:prstGeom>
        </p:spPr>
      </p:pic>
      <p:sp>
        <p:nvSpPr>
          <p:cNvPr id="128" name="Text 123"/>
          <p:cNvSpPr/>
          <p:nvPr/>
        </p:nvSpPr>
        <p:spPr>
          <a:xfrm>
            <a:off x="6995160" y="32461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Разведка дальнего космоса</a:t>
            </a:r>
            <a:endParaRPr lang="en-US" sz="1500" dirty="0"/>
          </a:p>
        </p:txBody>
      </p:sp>
      <p:sp>
        <p:nvSpPr>
          <p:cNvPr id="129" name="Text 124"/>
          <p:cNvSpPr/>
          <p:nvPr/>
        </p:nvSpPr>
        <p:spPr>
          <a:xfrm>
            <a:off x="6995160" y="3611880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Зонды передают данные о планетах и астероидах без риска для экипажа</a:t>
            </a:r>
            <a:endParaRPr lang="en-US" sz="1150" dirty="0"/>
          </a:p>
        </p:txBody>
      </p:sp>
      <p:sp>
        <p:nvSpPr>
          <p:cNvPr id="130" name="Shape 125"/>
          <p:cNvSpPr/>
          <p:nvPr/>
        </p:nvSpPr>
        <p:spPr>
          <a:xfrm>
            <a:off x="5980176" y="4517136"/>
            <a:ext cx="1024128" cy="102412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31" name="Shape 126"/>
          <p:cNvSpPr/>
          <p:nvPr/>
        </p:nvSpPr>
        <p:spPr>
          <a:xfrm>
            <a:off x="6126480" y="4663440"/>
            <a:ext cx="731520" cy="73152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32" name="Image 3" descr="/home/claude/robots_pptx/icon_cog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045" y="4839005"/>
            <a:ext cx="380390" cy="380390"/>
          </a:xfrm>
          <a:prstGeom prst="rect">
            <a:avLst/>
          </a:prstGeom>
        </p:spPr>
      </p:pic>
      <p:sp>
        <p:nvSpPr>
          <p:cNvPr id="133" name="Text 127"/>
          <p:cNvSpPr/>
          <p:nvPr/>
        </p:nvSpPr>
        <p:spPr>
          <a:xfrm>
            <a:off x="6995160" y="46177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Сборка и ремонт в вакууме</a:t>
            </a:r>
            <a:endParaRPr lang="en-US" sz="1500" dirty="0"/>
          </a:p>
        </p:txBody>
      </p:sp>
      <p:sp>
        <p:nvSpPr>
          <p:cNvPr id="134" name="Text 128"/>
          <p:cNvSpPr/>
          <p:nvPr/>
        </p:nvSpPr>
        <p:spPr>
          <a:xfrm>
            <a:off x="6995160" y="4983480"/>
            <a:ext cx="4709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выполняют работы за бортом станции, недоступные или рискованные для человека</a:t>
            </a:r>
            <a:endParaRPr lang="en-US" sz="1150" dirty="0"/>
          </a:p>
        </p:txBody>
      </p:sp>
      <p:sp>
        <p:nvSpPr>
          <p:cNvPr id="135" name="Text 129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136" name="Text 130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06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 в сельском хозяйстве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Точное земледелие снижает затраты и повышает урожайность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42316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613916" y="2596896"/>
            <a:ext cx="1298448" cy="12984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760220" y="2743200"/>
            <a:ext cx="1005840" cy="10058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" name="Image 0" descr="/home/claude/robots_pptx/icon_seedl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1622" y="2984602"/>
            <a:ext cx="523037" cy="523037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77240" y="393192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Автономные тракторы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2960" y="443484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Пашут, сеют и обрабатывают поля по GPS-маршруту без водителя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297680" y="242316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362956" y="2596896"/>
            <a:ext cx="1298448" cy="12984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509260" y="2743200"/>
            <a:ext cx="1005840" cy="10058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8" name="Image 1" descr="/home/claude/robots_pptx/icon_ey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662" y="2984602"/>
            <a:ext cx="523037" cy="523037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4526280" y="393192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Дроны-мониторы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4572000" y="443484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Следят за состоянием посевов и находят проблемные участки с воздуха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8046720" y="2423160"/>
            <a:ext cx="3429000" cy="3383280"/>
          </a:xfrm>
          <a:prstGeom prst="roundRect">
            <a:avLst>
              <a:gd name="adj" fmla="val 2162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111996" y="2596896"/>
            <a:ext cx="1298448" cy="12984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9258300" y="2743200"/>
            <a:ext cx="1005840" cy="10058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24" name="Image 2" descr="/home/claude/robots_pptx/icon_han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702" y="2984602"/>
            <a:ext cx="523037" cy="523037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275320" y="393192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Роботы-сборщики</a:t>
            </a:r>
            <a:endParaRPr lang="en-US" sz="1600" dirty="0"/>
          </a:p>
        </p:txBody>
      </p:sp>
      <p:sp>
        <p:nvSpPr>
          <p:cNvPr id="26" name="Text 21"/>
          <p:cNvSpPr/>
          <p:nvPr/>
        </p:nvSpPr>
        <p:spPr>
          <a:xfrm>
            <a:off x="8321040" y="4434840"/>
            <a:ext cx="2880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Аккуратно собирают фрукты и овощи, не повреждая урожай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28" name="Text 23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07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Роботы в образовании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48640" y="1828800"/>
            <a:ext cx="57607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ct val="130000"/>
              </a:lnSpc>
              <a:spcAft>
                <a:spcPts val="1400"/>
              </a:spcAft>
              <a:buSzPct val="100000"/>
              <a:buChar char="▸"/>
            </a:pPr>
            <a:r>
              <a:rPr lang="en-US" sz="14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Учебные роботы и конструкторы учат детей программированию и логике в игровой форме.</a:t>
            </a:r>
            <a:endParaRPr lang="en-US" sz="1400" dirty="0"/>
          </a:p>
          <a:p>
            <a:pPr marL="228600" indent="-228600">
              <a:lnSpc>
                <a:spcPct val="130000"/>
              </a:lnSpc>
              <a:spcAft>
                <a:spcPts val="1400"/>
              </a:spcAft>
              <a:buSzPct val="100000"/>
              <a:buChar char="▸"/>
            </a:pPr>
            <a:r>
              <a:rPr lang="en-US" sz="14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Роботы-репетиторы дают персональную обратную связь и адаптируются под темп ученика.</a:t>
            </a:r>
            <a:endParaRPr lang="en-US" sz="1400" dirty="0"/>
          </a:p>
          <a:p>
            <a:pPr marL="228600" indent="-228600">
              <a:lnSpc>
                <a:spcPct val="130000"/>
              </a:lnSpc>
              <a:buSzPct val="100000"/>
              <a:buChar char="▸"/>
            </a:pPr>
            <a:r>
              <a:rPr lang="en-US" sz="14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Симуляторы и VR с роботизированным управлением используются в инженерном и медицинском обучении.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629400" y="1828800"/>
            <a:ext cx="4983480" cy="4480560"/>
          </a:xfrm>
          <a:prstGeom prst="roundRect">
            <a:avLst>
              <a:gd name="adj" fmla="val 2041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54112" y="2194560"/>
            <a:ext cx="2743200" cy="2743200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019288" y="2459736"/>
            <a:ext cx="2212848" cy="221284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165592" y="2606040"/>
            <a:ext cx="1920240" cy="192024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3" name="Image 0" descr="/home/claude/robots_pptx/icon_graduationC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6450" y="3066898"/>
            <a:ext cx="998525" cy="998525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903720" y="4892040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НАВЫКИ БУДУЩЕГО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7040880" y="5257800"/>
            <a:ext cx="4206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роботами и ИИ становится базовой цифровой грамотностью — как чтение и письмо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2872" y="548640"/>
            <a:ext cx="2194560" cy="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57432" y="548640"/>
            <a:ext cx="0" cy="1005840"/>
          </a:xfrm>
          <a:prstGeom prst="line">
            <a:avLst/>
          </a:prstGeom>
          <a:noFill/>
          <a:ln w="12700">
            <a:solidFill>
              <a:srgbClr val="00E5FF">
                <a:alpha val="6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5" name="Shape 3"/>
          <p:cNvSpPr/>
          <p:nvPr/>
        </p:nvSpPr>
        <p:spPr>
          <a:xfrm>
            <a:off x="9235440" y="521208"/>
            <a:ext cx="54864" cy="548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08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8686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Этика и вызовы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548640" y="1481328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роботизации поднимает важные вопросы, которые нельзя игнорировать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0243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34874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" name="Image 0" descr="/home/claude/robots_pptx/icon_cog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8196" y="3008376"/>
            <a:ext cx="475488" cy="47548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8580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Рынок труда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71323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Автоматизация меняет структуру занятости и требует переобучения кадров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33756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99135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13766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8" name="Image 1" descr="/home/claude/robots_pptx/icon_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116" y="3008376"/>
            <a:ext cx="475488" cy="47548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47472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Безопасность и приватность</a:t>
            </a:r>
            <a:endParaRPr lang="en-US" sz="1300" dirty="0"/>
          </a:p>
        </p:txBody>
      </p:sp>
      <p:sp>
        <p:nvSpPr>
          <p:cNvPr id="20" name="Text 16"/>
          <p:cNvSpPr/>
          <p:nvPr/>
        </p:nvSpPr>
        <p:spPr>
          <a:xfrm>
            <a:off x="350215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с камер и датчиков роботов требуют надёжной защиты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612648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78027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92658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24" name="Image 2" descr="/home/claude/robots_pptx/icon_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036" y="3008376"/>
            <a:ext cx="475488" cy="475488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626364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Прозрачность решений ИИ</a:t>
            </a:r>
            <a:endParaRPr lang="en-US" sz="1300" dirty="0"/>
          </a:p>
        </p:txBody>
      </p:sp>
      <p:sp>
        <p:nvSpPr>
          <p:cNvPr id="26" name="Text 21"/>
          <p:cNvSpPr/>
          <p:nvPr/>
        </p:nvSpPr>
        <p:spPr>
          <a:xfrm>
            <a:off x="629107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Важно понимать, почему робот принял то или иное решение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8915400" y="2468880"/>
            <a:ext cx="2514600" cy="3291840"/>
          </a:xfrm>
          <a:prstGeom prst="roundRect">
            <a:avLst>
              <a:gd name="adj" fmla="val 2909"/>
            </a:avLst>
          </a:prstGeom>
          <a:solidFill>
            <a:srgbClr val="0D1326"/>
          </a:solidFill>
          <a:ln w="12700">
            <a:solidFill>
              <a:srgbClr val="1B2338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9569196" y="2642616"/>
            <a:ext cx="1207008" cy="120700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715500" y="2788920"/>
            <a:ext cx="914400" cy="91440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30" name="Image 3" descr="/home/claude/robots_pptx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956" y="3008376"/>
            <a:ext cx="475488" cy="47548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9052560" y="388620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Ответственность</a:t>
            </a:r>
            <a:endParaRPr lang="en-US" sz="1300" dirty="0"/>
          </a:p>
        </p:txBody>
      </p:sp>
      <p:sp>
        <p:nvSpPr>
          <p:cNvPr id="32" name="Text 26"/>
          <p:cNvSpPr/>
          <p:nvPr/>
        </p:nvSpPr>
        <p:spPr>
          <a:xfrm>
            <a:off x="9079992" y="4434840"/>
            <a:ext cx="218541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отвечает за ошибку автономной системы — вопрос, который решает право</a:t>
            </a:r>
            <a:endParaRPr lang="en-US" sz="1050" dirty="0"/>
          </a:p>
        </p:txBody>
      </p:sp>
      <p:sp>
        <p:nvSpPr>
          <p:cNvPr id="33" name="Text 27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34" name="Text 28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23444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10312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297180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84048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470916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57784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44652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818388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905256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992124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078992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65860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2527280" y="3657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36576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23444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10312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97180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4048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470916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57784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644652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731520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818388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905256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992124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078992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65860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2527280" y="12344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6576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23444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10312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97180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4048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470916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57784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44652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731520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818388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905256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992124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78992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165860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2527280" y="210312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6576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123444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10312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297180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84048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70916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57784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44652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731520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818388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905256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992124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1078992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165860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12527280" y="297180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36576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23444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210312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297180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384048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470916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557784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644652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731520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818388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905256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992124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4" name="Shape 72"/>
          <p:cNvSpPr/>
          <p:nvPr/>
        </p:nvSpPr>
        <p:spPr>
          <a:xfrm>
            <a:off x="1078992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5" name="Shape 73"/>
          <p:cNvSpPr/>
          <p:nvPr/>
        </p:nvSpPr>
        <p:spPr>
          <a:xfrm>
            <a:off x="1165860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6" name="Shape 74"/>
          <p:cNvSpPr/>
          <p:nvPr/>
        </p:nvSpPr>
        <p:spPr>
          <a:xfrm>
            <a:off x="12527280" y="384048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7" name="Shape 75"/>
          <p:cNvSpPr/>
          <p:nvPr/>
        </p:nvSpPr>
        <p:spPr>
          <a:xfrm>
            <a:off x="36576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123444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79" name="Shape 77"/>
          <p:cNvSpPr/>
          <p:nvPr/>
        </p:nvSpPr>
        <p:spPr>
          <a:xfrm>
            <a:off x="210312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297180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1" name="Shape 79"/>
          <p:cNvSpPr/>
          <p:nvPr/>
        </p:nvSpPr>
        <p:spPr>
          <a:xfrm>
            <a:off x="384048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2" name="Shape 80"/>
          <p:cNvSpPr/>
          <p:nvPr/>
        </p:nvSpPr>
        <p:spPr>
          <a:xfrm>
            <a:off x="470916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3" name="Shape 81"/>
          <p:cNvSpPr/>
          <p:nvPr/>
        </p:nvSpPr>
        <p:spPr>
          <a:xfrm>
            <a:off x="557784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4" name="Shape 82"/>
          <p:cNvSpPr/>
          <p:nvPr/>
        </p:nvSpPr>
        <p:spPr>
          <a:xfrm>
            <a:off x="644652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5" name="Shape 83"/>
          <p:cNvSpPr/>
          <p:nvPr/>
        </p:nvSpPr>
        <p:spPr>
          <a:xfrm>
            <a:off x="731520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6" name="Shape 84"/>
          <p:cNvSpPr/>
          <p:nvPr/>
        </p:nvSpPr>
        <p:spPr>
          <a:xfrm>
            <a:off x="818388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7" name="Shape 85"/>
          <p:cNvSpPr/>
          <p:nvPr/>
        </p:nvSpPr>
        <p:spPr>
          <a:xfrm>
            <a:off x="905256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8" name="Shape 86"/>
          <p:cNvSpPr/>
          <p:nvPr/>
        </p:nvSpPr>
        <p:spPr>
          <a:xfrm>
            <a:off x="992124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89" name="Shape 87"/>
          <p:cNvSpPr/>
          <p:nvPr/>
        </p:nvSpPr>
        <p:spPr>
          <a:xfrm>
            <a:off x="1078992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0" name="Shape 88"/>
          <p:cNvSpPr/>
          <p:nvPr/>
        </p:nvSpPr>
        <p:spPr>
          <a:xfrm>
            <a:off x="1165860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1" name="Shape 89"/>
          <p:cNvSpPr/>
          <p:nvPr/>
        </p:nvSpPr>
        <p:spPr>
          <a:xfrm>
            <a:off x="12527280" y="470916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2" name="Shape 90"/>
          <p:cNvSpPr/>
          <p:nvPr/>
        </p:nvSpPr>
        <p:spPr>
          <a:xfrm>
            <a:off x="36576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3" name="Shape 91"/>
          <p:cNvSpPr/>
          <p:nvPr/>
        </p:nvSpPr>
        <p:spPr>
          <a:xfrm>
            <a:off x="123444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4" name="Shape 92"/>
          <p:cNvSpPr/>
          <p:nvPr/>
        </p:nvSpPr>
        <p:spPr>
          <a:xfrm>
            <a:off x="210312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5" name="Shape 93"/>
          <p:cNvSpPr/>
          <p:nvPr/>
        </p:nvSpPr>
        <p:spPr>
          <a:xfrm>
            <a:off x="297180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6" name="Shape 94"/>
          <p:cNvSpPr/>
          <p:nvPr/>
        </p:nvSpPr>
        <p:spPr>
          <a:xfrm>
            <a:off x="384048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7" name="Shape 95"/>
          <p:cNvSpPr/>
          <p:nvPr/>
        </p:nvSpPr>
        <p:spPr>
          <a:xfrm>
            <a:off x="470916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8" name="Shape 96"/>
          <p:cNvSpPr/>
          <p:nvPr/>
        </p:nvSpPr>
        <p:spPr>
          <a:xfrm>
            <a:off x="557784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99" name="Shape 97"/>
          <p:cNvSpPr/>
          <p:nvPr/>
        </p:nvSpPr>
        <p:spPr>
          <a:xfrm>
            <a:off x="644652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0" name="Shape 98"/>
          <p:cNvSpPr/>
          <p:nvPr/>
        </p:nvSpPr>
        <p:spPr>
          <a:xfrm>
            <a:off x="731520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1" name="Shape 99"/>
          <p:cNvSpPr/>
          <p:nvPr/>
        </p:nvSpPr>
        <p:spPr>
          <a:xfrm>
            <a:off x="818388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2" name="Shape 100"/>
          <p:cNvSpPr/>
          <p:nvPr/>
        </p:nvSpPr>
        <p:spPr>
          <a:xfrm>
            <a:off x="905256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3" name="Shape 101"/>
          <p:cNvSpPr/>
          <p:nvPr/>
        </p:nvSpPr>
        <p:spPr>
          <a:xfrm>
            <a:off x="992124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4" name="Shape 102"/>
          <p:cNvSpPr/>
          <p:nvPr/>
        </p:nvSpPr>
        <p:spPr>
          <a:xfrm>
            <a:off x="1078992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5" name="Shape 103"/>
          <p:cNvSpPr/>
          <p:nvPr/>
        </p:nvSpPr>
        <p:spPr>
          <a:xfrm>
            <a:off x="1165860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6" name="Shape 104"/>
          <p:cNvSpPr/>
          <p:nvPr/>
        </p:nvSpPr>
        <p:spPr>
          <a:xfrm>
            <a:off x="12527280" y="5577840"/>
            <a:ext cx="32004" cy="32004"/>
          </a:xfrm>
          <a:prstGeom prst="ellipse">
            <a:avLst/>
          </a:prstGeom>
          <a:solidFill>
            <a:srgbClr val="00E5FF">
              <a:alpha val="10000"/>
            </a:srgbClr>
          </a:solidFill>
          <a:ln/>
        </p:spPr>
      </p:sp>
      <p:sp>
        <p:nvSpPr>
          <p:cNvPr id="107" name="Shape 105"/>
          <p:cNvSpPr/>
          <p:nvPr/>
        </p:nvSpPr>
        <p:spPr>
          <a:xfrm>
            <a:off x="-365760" y="2743200"/>
            <a:ext cx="4754880" cy="4754880"/>
          </a:xfrm>
          <a:prstGeom prst="ellipse">
            <a:avLst/>
          </a:prstGeom>
          <a:solidFill>
            <a:srgbClr val="00E5FF">
              <a:alpha val="8000"/>
            </a:srgbClr>
          </a:solidFill>
          <a:ln/>
        </p:spPr>
      </p:sp>
      <p:sp>
        <p:nvSpPr>
          <p:cNvPr id="108" name="Shape 106"/>
          <p:cNvSpPr/>
          <p:nvPr/>
        </p:nvSpPr>
        <p:spPr>
          <a:xfrm>
            <a:off x="548640" y="548640"/>
            <a:ext cx="1005840" cy="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548640" y="548640"/>
            <a:ext cx="0" cy="100584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11640312" y="6309360"/>
            <a:ext cx="-1005840" cy="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11640312" y="6309360"/>
            <a:ext cx="0" cy="-1005840"/>
          </a:xfrm>
          <a:prstGeom prst="line">
            <a:avLst/>
          </a:prstGeom>
          <a:noFill/>
          <a:ln w="19050">
            <a:solidFill>
              <a:srgbClr val="00E5FF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548640" y="4572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DD9F5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09</a:t>
            </a:r>
            <a:endParaRPr lang="en-US" sz="2000" dirty="0"/>
          </a:p>
        </p:txBody>
      </p:sp>
      <p:sp>
        <p:nvSpPr>
          <p:cNvPr id="113" name="Text 111"/>
          <p:cNvSpPr/>
          <p:nvPr/>
        </p:nvSpPr>
        <p:spPr>
          <a:xfrm>
            <a:off x="548640" y="13716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Будущее рядом</a:t>
            </a:r>
            <a:endParaRPr lang="en-US" sz="4200" dirty="0"/>
          </a:p>
        </p:txBody>
      </p:sp>
      <p:sp>
        <p:nvSpPr>
          <p:cNvPr id="114" name="Text 112"/>
          <p:cNvSpPr/>
          <p:nvPr/>
        </p:nvSpPr>
        <p:spPr>
          <a:xfrm>
            <a:off x="548640" y="2331720"/>
            <a:ext cx="6400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перестают быть фантастикой и становятся частью повседневной инфраструктуры — от завода до квартиры</a:t>
            </a:r>
            <a:endParaRPr lang="en-US" sz="1450" dirty="0"/>
          </a:p>
        </p:txBody>
      </p:sp>
      <p:sp>
        <p:nvSpPr>
          <p:cNvPr id="115" name="Shape 113"/>
          <p:cNvSpPr/>
          <p:nvPr/>
        </p:nvSpPr>
        <p:spPr>
          <a:xfrm>
            <a:off x="594360" y="3502152"/>
            <a:ext cx="82296" cy="82296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16" name="Text 114"/>
          <p:cNvSpPr/>
          <p:nvPr/>
        </p:nvSpPr>
        <p:spPr>
          <a:xfrm>
            <a:off x="868680" y="335584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и человек будут работать всё теснее, дополняя друг друга</a:t>
            </a:r>
            <a:endParaRPr lang="en-US" sz="1300" dirty="0"/>
          </a:p>
        </p:txBody>
      </p:sp>
      <p:sp>
        <p:nvSpPr>
          <p:cNvPr id="117" name="Shape 115"/>
          <p:cNvSpPr/>
          <p:nvPr/>
        </p:nvSpPr>
        <p:spPr>
          <a:xfrm>
            <a:off x="594360" y="4096512"/>
            <a:ext cx="82296" cy="82296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18" name="Text 116"/>
          <p:cNvSpPr/>
          <p:nvPr/>
        </p:nvSpPr>
        <p:spPr>
          <a:xfrm>
            <a:off x="868680" y="395020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ИИ сделает машины более гибкими и самостоятельными</a:t>
            </a:r>
            <a:endParaRPr lang="en-US" sz="1300" dirty="0"/>
          </a:p>
        </p:txBody>
      </p:sp>
      <p:sp>
        <p:nvSpPr>
          <p:cNvPr id="119" name="Shape 117"/>
          <p:cNvSpPr/>
          <p:nvPr/>
        </p:nvSpPr>
        <p:spPr>
          <a:xfrm>
            <a:off x="594360" y="4690872"/>
            <a:ext cx="82296" cy="82296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20" name="Text 118"/>
          <p:cNvSpPr/>
          <p:nvPr/>
        </p:nvSpPr>
        <p:spPr>
          <a:xfrm>
            <a:off x="868680" y="454456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D0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Главная задача общества — направить роботизацию на пользу людям</a:t>
            </a:r>
            <a:endParaRPr lang="en-US" sz="1300" dirty="0"/>
          </a:p>
        </p:txBody>
      </p:sp>
      <p:sp>
        <p:nvSpPr>
          <p:cNvPr id="121" name="Shape 119"/>
          <p:cNvSpPr/>
          <p:nvPr/>
        </p:nvSpPr>
        <p:spPr>
          <a:xfrm>
            <a:off x="7991856" y="2139696"/>
            <a:ext cx="3401568" cy="3401568"/>
          </a:xfrm>
          <a:prstGeom prst="ellipse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122" name="Shape 120"/>
          <p:cNvSpPr/>
          <p:nvPr/>
        </p:nvSpPr>
        <p:spPr>
          <a:xfrm>
            <a:off x="8138160" y="2286000"/>
            <a:ext cx="3108960" cy="3108960"/>
          </a:xfrm>
          <a:prstGeom prst="ellipse">
            <a:avLst/>
          </a:prstGeom>
          <a:solidFill>
            <a:srgbClr val="0D1326"/>
          </a:solidFill>
          <a:ln w="19050">
            <a:solidFill>
              <a:srgbClr val="00E5FF"/>
            </a:solidFill>
            <a:prstDash val="solid"/>
          </a:ln>
        </p:spPr>
      </p:sp>
      <p:pic>
        <p:nvPicPr>
          <p:cNvPr id="123" name="Image 0" descr="/home/claude/robots_pptx/icon_bra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84310" y="3032150"/>
            <a:ext cx="1616659" cy="1616659"/>
          </a:xfrm>
          <a:prstGeom prst="rect">
            <a:avLst/>
          </a:prstGeom>
        </p:spPr>
      </p:pic>
      <p:sp>
        <p:nvSpPr>
          <p:cNvPr id="124" name="Text 121"/>
          <p:cNvSpPr/>
          <p:nvPr/>
        </p:nvSpPr>
        <p:spPr>
          <a:xfrm>
            <a:off x="7863840" y="56235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СПАСИБО ЗА ВНИМАНИЕ</a:t>
            </a:r>
            <a:endParaRPr lang="en-US" sz="1200" dirty="0"/>
          </a:p>
        </p:txBody>
      </p:sp>
      <p:sp>
        <p:nvSpPr>
          <p:cNvPr id="125" name="Text 122"/>
          <p:cNvSpPr/>
          <p:nvPr/>
        </p:nvSpPr>
        <p:spPr>
          <a:xfrm>
            <a:off x="457200" y="647395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РОБОТЫ ВОКРУГ НАС</a:t>
            </a:r>
            <a:endParaRPr lang="en-US" sz="900" dirty="0"/>
          </a:p>
        </p:txBody>
      </p:sp>
      <p:sp>
        <p:nvSpPr>
          <p:cNvPr id="126" name="Text 123"/>
          <p:cNvSpPr/>
          <p:nvPr/>
        </p:nvSpPr>
        <p:spPr>
          <a:xfrm>
            <a:off x="10817352" y="647395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89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2026-08-12T13:20:39Z</dcterms:created>
  <dcterms:modified xsi:type="dcterms:W3CDTF">2026-08-12T13:20:39Z</dcterms:modified>
</cp:coreProperties>
</file>