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457200"/>
            <a:ext cx="822960" cy="822960"/>
          </a:xfrm>
          <a:prstGeom prst="ellipse">
            <a:avLst/>
          </a:prstGeom>
          <a:solidFill>
            <a:srgbClr val="C9A227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1521440" y="2194560"/>
            <a:ext cx="320040" cy="320040"/>
          </a:xfrm>
          <a:prstGeom prst="ellipse">
            <a:avLst/>
          </a:prstGeom>
          <a:solidFill>
            <a:srgbClr val="C9A227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365760" y="5120640"/>
            <a:ext cx="457200" cy="457200"/>
          </a:xfrm>
          <a:prstGeom prst="ellipse">
            <a:avLst/>
          </a:prstGeom>
          <a:solidFill>
            <a:srgbClr val="C9A227">
              <a:alpha val="1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005840" y="822960"/>
            <a:ext cx="201168" cy="201168"/>
          </a:xfrm>
          <a:prstGeom prst="ellipse">
            <a:avLst/>
          </a:prstGeom>
          <a:solidFill>
            <a:srgbClr val="C9A227">
              <a:alpha val="1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0058400" y="5303520"/>
            <a:ext cx="548640" cy="548640"/>
          </a:xfrm>
          <a:prstGeom prst="ellipse">
            <a:avLst/>
          </a:prstGeom>
          <a:solidFill>
            <a:srgbClr val="C9A227">
              <a:alpha val="9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1155680" y="6035040"/>
            <a:ext cx="256032" cy="256032"/>
          </a:xfrm>
          <a:prstGeom prst="ellipse">
            <a:avLst/>
          </a:prstGeom>
          <a:solidFill>
            <a:srgbClr val="C9A227">
              <a:alpha val="16000"/>
            </a:srgbClr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4709160" y="914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5166360" y="914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5623560" y="914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6080760" y="914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6537960" y="914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731520" y="1783080"/>
            <a:ext cx="106984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СЕКРЕТЫ КИНЕМАТОГРАФА</a:t>
            </a:r>
            <a:endParaRPr lang="en-US" sz="5400" dirty="0"/>
          </a:p>
        </p:txBody>
      </p:sp>
      <p:sp>
        <p:nvSpPr>
          <p:cNvPr id="14" name="Text 12"/>
          <p:cNvSpPr txBox="1"/>
          <p:nvPr/>
        </p:nvSpPr>
        <p:spPr>
          <a:xfrm>
            <a:off x="731520" y="370332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4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П Е Ц Э Ф Ф Е К Т Ы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5166360" y="4370832"/>
            <a:ext cx="182880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1965960" y="45262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дыма и зеркал — до искусственного интеллекта:</a:t>
            </a:r>
            <a:endParaRPr lang="en-US" sz="15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Голливуд создаёт невозможное на экране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731520" y="598932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  ·  РЕМЕСЛО  ·  БУДУЩЕЕ VFX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320040"/>
            <a:ext cx="548640" cy="548640"/>
          </a:xfrm>
          <a:prstGeom prst="ellipse">
            <a:avLst/>
          </a:prstGeom>
          <a:solidFill>
            <a:srgbClr val="C9A227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20040" y="6355080"/>
            <a:ext cx="365760" cy="365760"/>
          </a:xfrm>
          <a:prstGeom prst="ellipse">
            <a:avLst/>
          </a:prstGeom>
          <a:solidFill>
            <a:srgbClr val="C9A227">
              <a:alpha val="13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1521440" y="5989320"/>
            <a:ext cx="320040" cy="320040"/>
          </a:xfrm>
          <a:prstGeom prst="ellipse">
            <a:avLst/>
          </a:prstGeom>
          <a:solidFill>
            <a:srgbClr val="C9A227">
              <a:alpha val="15000"/>
            </a:srgbClr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БУДУЩЕЕ СПЕЦЭФФЕКТОВ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дальше?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828800"/>
            <a:ext cx="731520" cy="73152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8" name="Image 0" descr="icons/lay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178" y="1923898"/>
            <a:ext cx="541325" cy="541325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640080" y="26974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Виртуальные павильоны</a:t>
            </a:r>
            <a:endParaRPr lang="en-US" sz="1400" dirty="0"/>
          </a:p>
        </p:txBody>
      </p:sp>
      <p:sp>
        <p:nvSpPr>
          <p:cNvPr id="10" name="Text 7"/>
          <p:cNvSpPr txBox="1"/>
          <p:nvPr/>
        </p:nvSpPr>
        <p:spPr>
          <a:xfrm>
            <a:off x="640080" y="3200400"/>
            <a:ext cx="3520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LED-стены «The Volume» показывают актёрам реальную среду в реальном времени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343400" y="1828800"/>
            <a:ext cx="731520" cy="73152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2" name="Image 1" descr="icons/robo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498" y="1923898"/>
            <a:ext cx="541325" cy="541325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4343400" y="26974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Искусственный интеллект</a:t>
            </a:r>
            <a:endParaRPr lang="en-US" sz="1400" dirty="0"/>
          </a:p>
        </p:txBody>
      </p:sp>
      <p:sp>
        <p:nvSpPr>
          <p:cNvPr id="14" name="Text 10"/>
          <p:cNvSpPr txBox="1"/>
          <p:nvPr/>
        </p:nvSpPr>
        <p:spPr>
          <a:xfrm>
            <a:off x="4343400" y="3200400"/>
            <a:ext cx="3520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Нейросети ускоряют ротоскопинг, деэйджинг и генерацию текстур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8046720" y="1828800"/>
            <a:ext cx="731520" cy="73152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6" name="Image 2" descr="icons/rocke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818" y="1923898"/>
            <a:ext cx="541325" cy="54132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8046720" y="26974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Рендер в реальном времени</a:t>
            </a:r>
            <a:endParaRPr lang="en-US" sz="1400" dirty="0"/>
          </a:p>
        </p:txBody>
      </p:sp>
      <p:sp>
        <p:nvSpPr>
          <p:cNvPr id="18" name="Text 13"/>
          <p:cNvSpPr txBox="1"/>
          <p:nvPr/>
        </p:nvSpPr>
        <p:spPr>
          <a:xfrm>
            <a:off x="8046720" y="3200400"/>
            <a:ext cx="3520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Игровые движки вроде Unreal Engine стирают границу между съёмкой и постпродакшном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4709160" y="4709160"/>
            <a:ext cx="274320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20" name="Text 15"/>
          <p:cNvSpPr txBox="1"/>
          <p:nvPr/>
        </p:nvSpPr>
        <p:spPr>
          <a:xfrm>
            <a:off x="1371600" y="493776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Спецэффекты — это не обман зрения, а искусство создавать чудеса</a:t>
            </a:r>
            <a:endParaRPr lang="en-US" sz="2000" dirty="0"/>
          </a:p>
        </p:txBody>
      </p:sp>
      <p:sp>
        <p:nvSpPr>
          <p:cNvPr id="21" name="Text 16"/>
          <p:cNvSpPr txBox="1"/>
          <p:nvPr/>
        </p:nvSpPr>
        <p:spPr>
          <a:xfrm>
            <a:off x="1371600" y="5806440"/>
            <a:ext cx="9418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1300" dirty="0"/>
          </a:p>
        </p:txBody>
      </p:sp>
      <p:sp>
        <p:nvSpPr>
          <p:cNvPr id="22" name="Text 17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ВВЕДЕНИЕ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Два языка киномагии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4173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Всё, что кажется невозможным на экране, создаётся одним из двух способов — а чаще всего их сочетанием.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5074920" cy="3931920"/>
          </a:xfrm>
          <a:prstGeom prst="roundRect">
            <a:avLst>
              <a:gd name="adj" fmla="val 1860"/>
            </a:avLst>
          </a:prstGeom>
          <a:solidFill>
            <a:srgbClr val="141210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5840" y="2514600"/>
            <a:ext cx="822960" cy="82296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7" name="Image 0" descr="icons/gea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2825" y="2621585"/>
            <a:ext cx="608990" cy="608990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2057400" y="2532888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SFX</a:t>
            </a:r>
            <a:endParaRPr lang="en-US" sz="1300" dirty="0"/>
          </a:p>
        </p:txBody>
      </p:sp>
      <p:sp>
        <p:nvSpPr>
          <p:cNvPr id="9" name="Text 6"/>
          <p:cNvSpPr txBox="1"/>
          <p:nvPr/>
        </p:nvSpPr>
        <p:spPr>
          <a:xfrm>
            <a:off x="2057400" y="2807208"/>
            <a:ext cx="3246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Практические эффекты</a:t>
            </a:r>
            <a:endParaRPr lang="en-US" sz="1900" dirty="0"/>
          </a:p>
        </p:txBody>
      </p:sp>
      <p:sp>
        <p:nvSpPr>
          <p:cNvPr id="10" name="Text 7"/>
          <p:cNvSpPr txBox="1"/>
          <p:nvPr/>
        </p:nvSpPr>
        <p:spPr>
          <a:xfrm>
            <a:off x="1005840" y="3611880"/>
            <a:ext cx="4343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Создаются физически на съёмочной площадке: макеты, аниматроника, грим, пиротехника, каскадёрские трюки.</a:t>
            </a:r>
            <a:endParaRPr lang="en-US" sz="1350" dirty="0"/>
          </a:p>
        </p:txBody>
      </p:sp>
      <p:sp>
        <p:nvSpPr>
          <p:cNvPr id="11" name="Text 8"/>
          <p:cNvSpPr txBox="1"/>
          <p:nvPr/>
        </p:nvSpPr>
        <p:spPr>
          <a:xfrm>
            <a:off x="1005840" y="5212080"/>
            <a:ext cx="4343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Пример: настоящие автомобили и трюки в «Безумный Макс: Дорога ярости»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446520" y="2148840"/>
            <a:ext cx="5074920" cy="3931920"/>
          </a:xfrm>
          <a:prstGeom prst="roundRect">
            <a:avLst>
              <a:gd name="adj" fmla="val 1860"/>
            </a:avLst>
          </a:prstGeom>
          <a:solidFill>
            <a:srgbClr val="141210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12280" y="2514600"/>
            <a:ext cx="822960" cy="82296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4" name="Image 1" descr="icons/robo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265" y="2621585"/>
            <a:ext cx="608990" cy="608990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7863840" y="2532888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VFX</a:t>
            </a:r>
            <a:endParaRPr lang="en-US" sz="1300" dirty="0"/>
          </a:p>
        </p:txBody>
      </p:sp>
      <p:sp>
        <p:nvSpPr>
          <p:cNvPr id="16" name="Text 12"/>
          <p:cNvSpPr txBox="1"/>
          <p:nvPr/>
        </p:nvSpPr>
        <p:spPr>
          <a:xfrm>
            <a:off x="7863840" y="2807208"/>
            <a:ext cx="3246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Визуальные эффекты</a:t>
            </a:r>
            <a:endParaRPr lang="en-US" sz="1900" dirty="0"/>
          </a:p>
        </p:txBody>
      </p:sp>
      <p:sp>
        <p:nvSpPr>
          <p:cNvPr id="17" name="Text 13"/>
          <p:cNvSpPr txBox="1"/>
          <p:nvPr/>
        </p:nvSpPr>
        <p:spPr>
          <a:xfrm>
            <a:off x="6812280" y="3611880"/>
            <a:ext cx="4343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Добавляются на этапе постпродакшна с помощью компьютерной графики, композитинга и цифровых двойников.</a:t>
            </a:r>
            <a:endParaRPr lang="en-US" sz="1350" dirty="0"/>
          </a:p>
        </p:txBody>
      </p:sp>
      <p:sp>
        <p:nvSpPr>
          <p:cNvPr id="18" name="Text 14"/>
          <p:cNvSpPr txBox="1"/>
          <p:nvPr/>
        </p:nvSpPr>
        <p:spPr>
          <a:xfrm>
            <a:off x="6812280" y="5212080"/>
            <a:ext cx="4343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Пример: цифровой Танос и целые армии существ в фильмах Marvel</a:t>
            </a:r>
            <a:endParaRPr lang="en-US" sz="1150" dirty="0"/>
          </a:p>
        </p:txBody>
      </p:sp>
      <p:sp>
        <p:nvSpPr>
          <p:cNvPr id="19" name="Text 15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Путь длиной в 130 лет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822960" y="3794760"/>
            <a:ext cx="10515600" cy="0"/>
          </a:xfrm>
          <a:prstGeom prst="line">
            <a:avLst/>
          </a:prstGeom>
          <a:noFill/>
          <a:ln w="19050">
            <a:solidFill>
              <a:srgbClr val="C9A22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22376" y="3694176"/>
            <a:ext cx="201168" cy="201168"/>
          </a:xfrm>
          <a:prstGeom prst="ellipse">
            <a:avLst/>
          </a:prstGeom>
          <a:solidFill>
            <a:srgbClr val="E8C767"/>
          </a:solidFill>
          <a:ln w="25400">
            <a:solidFill>
              <a:srgbClr val="0B0B0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3474720"/>
            <a:ext cx="0" cy="219456"/>
          </a:xfrm>
          <a:prstGeom prst="line">
            <a:avLst/>
          </a:prstGeom>
          <a:noFill/>
          <a:ln w="9525">
            <a:solidFill>
              <a:srgbClr val="C9A227"/>
            </a:solidFill>
            <a:prstDash val="dash"/>
          </a:ln>
        </p:spPr>
      </p:sp>
      <p:sp>
        <p:nvSpPr>
          <p:cNvPr id="7" name="Text 5"/>
          <p:cNvSpPr txBox="1"/>
          <p:nvPr/>
        </p:nvSpPr>
        <p:spPr>
          <a:xfrm>
            <a:off x="274320" y="20574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1902</a:t>
            </a:r>
            <a:endParaRPr lang="en-US" sz="1800" dirty="0"/>
          </a:p>
        </p:txBody>
      </p:sp>
      <p:sp>
        <p:nvSpPr>
          <p:cNvPr id="8" name="Text 6"/>
          <p:cNvSpPr txBox="1"/>
          <p:nvPr/>
        </p:nvSpPr>
        <p:spPr>
          <a:xfrm>
            <a:off x="274320" y="237744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Жорж Мельес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274320" y="2715768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«Путешествие на Луну» — первые трюки камеры и стоп-кадр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351276" y="3694176"/>
            <a:ext cx="201168" cy="201168"/>
          </a:xfrm>
          <a:prstGeom prst="ellipse">
            <a:avLst/>
          </a:prstGeom>
          <a:solidFill>
            <a:srgbClr val="E8C767"/>
          </a:solidFill>
          <a:ln w="25400">
            <a:solidFill>
              <a:srgbClr val="0B0B0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51860" y="3895344"/>
            <a:ext cx="0" cy="219456"/>
          </a:xfrm>
          <a:prstGeom prst="line">
            <a:avLst/>
          </a:prstGeom>
          <a:noFill/>
          <a:ln w="9525">
            <a:solidFill>
              <a:srgbClr val="C9A227"/>
            </a:solidFill>
            <a:prstDash val="dash"/>
          </a:ln>
        </p:spPr>
      </p:sp>
      <p:sp>
        <p:nvSpPr>
          <p:cNvPr id="12" name="Text 10"/>
          <p:cNvSpPr txBox="1"/>
          <p:nvPr/>
        </p:nvSpPr>
        <p:spPr>
          <a:xfrm>
            <a:off x="2377440" y="41148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1933</a:t>
            </a:r>
            <a:endParaRPr lang="en-US" sz="1800" dirty="0"/>
          </a:p>
        </p:txBody>
      </p:sp>
      <p:sp>
        <p:nvSpPr>
          <p:cNvPr id="13" name="Text 11"/>
          <p:cNvSpPr txBox="1"/>
          <p:nvPr/>
        </p:nvSpPr>
        <p:spPr>
          <a:xfrm>
            <a:off x="2377440" y="443484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«Кинг-Конг»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2377440" y="4773168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Покадровая анимация моделей Уиллиса О'Брайена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980176" y="3694176"/>
            <a:ext cx="201168" cy="201168"/>
          </a:xfrm>
          <a:prstGeom prst="ellipse">
            <a:avLst/>
          </a:prstGeom>
          <a:solidFill>
            <a:srgbClr val="E8C767"/>
          </a:solidFill>
          <a:ln w="25400">
            <a:solidFill>
              <a:srgbClr val="0B0B0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080760" y="3474720"/>
            <a:ext cx="0" cy="219456"/>
          </a:xfrm>
          <a:prstGeom prst="line">
            <a:avLst/>
          </a:prstGeom>
          <a:noFill/>
          <a:ln w="9525">
            <a:solidFill>
              <a:srgbClr val="C9A227"/>
            </a:solidFill>
            <a:prstDash val="dash"/>
          </a:ln>
        </p:spPr>
      </p:sp>
      <p:sp>
        <p:nvSpPr>
          <p:cNvPr id="17" name="Text 15"/>
          <p:cNvSpPr txBox="1"/>
          <p:nvPr/>
        </p:nvSpPr>
        <p:spPr>
          <a:xfrm>
            <a:off x="5006340" y="20574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1977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5006340" y="237744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Основана ILM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5006340" y="2715768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«Звёздные войны» задают индустриальный стандарт VFX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609076" y="3694176"/>
            <a:ext cx="201168" cy="201168"/>
          </a:xfrm>
          <a:prstGeom prst="ellipse">
            <a:avLst/>
          </a:prstGeom>
          <a:solidFill>
            <a:srgbClr val="E8C767"/>
          </a:solidFill>
          <a:ln w="25400">
            <a:solidFill>
              <a:srgbClr val="0B0B0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709660" y="3895344"/>
            <a:ext cx="0" cy="219456"/>
          </a:xfrm>
          <a:prstGeom prst="line">
            <a:avLst/>
          </a:prstGeom>
          <a:noFill/>
          <a:ln w="9525">
            <a:solidFill>
              <a:srgbClr val="C9A227"/>
            </a:solidFill>
            <a:prstDash val="dash"/>
          </a:ln>
        </p:spPr>
      </p:sp>
      <p:sp>
        <p:nvSpPr>
          <p:cNvPr id="22" name="Text 20"/>
          <p:cNvSpPr txBox="1"/>
          <p:nvPr/>
        </p:nvSpPr>
        <p:spPr>
          <a:xfrm>
            <a:off x="7635240" y="41148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1993</a:t>
            </a:r>
            <a:endParaRPr lang="en-US" sz="1800" dirty="0"/>
          </a:p>
        </p:txBody>
      </p:sp>
      <p:sp>
        <p:nvSpPr>
          <p:cNvPr id="23" name="Text 21"/>
          <p:cNvSpPr txBox="1"/>
          <p:nvPr/>
        </p:nvSpPr>
        <p:spPr>
          <a:xfrm>
            <a:off x="7635240" y="443484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«Парк Юрского периода»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7635240" y="4773168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CGI и аниматроника впервые работают как единое целое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11237976" y="3694176"/>
            <a:ext cx="201168" cy="201168"/>
          </a:xfrm>
          <a:prstGeom prst="ellipse">
            <a:avLst/>
          </a:prstGeom>
          <a:solidFill>
            <a:srgbClr val="E8C767"/>
          </a:solidFill>
          <a:ln w="25400">
            <a:solidFill>
              <a:srgbClr val="0B0B0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338560" y="3474720"/>
            <a:ext cx="0" cy="219456"/>
          </a:xfrm>
          <a:prstGeom prst="line">
            <a:avLst/>
          </a:prstGeom>
          <a:noFill/>
          <a:ln w="9525">
            <a:solidFill>
              <a:srgbClr val="C9A227"/>
            </a:solidFill>
            <a:prstDash val="dash"/>
          </a:ln>
        </p:spPr>
      </p:sp>
      <p:sp>
        <p:nvSpPr>
          <p:cNvPr id="27" name="Text 25"/>
          <p:cNvSpPr txBox="1"/>
          <p:nvPr/>
        </p:nvSpPr>
        <p:spPr>
          <a:xfrm>
            <a:off x="9738360" y="20574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2009</a:t>
            </a:r>
            <a:endParaRPr lang="en-US" sz="1800" dirty="0"/>
          </a:p>
        </p:txBody>
      </p:sp>
      <p:sp>
        <p:nvSpPr>
          <p:cNvPr id="28" name="Text 26"/>
          <p:cNvSpPr txBox="1"/>
          <p:nvPr/>
        </p:nvSpPr>
        <p:spPr>
          <a:xfrm>
            <a:off x="9738360" y="237744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«Аватар»</a:t>
            </a:r>
            <a:endParaRPr lang="en-US" sz="1250" dirty="0"/>
          </a:p>
        </p:txBody>
      </p:sp>
      <p:sp>
        <p:nvSpPr>
          <p:cNvPr id="29" name="Text 27"/>
          <p:cNvSpPr txBox="1"/>
          <p:nvPr/>
        </p:nvSpPr>
        <p:spPr>
          <a:xfrm>
            <a:off x="9738360" y="2715768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capture и стерео-3D меняют производство кино</a:t>
            </a:r>
            <a:endParaRPr lang="en-US" sz="1050" dirty="0"/>
          </a:p>
        </p:txBody>
      </p:sp>
      <p:sp>
        <p:nvSpPr>
          <p:cNvPr id="30" name="Text 28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ПРАКТИЧЕСКИЕ ЭФФЕКТЫ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Реальность на съёмочной площадке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166360" cy="2103120"/>
          </a:xfrm>
          <a:prstGeom prst="roundRect">
            <a:avLst>
              <a:gd name="adj" fmla="val 3478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920240"/>
            <a:ext cx="685800" cy="68580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6" name="Image 0" descr="icons/gea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9274" y="2009394"/>
            <a:ext cx="507492" cy="507492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828800" y="1892808"/>
            <a:ext cx="3703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Миниатюры и макеты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960120" y="2651760"/>
            <a:ext cx="4526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Уменьшенные копии кораблей, городов и планет, снятые с точным расчётом масштаба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355080" y="1600200"/>
            <a:ext cx="5166360" cy="2103120"/>
          </a:xfrm>
          <a:prstGeom prst="roundRect">
            <a:avLst>
              <a:gd name="adj" fmla="val 3478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675120" y="1920240"/>
            <a:ext cx="685800" cy="68580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1" name="Image 1" descr="icons/ru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274" y="2009394"/>
            <a:ext cx="507492" cy="507492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543800" y="1892808"/>
            <a:ext cx="3703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Аниматроника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6675120" y="2651760"/>
            <a:ext cx="4526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Механические существа с гидравлическим управлением — динозавры «Парка Юрского периода»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40080" y="3931920"/>
            <a:ext cx="5166360" cy="2103120"/>
          </a:xfrm>
          <a:prstGeom prst="roundRect">
            <a:avLst>
              <a:gd name="adj" fmla="val 3478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0120" y="4251960"/>
            <a:ext cx="685800" cy="68580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6" name="Image 2" descr="icons/film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274" y="4341114"/>
            <a:ext cx="507492" cy="507492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1828800" y="4224528"/>
            <a:ext cx="3703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Декорации в натуральную величину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960120" y="4983480"/>
            <a:ext cx="4526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Полноразмерные постройки дают актёрам реальную фактуру и освещение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355080" y="3931920"/>
            <a:ext cx="5166360" cy="2103120"/>
          </a:xfrm>
          <a:prstGeom prst="roundRect">
            <a:avLst>
              <a:gd name="adj" fmla="val 3478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675120" y="4251960"/>
            <a:ext cx="685800" cy="68580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3" descr="icons/fir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274" y="4341114"/>
            <a:ext cx="507492" cy="507492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7543800" y="4224528"/>
            <a:ext cx="3703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Каскадёрские трюки</a:t>
            </a:r>
            <a:endParaRPr lang="en-US" sz="1500" dirty="0"/>
          </a:p>
        </p:txBody>
      </p:sp>
      <p:sp>
        <p:nvSpPr>
          <p:cNvPr id="23" name="Text 17"/>
          <p:cNvSpPr txBox="1"/>
          <p:nvPr/>
        </p:nvSpPr>
        <p:spPr>
          <a:xfrm>
            <a:off x="6675120" y="4983480"/>
            <a:ext cx="4526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Погони, падения и драки, снятые вживую перед камерой</a:t>
            </a:r>
            <a:endParaRPr lang="en-US" sz="1200" dirty="0"/>
          </a:p>
        </p:txBody>
      </p:sp>
      <p:sp>
        <p:nvSpPr>
          <p:cNvPr id="24" name="Text 18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ГРИМ И ПРОТЕЗЫ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Рождение монстров и существ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1005840" cy="100584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5" name="Image 0" descr="icons/m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839" y="1822399"/>
            <a:ext cx="744322" cy="744322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920240" y="17830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Латекс, силикон и терпение</a:t>
            </a:r>
            <a:endParaRPr lang="en-US" sz="2000" dirty="0"/>
          </a:p>
        </p:txBody>
      </p:sp>
      <p:sp>
        <p:nvSpPr>
          <p:cNvPr id="7" name="Text 4"/>
          <p:cNvSpPr txBox="1"/>
          <p:nvPr/>
        </p:nvSpPr>
        <p:spPr>
          <a:xfrm>
            <a:off x="1920240" y="2286000"/>
            <a:ext cx="5394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Протезный грим превращает актёра в существо ещё до появления компьютера в кадре: накладки из латекса и силикона крепятся послойно, а сложные образы требуют участия скульпторов, как в мастерской легендарного Рика Бейкера.</a:t>
            </a:r>
            <a:endParaRPr lang="en-US" sz="1350" dirty="0"/>
          </a:p>
        </p:txBody>
      </p:sp>
      <p:sp>
        <p:nvSpPr>
          <p:cNvPr id="8" name="Text 5"/>
          <p:cNvSpPr txBox="1"/>
          <p:nvPr/>
        </p:nvSpPr>
        <p:spPr>
          <a:xfrm>
            <a:off x="1920240" y="3886200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«Оборотень в Лондоне» (1981) получил первый в истории «Оскар» за грим — трансформация человека в волка снята практически без монтажных склеек.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863840" y="1691640"/>
            <a:ext cx="3657600" cy="4206240"/>
          </a:xfrm>
          <a:prstGeom prst="roundRect">
            <a:avLst>
              <a:gd name="adj" fmla="val 2000"/>
            </a:avLst>
          </a:prstGeom>
          <a:solidFill>
            <a:srgbClr val="141210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8138160" y="214884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8 ЧАСОВ</a:t>
            </a:r>
            <a:endParaRPr lang="en-US" sz="4000" dirty="0"/>
          </a:p>
        </p:txBody>
      </p:sp>
      <p:sp>
        <p:nvSpPr>
          <p:cNvPr id="11" name="Text 8"/>
          <p:cNvSpPr txBox="1"/>
          <p:nvPr/>
        </p:nvSpPr>
        <p:spPr>
          <a:xfrm>
            <a:off x="8229600" y="324612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ежедневно в кресле гримёра — столько уходило на создание сложных образов до цифровых технологий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595360" y="4526280"/>
            <a:ext cx="2194560" cy="0"/>
          </a:xfrm>
          <a:prstGeom prst="line">
            <a:avLst/>
          </a:prstGeom>
          <a:noFill/>
          <a:ln w="9525">
            <a:solidFill>
              <a:srgbClr val="C9A227"/>
            </a:solidFill>
            <a:prstDash val="dash"/>
          </a:ln>
        </p:spPr>
      </p:sp>
      <p:sp>
        <p:nvSpPr>
          <p:cNvPr id="13" name="Text 10"/>
          <p:cNvSpPr txBox="1"/>
          <p:nvPr/>
        </p:nvSpPr>
        <p:spPr>
          <a:xfrm>
            <a:off x="8229600" y="470916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«Планета обезьян», «Хеллбой», «Игра престолов» — каждый образ создавался вручную, слой за слоем</a:t>
            </a:r>
            <a:endParaRPr lang="en-US" sz="1150" dirty="0"/>
          </a:p>
        </p:txBody>
      </p:sp>
      <p:sp>
        <p:nvSpPr>
          <p:cNvPr id="14" name="Text 11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ПИРОТЕХНИКА И ТРЮКИ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Управляемый хаос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4173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Взрывы, огонь и погони — самые зрелищные эффекты рождаются из точного инженерного расчёта, а не случайности.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777240" cy="77724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6" name="Image 0" descr="icons/fi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1121" y="2249881"/>
            <a:ext cx="575158" cy="575158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600200" y="2130552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Контролируемые взрывы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5760720" y="2130552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Заряды рассчитывают пиротехники так, чтобы направить силу взрыва в безопасную сторону от каскадёров и камер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" y="3200400"/>
            <a:ext cx="777240" cy="77724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0" name="Image 1" descr="icons/ru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21" y="3301441"/>
            <a:ext cx="575158" cy="575158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3182112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Тросовая техника (wire work)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5760720" y="3182112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Незаметные тросы и системы безопасности позволяют исполнять полёты, падения и невозможные трюки вживую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40080" y="4251960"/>
            <a:ext cx="777240" cy="77724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4" name="Image 2" descr="icons/gear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21" y="4353001"/>
            <a:ext cx="575158" cy="575158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1600200" y="4233672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Координация трюков</a:t>
            </a:r>
            <a:endParaRPr lang="en-US" sz="1500" dirty="0"/>
          </a:p>
        </p:txBody>
      </p:sp>
      <p:sp>
        <p:nvSpPr>
          <p:cNvPr id="16" name="Text 11"/>
          <p:cNvSpPr txBox="1"/>
          <p:nvPr/>
        </p:nvSpPr>
        <p:spPr>
          <a:xfrm>
            <a:off x="5760720" y="4233672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опасный эпизод — это репетиции, дублёры и строгий протокол безопасности на площадке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640080" y="5394960"/>
            <a:ext cx="10881360" cy="868680"/>
          </a:xfrm>
          <a:prstGeom prst="roundRect">
            <a:avLst>
              <a:gd name="adj" fmla="val 8421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18" name="Text 13"/>
          <p:cNvSpPr txBox="1"/>
          <p:nvPr/>
        </p:nvSpPr>
        <p:spPr>
          <a:xfrm>
            <a:off x="914400" y="5394960"/>
            <a:ext cx="10332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«Безумный Макс: Дорога ярости» и трюки Тома Круза в «Миссия невыполнима» — эталон практических каскадёрских эффектов в современном кино.</a:t>
            </a:r>
            <a:endParaRPr lang="en-US" sz="1250" dirty="0"/>
          </a:p>
        </p:txBody>
      </p:sp>
      <p:sp>
        <p:nvSpPr>
          <p:cNvPr id="19" name="Text 14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КОМБИНИРОВАННАЯ СЪЁМКА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Хромакей и цифровая склейка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1005840" cy="100584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5" name="Image 0" descr="icons/lay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839" y="1822399"/>
            <a:ext cx="744322" cy="744322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920240" y="182880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несколько кадров становятся одним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40080" y="260604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914400" y="288036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914400" y="2880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 txBox="1"/>
          <p:nvPr/>
        </p:nvSpPr>
        <p:spPr>
          <a:xfrm>
            <a:off x="914400" y="352044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Съёмка на фоне</a:t>
            </a:r>
            <a:endParaRPr lang="en-US" sz="1350" dirty="0"/>
          </a:p>
        </p:txBody>
      </p:sp>
      <p:sp>
        <p:nvSpPr>
          <p:cNvPr id="11" name="Text 8"/>
          <p:cNvSpPr txBox="1"/>
          <p:nvPr/>
        </p:nvSpPr>
        <p:spPr>
          <a:xfrm>
            <a:off x="914400" y="397764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Актёров снимают перед однотонным синим или зелёным экраном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251960" y="260604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288036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4526280" y="2880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2"/>
          <p:cNvSpPr txBox="1"/>
          <p:nvPr/>
        </p:nvSpPr>
        <p:spPr>
          <a:xfrm>
            <a:off x="4526280" y="352044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Извлечение фона</a:t>
            </a:r>
            <a:endParaRPr lang="en-US" sz="1350" dirty="0"/>
          </a:p>
        </p:txBody>
      </p:sp>
      <p:sp>
        <p:nvSpPr>
          <p:cNvPr id="16" name="Text 13"/>
          <p:cNvSpPr txBox="1"/>
          <p:nvPr/>
        </p:nvSpPr>
        <p:spPr>
          <a:xfrm>
            <a:off x="4526280" y="397764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Программа удаляет цветной фон, оставляя только актёра и реквизит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7863840" y="260604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138160" y="288036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9" name="Text 16"/>
          <p:cNvSpPr txBox="1"/>
          <p:nvPr/>
        </p:nvSpPr>
        <p:spPr>
          <a:xfrm>
            <a:off x="8138160" y="2880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0" name="Text 17"/>
          <p:cNvSpPr txBox="1"/>
          <p:nvPr/>
        </p:nvSpPr>
        <p:spPr>
          <a:xfrm>
            <a:off x="8138160" y="352044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Композитинг</a:t>
            </a:r>
            <a:endParaRPr lang="en-US" sz="1350" dirty="0"/>
          </a:p>
        </p:txBody>
      </p:sp>
      <p:sp>
        <p:nvSpPr>
          <p:cNvPr id="21" name="Text 18"/>
          <p:cNvSpPr txBox="1"/>
          <p:nvPr/>
        </p:nvSpPr>
        <p:spPr>
          <a:xfrm>
            <a:off x="8138160" y="3977640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Слои — актёр, декорации, CGI-элементы — совмещаются в единое изображение</a:t>
            </a:r>
            <a:endParaRPr lang="en-US" sz="1150" dirty="0"/>
          </a:p>
        </p:txBody>
      </p:sp>
      <p:sp>
        <p:nvSpPr>
          <p:cNvPr id="22" name="Text 19"/>
          <p:cNvSpPr txBox="1"/>
          <p:nvPr/>
        </p:nvSpPr>
        <p:spPr>
          <a:xfrm>
            <a:off x="640080" y="516636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50" i="1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Технология выросла из ранней комбинированной съёмки и рир-проекции 1930-х — сегодня её потомок, LED-экраны «The Volume», заменяет хромакей на съёмках «Мандалорца».</a:t>
            </a:r>
            <a:endParaRPr lang="en-US" sz="1250" dirty="0"/>
          </a:p>
        </p:txBody>
      </p:sp>
      <p:sp>
        <p:nvSpPr>
          <p:cNvPr id="23" name="Text 20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КОМПЬЮТЕРНАЯ ГРАФИКА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Революция CGI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210312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1991</a:t>
            </a:r>
            <a:endParaRPr lang="en-US" sz="2600" dirty="0"/>
          </a:p>
        </p:txBody>
      </p:sp>
      <p:sp>
        <p:nvSpPr>
          <p:cNvPr id="6" name="Text 4"/>
          <p:cNvSpPr txBox="1"/>
          <p:nvPr/>
        </p:nvSpPr>
        <p:spPr>
          <a:xfrm>
            <a:off x="914400" y="26974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«Терминатор 2: Судный день»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347472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Т-1000 из жидкого металла — первый убедительный CGI-персонаж в истории кино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43400" y="182880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617720" y="210312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1993</a:t>
            </a:r>
            <a:endParaRPr lang="en-US" sz="2600" dirty="0"/>
          </a:p>
        </p:txBody>
      </p:sp>
      <p:sp>
        <p:nvSpPr>
          <p:cNvPr id="10" name="Text 8"/>
          <p:cNvSpPr txBox="1"/>
          <p:nvPr/>
        </p:nvSpPr>
        <p:spPr>
          <a:xfrm>
            <a:off x="4617720" y="26974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«Парк Юрского периода»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4617720" y="347472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Первые фотореалистичные динозавры доказали: CGI может выглядеть как реальность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46720" y="182880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141210"/>
          </a:solidFill>
          <a:ln w="6350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8321040" y="210312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1999</a:t>
            </a:r>
            <a:endParaRPr lang="en-US" sz="2600" dirty="0"/>
          </a:p>
        </p:txBody>
      </p:sp>
      <p:sp>
        <p:nvSpPr>
          <p:cNvPr id="14" name="Text 12"/>
          <p:cNvSpPr txBox="1"/>
          <p:nvPr/>
        </p:nvSpPr>
        <p:spPr>
          <a:xfrm>
            <a:off x="8321040" y="26974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«Матрица»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8321040" y="347472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Эффект bullet-time — десятки камер и цифровая интерполяция создают облёт замороженного времени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349240" y="5440680"/>
            <a:ext cx="640080" cy="64008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7" name="Image 0" descr="icons/robo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2450" y="5523890"/>
            <a:ext cx="473659" cy="473659"/>
          </a:xfrm>
          <a:prstGeom prst="rect">
            <a:avLst/>
          </a:prstGeom>
        </p:spPr>
      </p:pic>
      <p:sp>
        <p:nvSpPr>
          <p:cNvPr id="18" name="Text 15"/>
          <p:cNvSpPr txBox="1"/>
          <p:nvPr/>
        </p:nvSpPr>
        <p:spPr>
          <a:xfrm>
            <a:off x="6172200" y="5440680"/>
            <a:ext cx="5349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этого момента граница между «снятым» и «нарисованным» кадром начала стираться навсегда.</a:t>
            </a:r>
            <a:endParaRPr lang="en-US" sz="1250" dirty="0"/>
          </a:p>
        </p:txBody>
      </p:sp>
      <p:sp>
        <p:nvSpPr>
          <p:cNvPr id="19" name="Text 16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 CAPTURE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5836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3E9C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Цифровые двойники и захват движения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41732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Датчики на костюме актёра фиксируют каждое движение, мимику и взгляд — а компьютер переносит игру на цифрового персонажа.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731520" cy="73152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6" name="Image 0" descr="icons/ru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178" y="2426818"/>
            <a:ext cx="541325" cy="54132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554480" y="233172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Голлум</a:t>
            </a:r>
            <a:endParaRPr lang="en-US" sz="1450" dirty="0"/>
          </a:p>
        </p:txBody>
      </p:sp>
      <p:sp>
        <p:nvSpPr>
          <p:cNvPr id="8" name="Text 5"/>
          <p:cNvSpPr txBox="1"/>
          <p:nvPr/>
        </p:nvSpPr>
        <p:spPr>
          <a:xfrm>
            <a:off x="4846320" y="2331720"/>
            <a:ext cx="6492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«Властелин колец» — Энди Серкис создаёт первого по-настоящему живого CGI-персонажа через performance capture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" y="3566160"/>
            <a:ext cx="731520" cy="73152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0" name="Image 1" descr="icons/fil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78" y="3661258"/>
            <a:ext cx="541325" cy="54132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554480" y="356616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На’ви и Пандора</a:t>
            </a:r>
            <a:endParaRPr lang="en-US" sz="1450" dirty="0"/>
          </a:p>
        </p:txBody>
      </p:sp>
      <p:sp>
        <p:nvSpPr>
          <p:cNvPr id="12" name="Text 8"/>
          <p:cNvSpPr txBox="1"/>
          <p:nvPr/>
        </p:nvSpPr>
        <p:spPr>
          <a:xfrm>
            <a:off x="4846320" y="3566160"/>
            <a:ext cx="6492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«Аватар» Джеймса Кэмерона объединяет захват движения тела и лица в реальном времени с 3D-съёмкой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40080" y="4800600"/>
            <a:ext cx="731520" cy="731520"/>
          </a:xfrm>
          <a:prstGeom prst="ellipse">
            <a:avLst/>
          </a:prstGeom>
          <a:solidFill>
            <a:srgbClr val="C9A227"/>
          </a:solidFill>
          <a:ln/>
          <a:effectLst>
            <a:outerShdw sx="100000" sy="100000" kx="0" ky="0" algn="bl" rotWithShape="0" blurRad="101600" dist="38100" dir="5400000">
              <a:srgbClr val="000000">
                <a:alpha val="45000"/>
              </a:srgbClr>
            </a:outerShdw>
          </a:effectLst>
        </p:spPr>
      </p:sp>
      <p:pic>
        <p:nvPicPr>
          <p:cNvPr id="14" name="Image 2" descr="icons/mask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78" y="4895698"/>
            <a:ext cx="541325" cy="541325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1554480" y="480060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b="1" dirty="0">
                <a:solidFill>
                  <a:srgbClr val="E8C7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Цифровой деэйджинг</a:t>
            </a:r>
            <a:endParaRPr lang="en-US" sz="1450" dirty="0"/>
          </a:p>
        </p:txBody>
      </p:sp>
      <p:sp>
        <p:nvSpPr>
          <p:cNvPr id="16" name="Text 11"/>
          <p:cNvSpPr txBox="1"/>
          <p:nvPr/>
        </p:nvSpPr>
        <p:spPr>
          <a:xfrm>
            <a:off x="4846320" y="4800600"/>
            <a:ext cx="6492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3E9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Нейросети «омолаживают» актёров в кадре — от «Ирландца» до новых частей «Индианы Джонса»</a:t>
            </a:r>
            <a:endParaRPr lang="en-US" sz="1250" dirty="0"/>
          </a:p>
        </p:txBody>
      </p:sp>
      <p:sp>
        <p:nvSpPr>
          <p:cNvPr id="17" name="Text 12"/>
          <p:cNvSpPr txBox="1"/>
          <p:nvPr/>
        </p:nvSpPr>
        <p:spPr>
          <a:xfrm>
            <a:off x="1106424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Секреты кинематографа: спецэффекты</dc:title>
  <dc:subject>PptxGenJS Presentation</dc:subject>
  <dc:creator>Cowork</dc:creator>
  <cp:lastModifiedBy>Cowork</cp:lastModifiedBy>
  <cp:revision>1</cp:revision>
  <dcterms:created xsi:type="dcterms:W3CDTF">2026-08-28T11:00:39Z</dcterms:created>
  <dcterms:modified xsi:type="dcterms:W3CDTF">2026-08-28T11:00:39Z</dcterms:modified>
</cp:coreProperties>
</file>