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Отраслевые конкуренты</c:v>
                </c:pt>
              </c:strCache>
            </c:strRef>
          </c:tx>
          <c:spPr>
            <a:solidFill>
              <a:srgbClr val="D64545"/>
            </a:solidFill>
            <a:ln w="38100" cap="flat">
              <a:solidFill>
                <a:srgbClr val="D6454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D64545"/>
              </a:solidFill>
              <a:ln w="9525" cap="flat">
                <a:solidFill>
                  <a:srgbClr val="D6454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Цена</c:v>
                  </c:pt>
                  <c:pt idx="1">
                    <c:v>Ассортимент</c:v>
                  </c:pt>
                  <c:pt idx="2">
                    <c:v>Сервис</c:v>
                  </c:pt>
                  <c:pt idx="3">
                    <c:v>Скорость</c:v>
                  </c:pt>
                  <c:pt idx="4">
                    <c:v>Уникальность</c:v>
                  </c:pt>
                  <c:pt idx="5">
                    <c:v>Простота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</c:v>
                </c:pt>
                <c:pt idx="1">
                  <c:v>8</c:v>
                </c:pt>
                <c:pt idx="2">
                  <c:v>7</c:v>
                </c:pt>
                <c:pt idx="3">
                  <c:v>5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Стратегия голубого океана</c:v>
                </c:pt>
              </c:strCache>
            </c:strRef>
          </c:tx>
          <c:spPr>
            <a:solidFill>
              <a:srgbClr val="028090"/>
            </a:solidFill>
            <a:ln w="38100" cap="flat">
              <a:solidFill>
                <a:srgbClr val="02809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028090"/>
              </a:solidFill>
              <a:ln w="9525" cap="flat">
                <a:solidFill>
                  <a:srgbClr val="02809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Цена</c:v>
                  </c:pt>
                  <c:pt idx="1">
                    <c:v>Ассортимент</c:v>
                  </c:pt>
                  <c:pt idx="2">
                    <c:v>Сервис</c:v>
                  </c:pt>
                  <c:pt idx="3">
                    <c:v>Скорость</c:v>
                  </c:pt>
                  <c:pt idx="4">
                    <c:v>Уникальность</c:v>
                  </c:pt>
                  <c:pt idx="5">
                    <c:v>Простота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8</c:v>
                </c:pt>
                <c:pt idx="4">
                  <c:v>9</c:v>
                </c:pt>
                <c:pt idx="5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13292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12700" cap="flat">
              <a:solidFill>
                <a:srgbClr val="E3EFEE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C7A7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C7A7D"/>
                    </a:solidFill>
                    <a:latin typeface="Arial"/>
                  </a:rPr>
                  <a:t>Уровень предложения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C7A7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3292B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34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28655" y="5120640"/>
            <a:ext cx="2926080" cy="2926080"/>
          </a:xfrm>
          <a:prstGeom prst="ellipse">
            <a:avLst/>
          </a:prstGeom>
          <a:solidFill>
            <a:srgbClr val="02C39A">
              <a:alpha val="14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643055" y="3749040"/>
            <a:ext cx="1463040" cy="1463040"/>
          </a:xfrm>
          <a:prstGeom prst="ellipse">
            <a:avLst/>
          </a:prstGeom>
          <a:solidFill>
            <a:srgbClr val="02C39A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448495" y="6035040"/>
            <a:ext cx="1005840" cy="1005840"/>
          </a:xfrm>
          <a:prstGeom prst="ellipse">
            <a:avLst/>
          </a:prstGeom>
          <a:solidFill>
            <a:srgbClr val="02C39A">
              <a:alpha val="2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-1280160" y="-1463040"/>
            <a:ext cx="2743200" cy="2743200"/>
          </a:xfrm>
          <a:prstGeom prst="ellipse">
            <a:avLst/>
          </a:prstGeom>
          <a:solidFill>
            <a:srgbClr val="00A896">
              <a:alpha val="1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-548640"/>
            <a:ext cx="1097280" cy="1097280"/>
          </a:xfrm>
          <a:prstGeom prst="ellipse">
            <a:avLst/>
          </a:prstGeom>
          <a:solidFill>
            <a:srgbClr val="00A896">
              <a:alpha val="18000"/>
            </a:srgbClr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965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БИЗНЕС-СТРАТЕГИЯ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31720"/>
            <a:ext cx="9601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Стратегия голубого</a:t>
            </a:r>
            <a:endParaRPr lang="en-US" sz="5400" dirty="0"/>
          </a:p>
          <a:p>
            <a:pPr indent="0" marL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океана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43434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FE6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перестать конкурировать и создать рынок, свободный от соперников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5166360"/>
            <a:ext cx="5029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5303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B8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Основано на концепции W. Chan Kim и Renée Mauborgne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ОСНОВНАЯ ИДЕЯ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такое «голубой океан»?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Рынки делятся на два типа пространства: переполненные «алые океаны» жестокой конкуренции и нетронутые «голубые океаны» новых возможностей.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074920" cy="3840480"/>
          </a:xfrm>
          <a:prstGeom prst="roundRect">
            <a:avLst>
              <a:gd name="adj" fmla="val 2857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27000" dist="38100" dir="5400000">
              <a:srgbClr val="1B2E30">
                <a:alpha val="15000"/>
              </a:srgbClr>
            </a:outerShdw>
          </a:effectLst>
        </p:spPr>
      </p:sp>
      <p:pic>
        <p:nvPicPr>
          <p:cNvPr id="6" name="Image 0" descr="/home/claude/bo_pptx/icons/redoce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651760"/>
            <a:ext cx="822960" cy="8229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05840" y="36576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64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Алый океан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005840" y="4160520"/>
            <a:ext cx="4343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Существующее рыночное пространство
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игроки известны, правила игры заданы
</a:t>
            </a:r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Конкуренция за долю спроса
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Компании борются за существующих клиентов
</a:t>
            </a:r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Компромисс «ценность–издержки»
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означает снижение прибыли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172200" y="2286000"/>
            <a:ext cx="5074920" cy="3840480"/>
          </a:xfrm>
          <a:prstGeom prst="roundRect">
            <a:avLst>
              <a:gd name="adj" fmla="val 2857"/>
            </a:avLst>
          </a:prstGeom>
          <a:solidFill>
            <a:srgbClr val="028090"/>
          </a:solidFill>
          <a:ln/>
          <a:effectLst>
            <a:outerShdw sx="100000" sy="100000" kx="0" ky="0" algn="bl" rotWithShape="0" blurRad="127000" dist="38100" dir="5400000">
              <a:srgbClr val="1B2E30">
                <a:alpha val="20000"/>
              </a:srgbClr>
            </a:outerShdw>
          </a:effectLst>
        </p:spPr>
      </p:sp>
      <p:pic>
        <p:nvPicPr>
          <p:cNvPr id="10" name="Image 1" descr="/home/claude/bo_pptx/icons/blueoce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651760"/>
            <a:ext cx="822960" cy="8229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37960" y="36576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Голубой океан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6537960" y="4160520"/>
            <a:ext cx="4343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Новое, ещё не занятое пространство
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D7F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Спрос создаётся заново, а не оспаривается
</a:t>
            </a:r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Конкуренция неактуальна
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D7F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игры ещё предстоит установить
</a:t>
            </a:r>
            <a:pPr indent="0" marL="0">
              <a:lnSpc>
                <a:spcPts val="17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Разрыв компромисса
</a:t>
            </a:r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D7F2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Одновременно ценность и низкие издержки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КЛЮЧЕВАЯ КОНЦЕПЦИЯ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Инновация ценности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Сердце стратегии голубого океана: одновременное стремление к дифференциации и низким издержкам — вместо выбора между ними.</a:t>
            </a:r>
            <a:endParaRPr lang="en-US" sz="1350" dirty="0"/>
          </a:p>
        </p:txBody>
      </p:sp>
      <p:pic>
        <p:nvPicPr>
          <p:cNvPr id="5" name="Image 0" descr="/home/claude/bo_pptx/icons/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651760"/>
            <a:ext cx="822960" cy="822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3657600"/>
            <a:ext cx="5029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b="1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Обычная логика: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либо больше ценности за большую цену, либо приемлемая ценность за меньшую цену.
</a:t>
            </a:r>
            <a:pPr indent="0" marL="0">
              <a:lnSpc>
                <a:spcPts val="1800"/>
              </a:lnSpc>
              <a:buNone/>
            </a:pPr>
            <a:r>
              <a:rPr lang="en-US" sz="12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Логика голубого океана: </a:t>
            </a:r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инновация ценности разрывает этот компромисс, снижая издержки за счёт отказа от неважных факторов и одновременно повышая ценность за счёт того, чего ещё не предлагала отрасль.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766560" y="2240280"/>
            <a:ext cx="3108960" cy="3108960"/>
          </a:xfrm>
          <a:prstGeom prst="ellipse">
            <a:avLst/>
          </a:prstGeom>
          <a:solidFill>
            <a:srgbClr val="028090">
              <a:alpha val="85000"/>
            </a:srgbClr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955280" y="2240280"/>
            <a:ext cx="3108960" cy="3108960"/>
          </a:xfrm>
          <a:prstGeom prst="ellipse">
            <a:avLst/>
          </a:prstGeom>
          <a:solidFill>
            <a:srgbClr val="02C39A">
              <a:alpha val="85000"/>
            </a:srgbClr>
          </a:solidFill>
          <a:ln w="19050">
            <a:solidFill>
              <a:srgbClr val="02C39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0" y="2834640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Низкие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издержки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9875520" y="2834640"/>
            <a:ext cx="1143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15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Ценность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15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покупателя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8092440" y="338328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ИННОВАЦИЯ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ЦЕННОСТИ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178040" y="56235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Издержки ↓        Ценность ↑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ПОДХОДОВ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Алый океан против голубого океана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074920" cy="384048"/>
          </a:xfrm>
          <a:prstGeom prst="roundRect">
            <a:avLst>
              <a:gd name="adj" fmla="val 19048"/>
            </a:avLst>
          </a:prstGeom>
          <a:solidFill>
            <a:srgbClr val="D6454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600200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АЛЫЙ ОКЕАН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72200" y="1600200"/>
            <a:ext cx="5074920" cy="384048"/>
          </a:xfrm>
          <a:prstGeom prst="roundRect">
            <a:avLst>
              <a:gd name="adj" fmla="val 19048"/>
            </a:avLst>
          </a:prstGeom>
          <a:solidFill>
            <a:srgbClr val="02809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172200" y="1600200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ГОЛУБОЙ ОКЕАН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057400"/>
            <a:ext cx="5074920" cy="777240"/>
          </a:xfrm>
          <a:prstGeom prst="rect">
            <a:avLst/>
          </a:prstGeom>
          <a:solidFill>
            <a:srgbClr val="EEF9F8"/>
          </a:solidFill>
          <a:ln/>
        </p:spPr>
      </p:sp>
      <p:sp>
        <p:nvSpPr>
          <p:cNvPr id="9" name="Shape 7"/>
          <p:cNvSpPr/>
          <p:nvPr/>
        </p:nvSpPr>
        <p:spPr>
          <a:xfrm>
            <a:off x="6172200" y="2057400"/>
            <a:ext cx="5074920" cy="777240"/>
          </a:xfrm>
          <a:prstGeom prst="rect">
            <a:avLst/>
          </a:prstGeom>
          <a:solidFill>
            <a:srgbClr val="EEF9F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05740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Конкурировать в существующем рыночном пространстве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400800" y="205740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Создавать свободное от конкуренции рыночное пространство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2926080"/>
            <a:ext cx="50749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172200" y="2926080"/>
            <a:ext cx="50749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68680" y="292608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Побеждать в конкурентной борьбе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292608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Делать конкуренцию неактуальной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3794760"/>
            <a:ext cx="5074920" cy="777240"/>
          </a:xfrm>
          <a:prstGeom prst="rect">
            <a:avLst/>
          </a:prstGeom>
          <a:solidFill>
            <a:srgbClr val="EEF9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172200" y="3794760"/>
            <a:ext cx="5074920" cy="777240"/>
          </a:xfrm>
          <a:prstGeom prst="rect">
            <a:avLst/>
          </a:prstGeom>
          <a:solidFill>
            <a:srgbClr val="EEF9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68680" y="379476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Эксплуатировать существующий спрос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379476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Создавать и захватывать новый спрос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663440"/>
            <a:ext cx="50749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6172200" y="4663440"/>
            <a:ext cx="50749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68680" y="466344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Выбирать между ценностью и издержками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6400800" y="466344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Разрывать компромисс «ценность–издержки»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5532120"/>
            <a:ext cx="5074920" cy="777240"/>
          </a:xfrm>
          <a:prstGeom prst="rect">
            <a:avLst/>
          </a:prstGeom>
          <a:solidFill>
            <a:srgbClr val="EEF9F8"/>
          </a:solidFill>
          <a:ln/>
        </p:spPr>
      </p:sp>
      <p:sp>
        <p:nvSpPr>
          <p:cNvPr id="25" name="Shape 23"/>
          <p:cNvSpPr/>
          <p:nvPr/>
        </p:nvSpPr>
        <p:spPr>
          <a:xfrm>
            <a:off x="6172200" y="5532120"/>
            <a:ext cx="5074920" cy="777240"/>
          </a:xfrm>
          <a:prstGeom prst="rect">
            <a:avLst/>
          </a:prstGeom>
          <a:solidFill>
            <a:srgbClr val="EEF9F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68680" y="553212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Подстраивать всю систему действий компании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 стратегию дифференциации ИЛИ низких издержек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0" y="553212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Подстраивать всю систему действий компании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 одновременное достижение дифференциации И низких издержек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АНАЛИЗА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Модель четырёх действий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Чтобы разорвать компромисс «ценность–издержки», нужно ответить на четыре вопроса о факторах конкуренции в отрасли.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5166360" cy="1965960"/>
          </a:xfrm>
          <a:prstGeom prst="roundRect">
            <a:avLst>
              <a:gd name="adj" fmla="val 4651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6" name="Image 0" descr="/home/claude/bo_pptx/icons/elimina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468880"/>
            <a:ext cx="777240" cy="7772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74520" y="24231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УПРАЗДНИТЬ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874520" y="28346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факторы, воспринимаемые отраслью как должное, следует упразднить?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72200" y="2148840"/>
            <a:ext cx="5166360" cy="1965960"/>
          </a:xfrm>
          <a:prstGeom prst="roundRect">
            <a:avLst>
              <a:gd name="adj" fmla="val 4651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10" name="Image 1" descr="/home/claude/bo_pptx/icons/reduc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2468880"/>
            <a:ext cx="777240" cy="7772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06640" y="24231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СНИЗИТЬ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7406640" y="28346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 нужно снизить намного ниже отраслевого стандарта?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40080" y="4434840"/>
            <a:ext cx="5166360" cy="1965960"/>
          </a:xfrm>
          <a:prstGeom prst="roundRect">
            <a:avLst>
              <a:gd name="adj" fmla="val 4651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14" name="Image 2" descr="/home/claude/bo_pptx/icons/rai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754880"/>
            <a:ext cx="777240" cy="77724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874520" y="47091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ПОВЫСИТЬ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1874520" y="51206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 нужно поднять намного выше отраслевого стандарта?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172200" y="4434840"/>
            <a:ext cx="5166360" cy="1965960"/>
          </a:xfrm>
          <a:prstGeom prst="roundRect">
            <a:avLst>
              <a:gd name="adj" fmla="val 4651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18" name="Image 3" descr="/home/claude/bo_pptx/icons/crea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4754880"/>
            <a:ext cx="777240" cy="77724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406640" y="470916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17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СОЗДАТЬ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7406640" y="512064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факторы, которых отрасль никогда не предлагала, нужно создать?</a:t>
            </a:r>
            <a:endParaRPr lang="en-US" sz="1150" dirty="0"/>
          </a:p>
        </p:txBody>
      </p:sp>
      <p:sp>
        <p:nvSpPr>
          <p:cNvPr id="21" name="Text 1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ВИЗУАЛИЗАЦИЯ СТРАТЕГИИ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Стратегическая канва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График сравнивает уровень предложения по ключевым факторам конкуренции у отраслевых игроков и у новой стратегии.</a:t>
            </a:r>
            <a:endParaRPr lang="en-US" sz="135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640080" y="2057400"/>
          <a:ext cx="1088136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ПОИСКА ВОЗМОЖНОСТЕЙ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Шесть путей к голубому океану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429000" cy="2331720"/>
          </a:xfrm>
          <a:prstGeom prst="roundRect">
            <a:avLst>
              <a:gd name="adj" fmla="val 3922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5" name="Image 0" descr="/home/claude/bo_pptx/icons/industri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856232"/>
            <a:ext cx="658368" cy="6583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566160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7DE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96112" y="260604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Альтернативные отрасли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96112" y="3081528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Изучить продукты и услуги других отраслей, решающие ту же задачу.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343400" y="1600200"/>
            <a:ext cx="3429000" cy="2331720"/>
          </a:xfrm>
          <a:prstGeom prst="roundRect">
            <a:avLst>
              <a:gd name="adj" fmla="val 3922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10" name="Image 1" descr="/home/claude/bo_pptx/icons/group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1856232"/>
            <a:ext cx="658368" cy="65836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269480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7DE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4599432" y="260604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Стратегические группы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599432" y="3081528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Посмотреть за пределы своей группы игроков внутри отрасли.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429000" cy="2331720"/>
          </a:xfrm>
          <a:prstGeom prst="roundRect">
            <a:avLst>
              <a:gd name="adj" fmla="val 3922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15" name="Image 2" descr="/home/claude/bo_pptx/icons/buy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856232"/>
            <a:ext cx="658368" cy="6583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0972800" y="1764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7DE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8302752" y="260604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Цепочка покупателей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8302752" y="3081528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Переориентироваться с покупателя на других участников цепочки.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40080" y="4206240"/>
            <a:ext cx="3429000" cy="2331720"/>
          </a:xfrm>
          <a:prstGeom prst="roundRect">
            <a:avLst>
              <a:gd name="adj" fmla="val 3922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20" name="Image 3" descr="/home/claude/bo_pptx/icons/link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4462272"/>
            <a:ext cx="658368" cy="65836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566160" y="43708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7DE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896112" y="521208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Дополняющие продукты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896112" y="5687568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Учесть сопутствующие товары и услуги, влияющие на ценность.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343400" y="4206240"/>
            <a:ext cx="3429000" cy="2331720"/>
          </a:xfrm>
          <a:prstGeom prst="roundRect">
            <a:avLst>
              <a:gd name="adj" fmla="val 3922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25" name="Image 4" descr="/home/claude/bo_pptx/icons/emot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9432" y="4462272"/>
            <a:ext cx="658368" cy="6583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269480" y="43708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7DE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4599432" y="521208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Функция и эмоция</a:t>
            </a:r>
            <a:endParaRPr lang="en-US" sz="1400" dirty="0"/>
          </a:p>
        </p:txBody>
      </p:sp>
      <p:sp>
        <p:nvSpPr>
          <p:cNvPr id="28" name="Text 21"/>
          <p:cNvSpPr txBox="1"/>
          <p:nvPr/>
        </p:nvSpPr>
        <p:spPr>
          <a:xfrm>
            <a:off x="4599432" y="5687568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Пересмотреть функциональную или эмоциональную ориентацию отрасли.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8046720" y="4206240"/>
            <a:ext cx="3429000" cy="2331720"/>
          </a:xfrm>
          <a:prstGeom prst="roundRect">
            <a:avLst>
              <a:gd name="adj" fmla="val 3922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01600" dist="25400" dir="5400000">
              <a:srgbClr val="1B2E30">
                <a:alpha val="12000"/>
              </a:srgbClr>
            </a:outerShdw>
          </a:effectLst>
        </p:spPr>
      </p:sp>
      <p:pic>
        <p:nvPicPr>
          <p:cNvPr id="30" name="Image 5" descr="/home/claude/bo_pptx/icons/tim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2752" y="4462272"/>
            <a:ext cx="658368" cy="65836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0972800" y="43708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7DE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8302752" y="5212080"/>
            <a:ext cx="2916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Тренды во времени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8302752" y="5687568"/>
            <a:ext cx="29169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Оценить, как значимые тренды изменят ценность со временем.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Примеры голубых океанов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520440" cy="4206240"/>
          </a:xfrm>
          <a:prstGeom prst="roundRect">
            <a:avLst>
              <a:gd name="adj" fmla="val 3117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14300" dist="38100" dir="5400000">
              <a:srgbClr val="1B2E30">
                <a:alpha val="14000"/>
              </a:srgbClr>
            </a:outerShdw>
          </a:effectLst>
        </p:spPr>
      </p:sp>
      <p:pic>
        <p:nvPicPr>
          <p:cNvPr id="5" name="Image 0" descr="/home/claude/bo_pptx/icons/cirq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5960" y="2057400"/>
            <a:ext cx="868680" cy="8686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31089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Cirque du Soleil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3657600"/>
            <a:ext cx="2880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Отказался от звёзд и животных традиционного цирка, соединив цирковое искусство с театром — создав новую категорию зрелища для взрослой аудитории.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389120" y="1691640"/>
            <a:ext cx="3520440" cy="4206240"/>
          </a:xfrm>
          <a:prstGeom prst="roundRect">
            <a:avLst>
              <a:gd name="adj" fmla="val 3117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14300" dist="38100" dir="5400000">
              <a:srgbClr val="1B2E30">
                <a:alpha val="14000"/>
              </a:srgbClr>
            </a:outerShdw>
          </a:effectLst>
        </p:spPr>
      </p:sp>
      <p:pic>
        <p:nvPicPr>
          <p:cNvPr id="9" name="Image 1" descr="/home/claude/bo_pptx/icons/gamep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057400"/>
            <a:ext cx="868680" cy="8686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663440" y="31089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Nintendo Wii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4709160" y="3657600"/>
            <a:ext cx="2880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Ушёл от гонки за мощной графикой и переключился на простое, доступное движение — привлёк непрофильную аудиторию: семьи и пожилых людей.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138160" y="1691640"/>
            <a:ext cx="3520440" cy="4206240"/>
          </a:xfrm>
          <a:prstGeom prst="roundRect">
            <a:avLst>
              <a:gd name="adj" fmla="val 3117"/>
            </a:avLst>
          </a:prstGeom>
          <a:solidFill>
            <a:srgbClr val="EEF9F8"/>
          </a:solidFill>
          <a:ln/>
          <a:effectLst>
            <a:outerShdw sx="100000" sy="100000" kx="0" ky="0" algn="bl" rotWithShape="0" blurRad="114300" dist="38100" dir="5400000">
              <a:srgbClr val="1B2E30">
                <a:alpha val="14000"/>
              </a:srgbClr>
            </a:outerShdw>
          </a:effectLst>
        </p:spPr>
      </p:sp>
      <p:pic>
        <p:nvPicPr>
          <p:cNvPr id="13" name="Image 2" descr="/home/claude/bo_pptx/icons/wi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2057400"/>
            <a:ext cx="868680" cy="8686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412480" y="31089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17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[yellow tail]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8458200" y="3657600"/>
            <a:ext cx="2880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Упростил вино, убрав сложную терминологию и выбор, и предложил его как доступный, лёгкий для восприятия напиток для массового покупателя.</a:t>
            </a:r>
            <a:endParaRPr lang="en-US" sz="1150" dirty="0"/>
          </a:p>
        </p:txBody>
      </p:sp>
      <p:sp>
        <p:nvSpPr>
          <p:cNvPr id="16" name="Text 1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ВАЖНО УЧИТЫВАТЬ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Ограничения и принципы успеха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5074920" cy="4297680"/>
          </a:xfrm>
          <a:prstGeom prst="roundRect">
            <a:avLst>
              <a:gd name="adj" fmla="val 2128"/>
            </a:avLst>
          </a:prstGeom>
          <a:solidFill>
            <a:srgbClr val="EEF9F8"/>
          </a:solidFill>
          <a:ln/>
        </p:spPr>
      </p:sp>
      <p:pic>
        <p:nvPicPr>
          <p:cNvPr id="5" name="Image 0" descr="/home/claude/bo_pptx/icons/ri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011680"/>
            <a:ext cx="640080" cy="6400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2075688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64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Риски и ограничения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2926080"/>
            <a:ext cx="44348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Успешный голубой океан со временем привлекает имитаторов</a:t>
            </a:r>
            <a:endParaRPr lang="en-US" sz="1200" dirty="0"/>
          </a:p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Требует смелости отказаться от привычных отраслевых метрик</a:t>
            </a:r>
            <a:endParaRPr lang="en-US" sz="1200" dirty="0"/>
          </a:p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Спрос на новом рынке сложно оценить заранее</a:t>
            </a:r>
            <a:endParaRPr lang="en-US" sz="1200" dirty="0"/>
          </a:p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3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гарантирует успех — нужна постоянная инновация ценности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172200" y="1691640"/>
            <a:ext cx="5074920" cy="4297680"/>
          </a:xfrm>
          <a:prstGeom prst="roundRect">
            <a:avLst>
              <a:gd name="adj" fmla="val 2128"/>
            </a:avLst>
          </a:prstGeom>
          <a:solidFill>
            <a:srgbClr val="028090"/>
          </a:solidFill>
          <a:ln/>
        </p:spPr>
      </p:sp>
      <p:pic>
        <p:nvPicPr>
          <p:cNvPr id="9" name="Image 1" descr="/home/claude/bo_pptx/icons/ch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201168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2075688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Принципы успеха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6492240" y="2926080"/>
            <a:ext cx="44348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Фокусируйтесь на общей картине, а не на цифрах</a:t>
            </a:r>
            <a:endParaRPr lang="en-US" sz="1200" dirty="0"/>
          </a:p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Выходите за пределы существующего спроса</a:t>
            </a:r>
            <a:endParaRPr lang="en-US" sz="1200" dirty="0"/>
          </a:p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Соблюдайте верную последовательность: полезность → цена → издержки → внедрение</a:t>
            </a:r>
            <a:endParaRPr lang="en-US" sz="1200" dirty="0"/>
          </a:p>
          <a:p>
            <a:pPr marL="177800" indent="-177800">
              <a:lnSpc>
                <a:spcPts val="16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Вовлекайте команду в процесс — это снижает сопротивление изменениям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7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234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28655" y="5120640"/>
            <a:ext cx="2926080" cy="2926080"/>
          </a:xfrm>
          <a:prstGeom prst="ellipse">
            <a:avLst/>
          </a:prstGeom>
          <a:solidFill>
            <a:srgbClr val="02C39A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643055" y="3749040"/>
            <a:ext cx="1463040" cy="14630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448495" y="6035040"/>
            <a:ext cx="1005840" cy="1005840"/>
          </a:xfrm>
          <a:prstGeom prst="ellipse">
            <a:avLst/>
          </a:prstGeom>
          <a:solidFill>
            <a:srgbClr val="02C39A">
              <a:alpha val="2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-1280160" y="-1463040"/>
            <a:ext cx="2743200" cy="2743200"/>
          </a:xfrm>
          <a:prstGeom prst="ellipse">
            <a:avLst/>
          </a:prstGeom>
          <a:solidFill>
            <a:srgbClr val="00A896">
              <a:alpha val="9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-548640"/>
            <a:ext cx="1097280" cy="1097280"/>
          </a:xfrm>
          <a:prstGeom prst="ellipse">
            <a:avLst/>
          </a:prstGeom>
          <a:solidFill>
            <a:srgbClr val="00A896">
              <a:alpha val="17000"/>
            </a:srgbClr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914400"/>
            <a:ext cx="9601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 соревнуйтесь.</a:t>
            </a:r>
            <a:endParaRPr lang="en-US" sz="34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Создавайте новый рынок.</a:t>
            </a:r>
            <a:endParaRPr lang="en-US" sz="3400" dirty="0"/>
          </a:p>
        </p:txBody>
      </p:sp>
      <p:pic>
        <p:nvPicPr>
          <p:cNvPr id="9" name="Image 0" descr="/home/claude/bo_pptx/icons/rock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697480"/>
            <a:ext cx="731520" cy="73152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508760" y="2743200"/>
            <a:ext cx="9144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ts val="19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DCF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Голубой океан — это новое рыночное пространство, а не победа над конкурентами</a:t>
            </a:r>
            <a:endParaRPr lang="en-US" sz="1400" dirty="0"/>
          </a:p>
          <a:p>
            <a:pPr marL="177800" indent="-177800">
              <a:lnSpc>
                <a:spcPts val="19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DCF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Инновация ценности одновременно снижает издержки и повышает ценность для покупателя</a:t>
            </a:r>
            <a:endParaRPr lang="en-US" sz="1400" dirty="0"/>
          </a:p>
          <a:p>
            <a:pPr marL="177800" indent="-177800">
              <a:lnSpc>
                <a:spcPts val="19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DCF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ERRC и стратегическая канва помогают выйти за рамки отраслевых стандартов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40080" y="5257800"/>
            <a:ext cx="5029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53949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Спасибо за внимание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9F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СТРАТЕГИЯ ГОЛУБОГО ОКЕАНА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0820095" y="644652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2026-08-27T17:39:26Z</dcterms:created>
  <dcterms:modified xsi:type="dcterms:W3CDTF">2026-08-27T17:39:26Z</dcterms:modified>
</cp:coreProperties>
</file>