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D33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463040"/>
            <a:ext cx="5029200" cy="5029200"/>
          </a:xfrm>
          <a:prstGeom prst="ellipse">
            <a:avLst/>
          </a:prstGeom>
          <a:solidFill>
            <a:srgbClr val="6E97C4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645920" y="4206240"/>
            <a:ext cx="4206240" cy="4206240"/>
          </a:xfrm>
          <a:prstGeom prst="ellipse">
            <a:avLst/>
          </a:prstGeom>
          <a:solidFill>
            <a:srgbClr val="9C8FC9">
              <a:alpha val="2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9966960" y="4480560"/>
            <a:ext cx="2377440" cy="2377440"/>
          </a:xfrm>
          <a:prstGeom prst="ellipse">
            <a:avLst/>
          </a:prstGeom>
          <a:solidFill>
            <a:srgbClr val="FFFFFF">
              <a:alpha val="10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5413248" y="1417320"/>
            <a:ext cx="1371600" cy="1371600"/>
          </a:xfrm>
          <a:prstGeom prst="ellipse">
            <a:avLst/>
          </a:prstGeom>
          <a:solidFill>
            <a:srgbClr val="6E97C4"/>
          </a:solidFill>
          <a:ln/>
        </p:spPr>
      </p:sp>
      <p:pic>
        <p:nvPicPr>
          <p:cNvPr id="6" name="Image 0" descr="/home/claude/stress_pptx/icons/wind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56148" y="1760220"/>
            <a:ext cx="685800" cy="6858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0" y="3063240"/>
            <a:ext cx="121889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300" kern="0" dirty="0">
                <a:solidFill>
                  <a:srgbClr val="8FB2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СПОКОЙСТВИЕ КАК НАВЫК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731520" y="3383280"/>
            <a:ext cx="10725912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Стресс и как с ним бороться</a:t>
            </a:r>
            <a:endParaRPr lang="en-US" sz="4200" dirty="0"/>
          </a:p>
        </p:txBody>
      </p:sp>
      <p:sp>
        <p:nvSpPr>
          <p:cNvPr id="9" name="Text 6"/>
          <p:cNvSpPr/>
          <p:nvPr/>
        </p:nvSpPr>
        <p:spPr>
          <a:xfrm>
            <a:off x="1645920" y="4526280"/>
            <a:ext cx="889711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D9D2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Практическое руководство к балансу, ясности</a:t>
            </a:r>
            <a:endParaRPr lang="en-US" sz="1500" dirty="0"/>
          </a:p>
          <a:p>
            <a:pPr algn="ctr"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D9D2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 внутреннему спокойствию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3D336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737360" y="-1737360"/>
            <a:ext cx="4754880" cy="4754880"/>
          </a:xfrm>
          <a:prstGeom prst="ellipse">
            <a:avLst/>
          </a:prstGeom>
          <a:solidFill>
            <a:srgbClr val="6E97C4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875520" y="4480560"/>
            <a:ext cx="4206240" cy="4206240"/>
          </a:xfrm>
          <a:prstGeom prst="ellipse">
            <a:avLst/>
          </a:prstGeom>
          <a:solidFill>
            <a:srgbClr val="9C8FC9">
              <a:alpha val="2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413248" y="685800"/>
            <a:ext cx="1371600" cy="1371600"/>
          </a:xfrm>
          <a:prstGeom prst="ellipse">
            <a:avLst/>
          </a:prstGeom>
          <a:solidFill>
            <a:srgbClr val="6E97C4"/>
          </a:solidFill>
          <a:ln/>
        </p:spPr>
      </p:sp>
      <p:pic>
        <p:nvPicPr>
          <p:cNvPr id="5" name="Image 0" descr="/home/claude/stress_pptx/icons/heart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56148" y="1028700"/>
            <a:ext cx="685800" cy="6858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88720" y="2331720"/>
            <a:ext cx="981151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3400"/>
              </a:lnSpc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Забота о себе — это не роскошь, а необходимость</a:t>
            </a:r>
            <a:endParaRPr lang="en-US" sz="2800" dirty="0"/>
          </a:p>
        </p:txBody>
      </p:sp>
      <p:sp>
        <p:nvSpPr>
          <p:cNvPr id="7" name="Shape 4"/>
          <p:cNvSpPr/>
          <p:nvPr/>
        </p:nvSpPr>
        <p:spPr>
          <a:xfrm>
            <a:off x="5175504" y="3611880"/>
            <a:ext cx="640080" cy="640080"/>
          </a:xfrm>
          <a:prstGeom prst="ellipse">
            <a:avLst/>
          </a:prstGeom>
          <a:solidFill>
            <a:srgbClr val="7C6BA8"/>
          </a:solidFill>
          <a:ln/>
        </p:spPr>
      </p:sp>
      <p:pic>
        <p:nvPicPr>
          <p:cNvPr id="8" name="Image 1" descr="/home/claude/stress_pptx/icons/stethoscope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9522" y="3755898"/>
            <a:ext cx="352044" cy="35204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103120" y="4343400"/>
            <a:ext cx="79827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D9D2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Если стресс мешает повседневной жизни дольше двух недель — это повод обратиться к психологу или врачу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0" y="5806440"/>
            <a:ext cx="121889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200" kern="0" dirty="0">
                <a:solidFill>
                  <a:srgbClr val="8FB2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Спасибо за внимание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E97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такое стресс?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822960" cy="822960"/>
          </a:xfrm>
          <a:prstGeom prst="ellipse">
            <a:avLst/>
          </a:prstGeom>
          <a:solidFill>
            <a:srgbClr val="7C6BA8"/>
          </a:solidFill>
          <a:ln/>
        </p:spPr>
      </p:sp>
      <p:pic>
        <p:nvPicPr>
          <p:cNvPr id="5" name="Image 0" descr="/home/claude/stress_pptx/icons/brain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3806" y="1785366"/>
            <a:ext cx="452628" cy="4526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2606040"/>
            <a:ext cx="60350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352F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Стресс — естественная реакция организма на вызовы, изменения или воспринимаемую угрозу. Он мобилизует физические и психологические ресурсы, помогая справляться со сложными ситуациями.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48640" y="4709160"/>
            <a:ext cx="603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00" i="1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Проблема возникает не от самого стресса, а от того, когда его слишком много и он не находит выхода.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7040880" y="1600200"/>
            <a:ext cx="4480560" cy="1965960"/>
          </a:xfrm>
          <a:prstGeom prst="roundRect">
            <a:avLst>
              <a:gd name="adj" fmla="val 5581"/>
            </a:avLst>
          </a:prstGeom>
          <a:solidFill>
            <a:srgbClr val="EDE8F7"/>
          </a:solidFill>
          <a:ln/>
        </p:spPr>
      </p:sp>
      <p:sp>
        <p:nvSpPr>
          <p:cNvPr id="9" name="Text 6"/>
          <p:cNvSpPr/>
          <p:nvPr/>
        </p:nvSpPr>
        <p:spPr>
          <a:xfrm>
            <a:off x="7360920" y="1810512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C6B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Эустресс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60920" y="2240280"/>
            <a:ext cx="3840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352F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Полезное напряжение, которое мобилизует и помогает сосредоточиться — например, перед важным выступлением.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7040880" y="3794760"/>
            <a:ext cx="4480560" cy="1965960"/>
          </a:xfrm>
          <a:prstGeom prst="roundRect">
            <a:avLst>
              <a:gd name="adj" fmla="val 5581"/>
            </a:avLst>
          </a:prstGeom>
          <a:solidFill>
            <a:srgbClr val="E3EEF9"/>
          </a:solidFill>
          <a:ln/>
        </p:spPr>
      </p:sp>
      <p:sp>
        <p:nvSpPr>
          <p:cNvPr id="12" name="Text 9"/>
          <p:cNvSpPr/>
          <p:nvPr/>
        </p:nvSpPr>
        <p:spPr>
          <a:xfrm>
            <a:off x="7360920" y="4005072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97C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Дистресс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360920" y="4434840"/>
            <a:ext cx="3840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352F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Разрушительное напряжение, которое накапливается и истощает, если сохраняется слишком долго.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54864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Стресс и как с ним бороться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548872" y="6528816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DE8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E97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ПРОЯВЛЕНИЯ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Как стресс влияет на организм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D3363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057400"/>
            <a:ext cx="777240" cy="777240"/>
          </a:xfrm>
          <a:prstGeom prst="ellipse">
            <a:avLst/>
          </a:prstGeom>
          <a:solidFill>
            <a:srgbClr val="7C6BA8"/>
          </a:solidFill>
          <a:ln/>
        </p:spPr>
      </p:sp>
      <p:pic>
        <p:nvPicPr>
          <p:cNvPr id="6" name="Image 0" descr="/home/claude/stress_pptx/icons/heartbeat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3559" y="2232279"/>
            <a:ext cx="427482" cy="42748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2011680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Тело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828800" y="2404872"/>
            <a:ext cx="3703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Учащённое сердцебиение, напряжение в мышцах, головные боли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355080" y="1691640"/>
            <a:ext cx="525780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D3363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75120" y="2057400"/>
            <a:ext cx="777240" cy="777240"/>
          </a:xfrm>
          <a:prstGeom prst="ellipse">
            <a:avLst/>
          </a:prstGeom>
          <a:solidFill>
            <a:srgbClr val="6E97C4"/>
          </a:solidFill>
          <a:ln/>
        </p:spPr>
      </p:sp>
      <p:pic>
        <p:nvPicPr>
          <p:cNvPr id="11" name="Image 1" descr="/home/claude/stress_pptx/icons/brain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999" y="2232279"/>
            <a:ext cx="427482" cy="42748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635240" y="2011680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Разум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7635240" y="2404872"/>
            <a:ext cx="3703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Трудности с концентрацией, навязчивые мысли, забывчивость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25780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D3363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343400"/>
            <a:ext cx="777240" cy="777240"/>
          </a:xfrm>
          <a:prstGeom prst="ellipse">
            <a:avLst/>
          </a:prstGeom>
          <a:solidFill>
            <a:srgbClr val="6E97C4"/>
          </a:solidFill>
          <a:ln/>
        </p:spPr>
      </p:sp>
      <p:pic>
        <p:nvPicPr>
          <p:cNvPr id="16" name="Image 2" descr="/home/claude/stress_pptx/icons/bed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559" y="4518279"/>
            <a:ext cx="427482" cy="42748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4297680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Сон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1828800" y="4690872"/>
            <a:ext cx="3703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Бессонница, поверхностный сон, трудности с засыпанием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355080" y="3977640"/>
            <a:ext cx="525780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D3363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75120" y="4343400"/>
            <a:ext cx="777240" cy="777240"/>
          </a:xfrm>
          <a:prstGeom prst="ellipse">
            <a:avLst/>
          </a:prstGeom>
          <a:solidFill>
            <a:srgbClr val="7C6BA8"/>
          </a:solidFill>
          <a:ln/>
        </p:spPr>
      </p:sp>
      <p:pic>
        <p:nvPicPr>
          <p:cNvPr id="21" name="Image 3" descr="/home/claude/stress_pptx/icons/utensils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999" y="4518279"/>
            <a:ext cx="427482" cy="42748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635240" y="4297680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Питание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7635240" y="4690872"/>
            <a:ext cx="3703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Изменение аппетита, переедание или его отсутствие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54864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Стресс и как с ним бороться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1548872" y="6528816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E97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СИГНАЛЫ ТЕЛА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Признаки хронического стресса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64792"/>
            <a:ext cx="777240" cy="777240"/>
          </a:xfrm>
          <a:prstGeom prst="ellipse">
            <a:avLst/>
          </a:prstGeom>
          <a:solidFill>
            <a:srgbClr val="7C6BA8"/>
          </a:solidFill>
          <a:ln/>
        </p:spPr>
      </p:sp>
      <p:pic>
        <p:nvPicPr>
          <p:cNvPr id="5" name="Image 0" descr="/home/claude/stress_pptx/icons/battery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3519" y="1939671"/>
            <a:ext cx="427482" cy="42748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00200" y="1691640"/>
            <a:ext cx="3749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Постоянная усталость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577840" y="1691640"/>
            <a:ext cx="6035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Ощущение истощения даже после отдыха и полноценного сна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48640" y="2825496"/>
            <a:ext cx="11091672" cy="0"/>
          </a:xfrm>
          <a:prstGeom prst="line">
            <a:avLst/>
          </a:prstGeom>
          <a:noFill/>
          <a:ln w="12700">
            <a:solidFill>
              <a:srgbClr val="E4DF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3063240"/>
            <a:ext cx="777240" cy="777240"/>
          </a:xfrm>
          <a:prstGeom prst="ellipse">
            <a:avLst/>
          </a:prstGeom>
          <a:solidFill>
            <a:srgbClr val="6E97C4"/>
          </a:solidFill>
          <a:ln/>
        </p:spPr>
      </p:sp>
      <p:pic>
        <p:nvPicPr>
          <p:cNvPr id="10" name="Image 1" descr="/home/claude/stress_pptx/icons/frown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519" y="3238119"/>
            <a:ext cx="427482" cy="42748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600200" y="2990088"/>
            <a:ext cx="3749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Раздражительность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5577840" y="2990088"/>
            <a:ext cx="6035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Резкие эмоциональные реакции на мелкие поводы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548640" y="4123944"/>
            <a:ext cx="11091672" cy="0"/>
          </a:xfrm>
          <a:prstGeom prst="line">
            <a:avLst/>
          </a:prstGeom>
          <a:noFill/>
          <a:ln w="12700">
            <a:solidFill>
              <a:srgbClr val="E4DFF2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548640" y="4361688"/>
            <a:ext cx="777240" cy="777240"/>
          </a:xfrm>
          <a:prstGeom prst="ellipse">
            <a:avLst/>
          </a:prstGeom>
          <a:solidFill>
            <a:srgbClr val="7C6BA8"/>
          </a:solidFill>
          <a:ln/>
        </p:spPr>
      </p:sp>
      <p:pic>
        <p:nvPicPr>
          <p:cNvPr id="15" name="Image 2" descr="/home/claude/stress_pptx/icons/moon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19" y="4536567"/>
            <a:ext cx="427482" cy="42748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600200" y="4288536"/>
            <a:ext cx="3749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Проблемы со сном</a:t>
            </a:r>
            <a:endParaRPr lang="en-US" sz="1600" dirty="0"/>
          </a:p>
        </p:txBody>
      </p:sp>
      <p:sp>
        <p:nvSpPr>
          <p:cNvPr id="17" name="Text 12"/>
          <p:cNvSpPr/>
          <p:nvPr/>
        </p:nvSpPr>
        <p:spPr>
          <a:xfrm>
            <a:off x="5577840" y="4288536"/>
            <a:ext cx="6035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Трудности с засыпанием или частые ночные пробуждения</a:t>
            </a:r>
            <a:endParaRPr lang="en-US" sz="1300" dirty="0"/>
          </a:p>
        </p:txBody>
      </p:sp>
      <p:sp>
        <p:nvSpPr>
          <p:cNvPr id="18" name="Shape 13"/>
          <p:cNvSpPr/>
          <p:nvPr/>
        </p:nvSpPr>
        <p:spPr>
          <a:xfrm>
            <a:off x="548640" y="5422392"/>
            <a:ext cx="11091672" cy="0"/>
          </a:xfrm>
          <a:prstGeom prst="line">
            <a:avLst/>
          </a:prstGeom>
          <a:noFill/>
          <a:ln w="12700">
            <a:solidFill>
              <a:srgbClr val="E4DFF2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548640" y="5660136"/>
            <a:ext cx="777240" cy="777240"/>
          </a:xfrm>
          <a:prstGeom prst="ellipse">
            <a:avLst/>
          </a:prstGeom>
          <a:solidFill>
            <a:srgbClr val="6E97C4"/>
          </a:solidFill>
          <a:ln/>
        </p:spPr>
      </p:sp>
      <p:pic>
        <p:nvPicPr>
          <p:cNvPr id="20" name="Image 3" descr="/home/claude/stress_pptx/icons/exclamation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519" y="5835015"/>
            <a:ext cx="427482" cy="427482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600200" y="5586984"/>
            <a:ext cx="3749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Ощущение перегруженности</a:t>
            </a:r>
            <a:endParaRPr lang="en-US" sz="1600" dirty="0"/>
          </a:p>
        </p:txBody>
      </p:sp>
      <p:sp>
        <p:nvSpPr>
          <p:cNvPr id="22" name="Text 16"/>
          <p:cNvSpPr/>
          <p:nvPr/>
        </p:nvSpPr>
        <p:spPr>
          <a:xfrm>
            <a:off x="5577840" y="5586984"/>
            <a:ext cx="6035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Чувство, что задач больше, чем сил с ними справиться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54864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Стресс и как с ним бороться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548872" y="6528816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3EE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E97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ТРИГГЕРЫ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Частые причины стресса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D3363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057400"/>
            <a:ext cx="777240" cy="777240"/>
          </a:xfrm>
          <a:prstGeom prst="ellipse">
            <a:avLst/>
          </a:prstGeom>
          <a:solidFill>
            <a:srgbClr val="7C6BA8"/>
          </a:solidFill>
          <a:ln/>
        </p:spPr>
      </p:sp>
      <p:pic>
        <p:nvPicPr>
          <p:cNvPr id="6" name="Image 0" descr="/home/claude/stress_pptx/icons/briefcase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3559" y="2232279"/>
            <a:ext cx="427482" cy="42748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2011680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Работа и дедлайны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828800" y="2404872"/>
            <a:ext cx="3703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Высокая нагрузка, давление сроков, многозадачность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355080" y="1691640"/>
            <a:ext cx="525780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D3363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75120" y="2057400"/>
            <a:ext cx="777240" cy="777240"/>
          </a:xfrm>
          <a:prstGeom prst="ellipse">
            <a:avLst/>
          </a:prstGeom>
          <a:solidFill>
            <a:srgbClr val="6E97C4"/>
          </a:solidFill>
          <a:ln/>
        </p:spPr>
      </p:sp>
      <p:pic>
        <p:nvPicPr>
          <p:cNvPr id="11" name="Image 1" descr="/home/claude/stress_pptx/icons/users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999" y="2232279"/>
            <a:ext cx="427482" cy="42748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635240" y="2011680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Отношения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7635240" y="2404872"/>
            <a:ext cx="3703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Конфликты в семье, с коллегами или друзьями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25780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D3363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343400"/>
            <a:ext cx="777240" cy="777240"/>
          </a:xfrm>
          <a:prstGeom prst="ellipse">
            <a:avLst/>
          </a:prstGeom>
          <a:solidFill>
            <a:srgbClr val="6E97C4"/>
          </a:solidFill>
          <a:ln/>
        </p:spPr>
      </p:sp>
      <p:pic>
        <p:nvPicPr>
          <p:cNvPr id="16" name="Image 2" descr="/home/claude/stress_pptx/icons/money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559" y="4518279"/>
            <a:ext cx="427482" cy="42748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4297680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Финансовые трудности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1828800" y="4690872"/>
            <a:ext cx="3703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Нестабильность дохода, непредвиденные расходы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355080" y="3977640"/>
            <a:ext cx="525780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D3363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75120" y="4343400"/>
            <a:ext cx="777240" cy="777240"/>
          </a:xfrm>
          <a:prstGeom prst="ellipse">
            <a:avLst/>
          </a:prstGeom>
          <a:solidFill>
            <a:srgbClr val="7C6BA8"/>
          </a:solidFill>
          <a:ln/>
        </p:spPr>
      </p:sp>
      <p:pic>
        <p:nvPicPr>
          <p:cNvPr id="21" name="Image 3" descr="/home/claude/stress_pptx/icons/mobile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999" y="4518279"/>
            <a:ext cx="427482" cy="42748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635240" y="4297680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Информационная перегрузка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7635240" y="4690872"/>
            <a:ext cx="3703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Постоянный поток новостей и уведомлений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54864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Стресс и как с ним бороться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1548872" y="6528816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E97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БЫСТРЫЙ ИНСТРУМЕНТ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Дыхательная техника «4-7-8»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9509760" y="502920"/>
            <a:ext cx="777240" cy="777240"/>
          </a:xfrm>
          <a:prstGeom prst="ellipse">
            <a:avLst/>
          </a:prstGeom>
          <a:solidFill>
            <a:srgbClr val="6E97C4"/>
          </a:solidFill>
          <a:ln/>
        </p:spPr>
      </p:sp>
      <p:pic>
        <p:nvPicPr>
          <p:cNvPr id="5" name="Image 0" descr="/home/claude/stress_pptx/icons/wind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84639" y="677799"/>
            <a:ext cx="427482" cy="42748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783080"/>
            <a:ext cx="10698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Простое упражнение, которое можно выполнить за минуту в любой обстановке, чтобы снизить возбуждение нервной системы.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48640" y="2697480"/>
            <a:ext cx="2514600" cy="2377440"/>
          </a:xfrm>
          <a:prstGeom prst="roundRect">
            <a:avLst>
              <a:gd name="adj" fmla="val 4615"/>
            </a:avLst>
          </a:prstGeom>
          <a:solidFill>
            <a:srgbClr val="EDE8F7"/>
          </a:solidFill>
          <a:ln/>
        </p:spPr>
      </p:sp>
      <p:sp>
        <p:nvSpPr>
          <p:cNvPr id="8" name="Text 5"/>
          <p:cNvSpPr/>
          <p:nvPr/>
        </p:nvSpPr>
        <p:spPr>
          <a:xfrm>
            <a:off x="548640" y="2926080"/>
            <a:ext cx="2514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7C6B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400" dirty="0"/>
          </a:p>
        </p:txBody>
      </p:sp>
      <p:sp>
        <p:nvSpPr>
          <p:cNvPr id="9" name="Text 6"/>
          <p:cNvSpPr/>
          <p:nvPr/>
        </p:nvSpPr>
        <p:spPr>
          <a:xfrm>
            <a:off x="548640" y="393192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Вдох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548640" y="438912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секунды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3337560" y="2697480"/>
            <a:ext cx="2514600" cy="2377440"/>
          </a:xfrm>
          <a:prstGeom prst="roundRect">
            <a:avLst>
              <a:gd name="adj" fmla="val 4615"/>
            </a:avLst>
          </a:prstGeom>
          <a:solidFill>
            <a:srgbClr val="E3EEF9"/>
          </a:solidFill>
          <a:ln/>
        </p:spPr>
      </p:sp>
      <p:sp>
        <p:nvSpPr>
          <p:cNvPr id="12" name="Text 9"/>
          <p:cNvSpPr/>
          <p:nvPr/>
        </p:nvSpPr>
        <p:spPr>
          <a:xfrm>
            <a:off x="3337560" y="2926080"/>
            <a:ext cx="2514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6E97C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400" dirty="0"/>
          </a:p>
        </p:txBody>
      </p:sp>
      <p:sp>
        <p:nvSpPr>
          <p:cNvPr id="13" name="Text 10"/>
          <p:cNvSpPr/>
          <p:nvPr/>
        </p:nvSpPr>
        <p:spPr>
          <a:xfrm>
            <a:off x="3337560" y="393192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Задержка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3337560" y="438912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секунд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6126480" y="2697480"/>
            <a:ext cx="2514600" cy="2377440"/>
          </a:xfrm>
          <a:prstGeom prst="roundRect">
            <a:avLst>
              <a:gd name="adj" fmla="val 4615"/>
            </a:avLst>
          </a:prstGeom>
          <a:solidFill>
            <a:srgbClr val="EDE8F7"/>
          </a:solidFill>
          <a:ln/>
        </p:spPr>
      </p:sp>
      <p:sp>
        <p:nvSpPr>
          <p:cNvPr id="16" name="Text 13"/>
          <p:cNvSpPr/>
          <p:nvPr/>
        </p:nvSpPr>
        <p:spPr>
          <a:xfrm>
            <a:off x="6126480" y="2926080"/>
            <a:ext cx="2514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7C6BA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4400" dirty="0"/>
          </a:p>
        </p:txBody>
      </p:sp>
      <p:sp>
        <p:nvSpPr>
          <p:cNvPr id="17" name="Text 14"/>
          <p:cNvSpPr/>
          <p:nvPr/>
        </p:nvSpPr>
        <p:spPr>
          <a:xfrm>
            <a:off x="6126480" y="393192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Выдох</a:t>
            </a:r>
            <a:endParaRPr lang="en-US" sz="1700" dirty="0"/>
          </a:p>
        </p:txBody>
      </p:sp>
      <p:sp>
        <p:nvSpPr>
          <p:cNvPr id="18" name="Text 15"/>
          <p:cNvSpPr/>
          <p:nvPr/>
        </p:nvSpPr>
        <p:spPr>
          <a:xfrm>
            <a:off x="6126480" y="438912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секунд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8915400" y="2697480"/>
            <a:ext cx="2514600" cy="2377440"/>
          </a:xfrm>
          <a:prstGeom prst="roundRect">
            <a:avLst>
              <a:gd name="adj" fmla="val 4615"/>
            </a:avLst>
          </a:prstGeom>
          <a:solidFill>
            <a:srgbClr val="E3EEF9"/>
          </a:solidFill>
          <a:ln/>
        </p:spPr>
      </p:sp>
      <p:sp>
        <p:nvSpPr>
          <p:cNvPr id="20" name="Text 17"/>
          <p:cNvSpPr/>
          <p:nvPr/>
        </p:nvSpPr>
        <p:spPr>
          <a:xfrm>
            <a:off x="8915400" y="2926080"/>
            <a:ext cx="2514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6E97C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4400" dirty="0"/>
          </a:p>
        </p:txBody>
      </p:sp>
      <p:sp>
        <p:nvSpPr>
          <p:cNvPr id="21" name="Text 18"/>
          <p:cNvSpPr/>
          <p:nvPr/>
        </p:nvSpPr>
        <p:spPr>
          <a:xfrm>
            <a:off x="8915400" y="3931920"/>
            <a:ext cx="2514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Повтор</a:t>
            </a:r>
            <a:endParaRPr lang="en-US" sz="1700" dirty="0"/>
          </a:p>
        </p:txBody>
      </p:sp>
      <p:sp>
        <p:nvSpPr>
          <p:cNvPr id="22" name="Text 19"/>
          <p:cNvSpPr/>
          <p:nvPr/>
        </p:nvSpPr>
        <p:spPr>
          <a:xfrm>
            <a:off x="8915400" y="4389120"/>
            <a:ext cx="2514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раза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4864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Стресс и как с ним бороться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11548872" y="6528816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DE8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E97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ОПОРЫ ОРГАНИЗМА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Движение и сон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420624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D3363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011680"/>
            <a:ext cx="914400" cy="914400"/>
          </a:xfrm>
          <a:prstGeom prst="ellipse">
            <a:avLst/>
          </a:prstGeom>
          <a:solidFill>
            <a:srgbClr val="7C6BA8"/>
          </a:solidFill>
          <a:ln/>
        </p:spPr>
      </p:sp>
      <p:pic>
        <p:nvPicPr>
          <p:cNvPr id="6" name="Image 0" descr="/home/claude/stress_pptx/icons/walking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0140" y="2217420"/>
            <a:ext cx="50292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306324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Физическая активность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914400" y="3611880"/>
            <a:ext cx="45262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ts val="2100"/>
              </a:lnSpc>
              <a:spcAft>
                <a:spcPts val="1000"/>
              </a:spcAft>
              <a:buSzPct val="100000"/>
              <a:buChar char="●"/>
            </a:pPr>
            <a:r>
              <a:rPr lang="en-US" sz="135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Регулярные прогулки на свежем воздухе</a:t>
            </a:r>
            <a:endParaRPr lang="en-US" sz="1350" dirty="0"/>
          </a:p>
          <a:p>
            <a:pPr marL="177800" indent="-177800">
              <a:lnSpc>
                <a:spcPts val="2100"/>
              </a:lnSpc>
              <a:spcAft>
                <a:spcPts val="1000"/>
              </a:spcAft>
              <a:buSzPct val="100000"/>
              <a:buChar char="●"/>
            </a:pPr>
            <a:r>
              <a:rPr lang="en-US" sz="135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Растяжка или лёгкая зарядка утром</a:t>
            </a:r>
            <a:endParaRPr lang="en-US" sz="1350" dirty="0"/>
          </a:p>
          <a:p>
            <a:pPr marL="177800" indent="-177800">
              <a:lnSpc>
                <a:spcPts val="2100"/>
              </a:lnSpc>
              <a:spcAft>
                <a:spcPts val="1000"/>
              </a:spcAft>
              <a:buSzPct val="100000"/>
              <a:buChar char="●"/>
            </a:pPr>
            <a:r>
              <a:rPr lang="en-US" sz="135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Любое движение снижает уровень напряжения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55080" y="1691640"/>
            <a:ext cx="5257800" cy="4206240"/>
          </a:xfrm>
          <a:prstGeom prst="roundRect">
            <a:avLst>
              <a:gd name="adj" fmla="val 304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D3363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720840" y="2011680"/>
            <a:ext cx="914400" cy="914400"/>
          </a:xfrm>
          <a:prstGeom prst="ellipse">
            <a:avLst/>
          </a:prstGeom>
          <a:solidFill>
            <a:srgbClr val="6E97C4"/>
          </a:solidFill>
          <a:ln/>
        </p:spPr>
      </p:sp>
      <p:pic>
        <p:nvPicPr>
          <p:cNvPr id="11" name="Image 1" descr="/home/claude/stress_pptx/icons/bed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6580" y="2217420"/>
            <a:ext cx="502920" cy="5029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720840" y="306324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Здоровый сон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6720840" y="3611880"/>
            <a:ext cx="45262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lnSpc>
                <a:spcPts val="2100"/>
              </a:lnSpc>
              <a:spcAft>
                <a:spcPts val="1000"/>
              </a:spcAft>
              <a:buSzPct val="100000"/>
              <a:buChar char="●"/>
            </a:pPr>
            <a:r>
              <a:rPr lang="en-US" sz="135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Одинаковое время отхода ко сну</a:t>
            </a:r>
            <a:endParaRPr lang="en-US" sz="1350" dirty="0"/>
          </a:p>
          <a:p>
            <a:pPr marL="177800" indent="-177800">
              <a:lnSpc>
                <a:spcPts val="2100"/>
              </a:lnSpc>
              <a:spcAft>
                <a:spcPts val="1000"/>
              </a:spcAft>
              <a:buSzPct val="100000"/>
              <a:buChar char="●"/>
            </a:pPr>
            <a:r>
              <a:rPr lang="en-US" sz="135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Спокойный ритуал перед сном</a:t>
            </a:r>
            <a:endParaRPr lang="en-US" sz="1350" dirty="0"/>
          </a:p>
          <a:p>
            <a:pPr marL="177800" indent="-177800">
              <a:lnSpc>
                <a:spcPts val="2100"/>
              </a:lnSpc>
              <a:spcAft>
                <a:spcPts val="1000"/>
              </a:spcAft>
              <a:buSzPct val="100000"/>
              <a:buChar char="●"/>
            </a:pPr>
            <a:r>
              <a:rPr lang="en-US" sz="135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Меньше экранов за час до сна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54864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Стресс и как с ним бороться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11548872" y="6528816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E97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ЕЖЕДНЕВНЫЕ ПРИВЫЧКИ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Практики осознанности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764792"/>
            <a:ext cx="777240" cy="777240"/>
          </a:xfrm>
          <a:prstGeom prst="ellipse">
            <a:avLst/>
          </a:prstGeom>
          <a:solidFill>
            <a:srgbClr val="7C6BA8"/>
          </a:solidFill>
          <a:ln/>
        </p:spPr>
      </p:sp>
      <p:pic>
        <p:nvPicPr>
          <p:cNvPr id="5" name="Image 0" descr="/home/claude/stress_pptx/icons/leaf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3519" y="1939671"/>
            <a:ext cx="427482" cy="42748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00200" y="1691640"/>
            <a:ext cx="3749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Медитация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577840" y="1691640"/>
            <a:ext cx="6035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Даже 5–10 минут тишины и наблюдения за дыханием помогают успокоить ум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48640" y="2825496"/>
            <a:ext cx="11091672" cy="0"/>
          </a:xfrm>
          <a:prstGeom prst="line">
            <a:avLst/>
          </a:prstGeom>
          <a:noFill/>
          <a:ln w="12700">
            <a:solidFill>
              <a:srgbClr val="E4DF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3063240"/>
            <a:ext cx="777240" cy="777240"/>
          </a:xfrm>
          <a:prstGeom prst="ellipse">
            <a:avLst/>
          </a:prstGeom>
          <a:solidFill>
            <a:srgbClr val="6E97C4"/>
          </a:solidFill>
          <a:ln/>
        </p:spPr>
      </p:sp>
      <p:pic>
        <p:nvPicPr>
          <p:cNvPr id="10" name="Image 1" descr="/home/claude/stress_pptx/icons/book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519" y="3238119"/>
            <a:ext cx="427482" cy="42748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600200" y="2990088"/>
            <a:ext cx="3749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Ведение дневника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5577840" y="2990088"/>
            <a:ext cx="6035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Записывайте мысли и переживания, чтобы разгрузить голову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548640" y="4123944"/>
            <a:ext cx="11091672" cy="0"/>
          </a:xfrm>
          <a:prstGeom prst="line">
            <a:avLst/>
          </a:prstGeom>
          <a:noFill/>
          <a:ln w="12700">
            <a:solidFill>
              <a:srgbClr val="E4DFF2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548640" y="4361688"/>
            <a:ext cx="777240" cy="777240"/>
          </a:xfrm>
          <a:prstGeom prst="ellipse">
            <a:avLst/>
          </a:prstGeom>
          <a:solidFill>
            <a:srgbClr val="7C6BA8"/>
          </a:solidFill>
          <a:ln/>
        </p:spPr>
      </p:sp>
      <p:pic>
        <p:nvPicPr>
          <p:cNvPr id="15" name="Image 2" descr="/home/claude/stress_pptx/icons/sun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19" y="4536567"/>
            <a:ext cx="427482" cy="42748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600200" y="4288536"/>
            <a:ext cx="3749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Практика благодарности</a:t>
            </a:r>
            <a:endParaRPr lang="en-US" sz="1600" dirty="0"/>
          </a:p>
        </p:txBody>
      </p:sp>
      <p:sp>
        <p:nvSpPr>
          <p:cNvPr id="17" name="Text 12"/>
          <p:cNvSpPr/>
          <p:nvPr/>
        </p:nvSpPr>
        <p:spPr>
          <a:xfrm>
            <a:off x="5577840" y="4288536"/>
            <a:ext cx="6035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Отмечайте несколько хороших моментов в конце дня</a:t>
            </a:r>
            <a:endParaRPr lang="en-US" sz="1300" dirty="0"/>
          </a:p>
        </p:txBody>
      </p:sp>
      <p:sp>
        <p:nvSpPr>
          <p:cNvPr id="18" name="Shape 13"/>
          <p:cNvSpPr/>
          <p:nvPr/>
        </p:nvSpPr>
        <p:spPr>
          <a:xfrm>
            <a:off x="548640" y="5422392"/>
            <a:ext cx="11091672" cy="0"/>
          </a:xfrm>
          <a:prstGeom prst="line">
            <a:avLst/>
          </a:prstGeom>
          <a:noFill/>
          <a:ln w="12700">
            <a:solidFill>
              <a:srgbClr val="E4DFF2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548640" y="5660136"/>
            <a:ext cx="777240" cy="777240"/>
          </a:xfrm>
          <a:prstGeom prst="ellipse">
            <a:avLst/>
          </a:prstGeom>
          <a:solidFill>
            <a:srgbClr val="6E97C4"/>
          </a:solidFill>
          <a:ln/>
        </p:spPr>
      </p:sp>
      <p:pic>
        <p:nvPicPr>
          <p:cNvPr id="20" name="Image 3" descr="/home/claude/stress_pptx/icons/peace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519" y="5835015"/>
            <a:ext cx="427482" cy="427482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600200" y="5586984"/>
            <a:ext cx="3749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Время на природе</a:t>
            </a:r>
            <a:endParaRPr lang="en-US" sz="1600" dirty="0"/>
          </a:p>
        </p:txBody>
      </p:sp>
      <p:sp>
        <p:nvSpPr>
          <p:cNvPr id="22" name="Text 16"/>
          <p:cNvSpPr/>
          <p:nvPr/>
        </p:nvSpPr>
        <p:spPr>
          <a:xfrm>
            <a:off x="5577840" y="5586984"/>
            <a:ext cx="603504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Прогулки вдали от городского шума снижают уровень напряжения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54864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Стресс и как с ним бороться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548872" y="6528816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3EE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E97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ОРГАНИЗАЦИЯ ДНЯ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Управление временем и границы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525780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D3363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2057400"/>
            <a:ext cx="777240" cy="777240"/>
          </a:xfrm>
          <a:prstGeom prst="ellipse">
            <a:avLst/>
          </a:prstGeom>
          <a:solidFill>
            <a:srgbClr val="7C6BA8"/>
          </a:solidFill>
          <a:ln/>
        </p:spPr>
      </p:sp>
      <p:pic>
        <p:nvPicPr>
          <p:cNvPr id="6" name="Image 0" descr="/home/claude/stress_pptx/icons/calendar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3559" y="2232279"/>
            <a:ext cx="427482" cy="42748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2011680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Планирование дня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828800" y="2404872"/>
            <a:ext cx="3703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Заранее распределяйте задачи, оставляя запас времени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355080" y="1691640"/>
            <a:ext cx="525780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D3363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75120" y="2057400"/>
            <a:ext cx="777240" cy="777240"/>
          </a:xfrm>
          <a:prstGeom prst="ellipse">
            <a:avLst/>
          </a:prstGeom>
          <a:solidFill>
            <a:srgbClr val="6E97C4"/>
          </a:solidFill>
          <a:ln/>
        </p:spPr>
      </p:sp>
      <p:pic>
        <p:nvPicPr>
          <p:cNvPr id="11" name="Image 1" descr="/home/claude/stress_pptx/icons/listOl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999" y="2232279"/>
            <a:ext cx="427482" cy="42748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635240" y="2011680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Приоритизация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7635240" y="2404872"/>
            <a:ext cx="3703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Начинайте с самого важного, а не самого срочного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548640" y="3977640"/>
            <a:ext cx="525780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D3363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4343400"/>
            <a:ext cx="777240" cy="777240"/>
          </a:xfrm>
          <a:prstGeom prst="ellipse">
            <a:avLst/>
          </a:prstGeom>
          <a:solidFill>
            <a:srgbClr val="6E97C4"/>
          </a:solidFill>
          <a:ln/>
        </p:spPr>
      </p:sp>
      <p:pic>
        <p:nvPicPr>
          <p:cNvPr id="16" name="Image 2" descr="/home/claude/stress_pptx/icons/handPaper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559" y="4518279"/>
            <a:ext cx="427482" cy="42748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4297680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Умение говорить «нет»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1828800" y="4690872"/>
            <a:ext cx="3703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Отказ от лишних обязательств защищает ваши ресурсы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355080" y="3977640"/>
            <a:ext cx="525780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3D3363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75120" y="4343400"/>
            <a:ext cx="777240" cy="777240"/>
          </a:xfrm>
          <a:prstGeom prst="ellipse">
            <a:avLst/>
          </a:prstGeom>
          <a:solidFill>
            <a:srgbClr val="7C6BA8"/>
          </a:solidFill>
          <a:ln/>
        </p:spPr>
      </p:sp>
      <p:pic>
        <p:nvPicPr>
          <p:cNvPr id="21" name="Image 3" descr="/home/claude/stress_pptx/icons/coffee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999" y="4518279"/>
            <a:ext cx="427482" cy="42748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635240" y="4297680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52F4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Перерывы в течение дня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7635240" y="4690872"/>
            <a:ext cx="3703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Короткий отдых каждые 60–90 минут восстанавливает концентрацию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548640" y="6528816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Стресс и как с ним бороться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1548872" y="6528816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64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2026-08-18T11:10:35Z</dcterms:created>
  <dcterms:modified xsi:type="dcterms:W3CDTF">2026-08-18T11:10:35Z</dcterms:modified>
</cp:coreProperties>
</file>