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1.png"/><Relationship Id="rId3" Type="http://schemas.openxmlformats.org/officeDocument/2006/relationships/image" Target="../media/image-4-1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1.png"/><Relationship Id="rId3" Type="http://schemas.openxmlformats.org/officeDocument/2006/relationships/image" Target="../media/image-6-1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1.png"/><Relationship Id="rId3" Type="http://schemas.openxmlformats.org/officeDocument/2006/relationships/image" Target="../media/image-7-1.png"/><Relationship Id="rId4" Type="http://schemas.openxmlformats.org/officeDocument/2006/relationships/image" Target="../media/image-7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1.png"/><Relationship Id="rId3" Type="http://schemas.openxmlformats.org/officeDocument/2006/relationships/image" Target="../media/image-10-1.png"/><Relationship Id="rId4" Type="http://schemas.openxmlformats.org/officeDocument/2006/relationships/image" Target="../media/image-10-1.png"/><Relationship Id="rId5" Type="http://schemas.openxmlformats.org/officeDocument/2006/relationships/image" Target="../media/image-10-1.png"/><Relationship Id="rId6" Type="http://schemas.openxmlformats.org/officeDocument/2006/relationships/image" Target="../media/image-10-1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3291840"/>
            <a:ext cx="5120640" cy="5120640"/>
          </a:xfrm>
          <a:prstGeom prst="ellipse">
            <a:avLst/>
          </a:prstGeom>
          <a:solidFill>
            <a:srgbClr val="FFC107"/>
          </a:solidFill>
          <a:ln/>
        </p:spPr>
      </p:sp>
      <p:sp>
        <p:nvSpPr>
          <p:cNvPr id="3" name="Shape 1"/>
          <p:cNvSpPr/>
          <p:nvPr/>
        </p:nvSpPr>
        <p:spPr>
          <a:xfrm>
            <a:off x="-1097280" y="-1280160"/>
            <a:ext cx="2743200" cy="2743200"/>
          </a:xfrm>
          <a:prstGeom prst="ellipse">
            <a:avLst/>
          </a:prstGeom>
          <a:solidFill>
            <a:srgbClr val="2B2B2B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2880360"/>
            <a:ext cx="1051560" cy="105156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5" name="Image 0" descr="/home/claude/tm-pptx/icon_clock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4303" y="3111703"/>
            <a:ext cx="588874" cy="58887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4069080"/>
            <a:ext cx="8686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ТАЙМ-МЕНЕДЖМЕНТ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822960" y="4892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FC10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руководителя компании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822960" y="56235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9C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управлять временем, а не тонуть в задачах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22960" y="5943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A8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СТРАТЕГИЯ  ·  ФОКУС  ·  РЕЗУЛЬТАТ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A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ПРОБЛЕМА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6949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E1E1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Время — единственный ресурс,</a:t>
            </a:r>
            <a:endParaRPr lang="en-US" sz="3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E1E1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который нельзя купить снова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2514600"/>
            <a:ext cx="6309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3D3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Руководитель компании ежедневно принимает десятки решений. Без системы управления временем фокус смещается с важного на срочное, а стратегические задачи откладываются на «потом».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40080" y="3977640"/>
            <a:ext cx="2011680" cy="1965960"/>
          </a:xfrm>
          <a:prstGeom prst="rect">
            <a:avLst/>
          </a:prstGeom>
          <a:solidFill>
            <a:srgbClr val="FFF3CD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4142232"/>
            <a:ext cx="2011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A00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23%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77240" y="493776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4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рабочего дня руководителя</a:t>
            </a:r>
            <a:endParaRPr lang="en-US" sz="105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4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уходит на письма и чаты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971800" y="3977640"/>
            <a:ext cx="2011680" cy="1965960"/>
          </a:xfrm>
          <a:prstGeom prst="rect">
            <a:avLst/>
          </a:prstGeom>
          <a:solidFill>
            <a:srgbClr val="FFF3CD"/>
          </a:solidFill>
          <a:ln/>
        </p:spPr>
      </p:sp>
      <p:sp>
        <p:nvSpPr>
          <p:cNvPr id="9" name="Text 7"/>
          <p:cNvSpPr/>
          <p:nvPr/>
        </p:nvSpPr>
        <p:spPr>
          <a:xfrm>
            <a:off x="2971800" y="4142232"/>
            <a:ext cx="2011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A00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 ч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3108960" y="493776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4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среднем длятся</a:t>
            </a:r>
            <a:endParaRPr lang="en-US" sz="105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4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непродуктивные совещания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303520" y="3977640"/>
            <a:ext cx="2011680" cy="1965960"/>
          </a:xfrm>
          <a:prstGeom prst="rect">
            <a:avLst/>
          </a:prstGeom>
          <a:solidFill>
            <a:srgbClr val="FFF3CD"/>
          </a:solidFill>
          <a:ln/>
        </p:spPr>
      </p:sp>
      <p:sp>
        <p:nvSpPr>
          <p:cNvPr id="12" name="Text 10"/>
          <p:cNvSpPr/>
          <p:nvPr/>
        </p:nvSpPr>
        <p:spPr>
          <a:xfrm>
            <a:off x="5303520" y="4142232"/>
            <a:ext cx="2011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A00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40%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5440680" y="493776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4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задач можно делегировать</a:t>
            </a:r>
            <a:endParaRPr lang="en-US" sz="105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4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потери качества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601200" y="1005840"/>
            <a:ext cx="1920240" cy="1920240"/>
          </a:xfrm>
          <a:prstGeom prst="ellipse">
            <a:avLst/>
          </a:prstGeom>
          <a:solidFill>
            <a:srgbClr val="1E1E1E"/>
          </a:solidFill>
          <a:ln/>
        </p:spPr>
      </p:sp>
      <p:pic>
        <p:nvPicPr>
          <p:cNvPr id="15" name="Image 0" descr="/home/claude/tm-pptx/icon_warning_yello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3653" y="1428293"/>
            <a:ext cx="1075334" cy="1075334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0A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10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A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 №1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E1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Матрица Эйзенхауэра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Разделяйте задачи по важности и срочности — прежде чем действовать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3529584" cy="2089404"/>
          </a:xfrm>
          <a:prstGeom prst="rect">
            <a:avLst/>
          </a:prstGeom>
          <a:solidFill>
            <a:srgbClr val="1E1E1E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148840"/>
            <a:ext cx="3072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СРОЧНО + ВАЖНО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868680" y="2651760"/>
            <a:ext cx="3072384" cy="1175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Сделать сразу: кризисы, дедлайны, ключевые решения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34256" y="1965960"/>
            <a:ext cx="3529584" cy="2089404"/>
          </a:xfrm>
          <a:prstGeom prst="rect">
            <a:avLst/>
          </a:prstGeom>
          <a:solidFill>
            <a:srgbClr val="FFC107"/>
          </a:solidFill>
          <a:ln/>
        </p:spPr>
      </p:sp>
      <p:sp>
        <p:nvSpPr>
          <p:cNvPr id="9" name="Text 7"/>
          <p:cNvSpPr/>
          <p:nvPr/>
        </p:nvSpPr>
        <p:spPr>
          <a:xfrm>
            <a:off x="4562856" y="2148840"/>
            <a:ext cx="3072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00" kern="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СРОЧНО + ВАЖНО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562856" y="2651760"/>
            <a:ext cx="3072384" cy="1175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Планировать: стратегия, развитие команды, обучение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4219956"/>
            <a:ext cx="3529584" cy="2089404"/>
          </a:xfrm>
          <a:prstGeom prst="rect">
            <a:avLst/>
          </a:prstGeom>
          <a:solidFill>
            <a:srgbClr val="FFA000"/>
          </a:solidFill>
          <a:ln/>
        </p:spPr>
      </p:sp>
      <p:sp>
        <p:nvSpPr>
          <p:cNvPr id="12" name="Text 10"/>
          <p:cNvSpPr/>
          <p:nvPr/>
        </p:nvSpPr>
        <p:spPr>
          <a:xfrm>
            <a:off x="868680" y="4402836"/>
            <a:ext cx="3072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СРОЧНО + НЕ ВАЖНО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868680" y="4905756"/>
            <a:ext cx="3072384" cy="1175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Делегировать: часть встреч, рутинные запросы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334256" y="4219956"/>
            <a:ext cx="3529584" cy="2089404"/>
          </a:xfrm>
          <a:prstGeom prst="rect">
            <a:avLst/>
          </a:prstGeom>
          <a:solidFill>
            <a:srgbClr val="E8E6DE"/>
          </a:solidFill>
          <a:ln/>
        </p:spPr>
      </p:sp>
      <p:sp>
        <p:nvSpPr>
          <p:cNvPr id="15" name="Text 13"/>
          <p:cNvSpPr/>
          <p:nvPr/>
        </p:nvSpPr>
        <p:spPr>
          <a:xfrm>
            <a:off x="4562856" y="4402836"/>
            <a:ext cx="3072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00" kern="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СРОЧНО + НЕ ВАЖНО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4562856" y="4905756"/>
            <a:ext cx="3072384" cy="1175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Исключить: соцсети, лишние переписки, «пожиратели времени»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321040" y="2286000"/>
            <a:ext cx="914400" cy="914400"/>
          </a:xfrm>
          <a:prstGeom prst="ellipse">
            <a:avLst/>
          </a:prstGeom>
          <a:solidFill>
            <a:srgbClr val="FFF3CD"/>
          </a:solidFill>
          <a:ln/>
        </p:spPr>
      </p:sp>
      <p:pic>
        <p:nvPicPr>
          <p:cNvPr id="18" name="Image 0" descr="/home/claude/tm-pptx/icon_target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208" y="2487168"/>
            <a:ext cx="512064" cy="512064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8321040" y="33375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Главный вывод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8321040" y="3749040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4A4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Руководитель обязан жить в квадранте «важно, не срочно» — именно там рождается рост компании.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0A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10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C10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 №2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Принцип Парето: 20/80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C9C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 усилий дают 80% результата — найдите эти 20%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377440"/>
            <a:ext cx="1408176" cy="1371600"/>
          </a:xfrm>
          <a:prstGeom prst="rect">
            <a:avLst/>
          </a:prstGeom>
          <a:solidFill>
            <a:srgbClr val="FFC107"/>
          </a:solidFill>
          <a:ln/>
        </p:spPr>
      </p:sp>
      <p:sp>
        <p:nvSpPr>
          <p:cNvPr id="6" name="Shape 4"/>
          <p:cNvSpPr/>
          <p:nvPr/>
        </p:nvSpPr>
        <p:spPr>
          <a:xfrm>
            <a:off x="2048256" y="2377440"/>
            <a:ext cx="5632704" cy="1371600"/>
          </a:xfrm>
          <a:prstGeom prst="rect">
            <a:avLst/>
          </a:prstGeom>
          <a:solidFill>
            <a:srgbClr val="3A3A38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2697480"/>
            <a:ext cx="14081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E1E1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20%</a:t>
            </a:r>
            <a:endParaRPr lang="en-US" sz="16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E1E1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усилий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2048256" y="2697480"/>
            <a:ext cx="56327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FFC107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80%</a:t>
            </a:r>
            <a:endParaRPr lang="en-US" sz="16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FFC107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результата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40080" y="4251960"/>
            <a:ext cx="502920" cy="50292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10" name="Image 0" descr="/home/claude/tm-pptx/icon_check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3237" y="4365117"/>
            <a:ext cx="276606" cy="276606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371600" y="427024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 в неделю выписывайте задачи и отмечайте те, что реально двигают бизнес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40080" y="4910328"/>
            <a:ext cx="502920" cy="50292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13" name="Image 1" descr="/home/claude/tm-pptx/icon_check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237" y="5023485"/>
            <a:ext cx="276606" cy="27660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371600" y="4928616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Отказывайтесь или делегируйте задачи с низкой отдачей</a:t>
            </a:r>
            <a:endParaRPr lang="en-US" sz="1350" dirty="0"/>
          </a:p>
        </p:txBody>
      </p:sp>
      <p:sp>
        <p:nvSpPr>
          <p:cNvPr id="15" name="Shape 11"/>
          <p:cNvSpPr/>
          <p:nvPr/>
        </p:nvSpPr>
        <p:spPr>
          <a:xfrm>
            <a:off x="640080" y="5568696"/>
            <a:ext cx="502920" cy="50292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16" name="Image 2" descr="/home/claude/tm-pptx/icon_check_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37" y="5681853"/>
            <a:ext cx="276606" cy="27660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371600" y="5586984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Пересматривайте приоритеты каждый квартал — 20% меняются со временем</a:t>
            </a:r>
            <a:endParaRPr lang="en-US" sz="1350" dirty="0"/>
          </a:p>
        </p:txBody>
      </p:sp>
      <p:sp>
        <p:nvSpPr>
          <p:cNvPr id="18" name="Shape 13"/>
          <p:cNvSpPr/>
          <p:nvPr/>
        </p:nvSpPr>
        <p:spPr>
          <a:xfrm>
            <a:off x="9966960" y="2743200"/>
            <a:ext cx="1463040" cy="146304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19" name="Image 3" descr="/home/claude/tm-pptx/icon_chart_dar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829" y="3065069"/>
            <a:ext cx="819302" cy="81930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10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A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 №3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E1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Планирование: от недели к часу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Каскадный подход: сверху вниз — от стратегии к ежедневным задачам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514600"/>
            <a:ext cx="2514600" cy="3200400"/>
          </a:xfrm>
          <a:prstGeom prst="rect">
            <a:avLst/>
          </a:prstGeom>
          <a:solidFill>
            <a:srgbClr val="1E1E1E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69748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A5A57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822960" y="3291840"/>
            <a:ext cx="777240" cy="77724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8" name="Image 0" descr="/home/claude/tm-pptx/icon_target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3953" y="3462833"/>
            <a:ext cx="435254" cy="43525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22960" y="425196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Квартал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22960" y="470916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C9C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Стратегические цели компании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3154680" y="3931920"/>
            <a:ext cx="22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3383280" y="2514600"/>
            <a:ext cx="2514600" cy="3200400"/>
          </a:xfrm>
          <a:prstGeom prst="rect">
            <a:avLst/>
          </a:prstGeom>
          <a:solidFill>
            <a:srgbClr val="FFC107"/>
          </a:solidFill>
          <a:ln/>
        </p:spPr>
      </p:sp>
      <p:sp>
        <p:nvSpPr>
          <p:cNvPr id="13" name="Text 10"/>
          <p:cNvSpPr/>
          <p:nvPr/>
        </p:nvSpPr>
        <p:spPr>
          <a:xfrm>
            <a:off x="3566160" y="269748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8B40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02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3566160" y="3291840"/>
            <a:ext cx="777240" cy="777240"/>
          </a:xfrm>
          <a:prstGeom prst="ellipse">
            <a:avLst/>
          </a:prstGeom>
          <a:solidFill>
            <a:srgbClr val="1E1E1E"/>
          </a:solidFill>
          <a:ln/>
        </p:spPr>
      </p:sp>
      <p:pic>
        <p:nvPicPr>
          <p:cNvPr id="15" name="Image 1" descr="/home/claude/tm-pptx/icon_calendar_yello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7153" y="3462833"/>
            <a:ext cx="435254" cy="435254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566160" y="425196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Неделя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3566160" y="470916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4A4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Топ-3 приоритета недели, слоты под них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5897880" y="3931920"/>
            <a:ext cx="22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9" name="Shape 15"/>
          <p:cNvSpPr/>
          <p:nvPr/>
        </p:nvSpPr>
        <p:spPr>
          <a:xfrm>
            <a:off x="6126480" y="2514600"/>
            <a:ext cx="2514600" cy="3200400"/>
          </a:xfrm>
          <a:prstGeom prst="rect">
            <a:avLst/>
          </a:prstGeom>
          <a:solidFill>
            <a:srgbClr val="1E1E1E"/>
          </a:solidFill>
          <a:ln/>
        </p:spPr>
      </p:sp>
      <p:sp>
        <p:nvSpPr>
          <p:cNvPr id="20" name="Text 16"/>
          <p:cNvSpPr/>
          <p:nvPr/>
        </p:nvSpPr>
        <p:spPr>
          <a:xfrm>
            <a:off x="6309360" y="269748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A5A57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03</a:t>
            </a:r>
            <a:endParaRPr lang="en-US" sz="2000" dirty="0"/>
          </a:p>
        </p:txBody>
      </p:sp>
      <p:sp>
        <p:nvSpPr>
          <p:cNvPr id="21" name="Shape 17"/>
          <p:cNvSpPr/>
          <p:nvPr/>
        </p:nvSpPr>
        <p:spPr>
          <a:xfrm>
            <a:off x="6309360" y="3291840"/>
            <a:ext cx="777240" cy="77724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22" name="Image 2" descr="/home/claude/tm-pptx/icon_regclock_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353" y="3462833"/>
            <a:ext cx="435254" cy="435254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309360" y="425196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День</a:t>
            </a:r>
            <a:endParaRPr lang="en-US" sz="1600" dirty="0"/>
          </a:p>
        </p:txBody>
      </p:sp>
      <p:sp>
        <p:nvSpPr>
          <p:cNvPr id="24" name="Text 19"/>
          <p:cNvSpPr/>
          <p:nvPr/>
        </p:nvSpPr>
        <p:spPr>
          <a:xfrm>
            <a:off x="6309360" y="470916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C9C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Тайм-блокинг: глубокая работа с утра</a:t>
            </a:r>
            <a:endParaRPr lang="en-US" sz="1150" dirty="0"/>
          </a:p>
        </p:txBody>
      </p:sp>
      <p:sp>
        <p:nvSpPr>
          <p:cNvPr id="25" name="Text 20"/>
          <p:cNvSpPr/>
          <p:nvPr/>
        </p:nvSpPr>
        <p:spPr>
          <a:xfrm>
            <a:off x="8641080" y="3931920"/>
            <a:ext cx="22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6" name="Shape 21"/>
          <p:cNvSpPr/>
          <p:nvPr/>
        </p:nvSpPr>
        <p:spPr>
          <a:xfrm>
            <a:off x="8869680" y="2514600"/>
            <a:ext cx="2514600" cy="3200400"/>
          </a:xfrm>
          <a:prstGeom prst="rect">
            <a:avLst/>
          </a:prstGeom>
          <a:solidFill>
            <a:srgbClr val="FFC107"/>
          </a:solidFill>
          <a:ln/>
        </p:spPr>
      </p:sp>
      <p:sp>
        <p:nvSpPr>
          <p:cNvPr id="27" name="Text 22"/>
          <p:cNvSpPr/>
          <p:nvPr/>
        </p:nvSpPr>
        <p:spPr>
          <a:xfrm>
            <a:off x="9052560" y="269748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8B40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04</a:t>
            </a:r>
            <a:endParaRPr lang="en-US" sz="2000" dirty="0"/>
          </a:p>
        </p:txBody>
      </p:sp>
      <p:sp>
        <p:nvSpPr>
          <p:cNvPr id="28" name="Shape 23"/>
          <p:cNvSpPr/>
          <p:nvPr/>
        </p:nvSpPr>
        <p:spPr>
          <a:xfrm>
            <a:off x="9052560" y="3291840"/>
            <a:ext cx="777240" cy="777240"/>
          </a:xfrm>
          <a:prstGeom prst="ellipse">
            <a:avLst/>
          </a:prstGeom>
          <a:solidFill>
            <a:srgbClr val="1E1E1E"/>
          </a:solidFill>
          <a:ln/>
        </p:spPr>
      </p:sp>
      <p:pic>
        <p:nvPicPr>
          <p:cNvPr id="29" name="Image 3" descr="/home/claude/tm-pptx/icon_hourglass_yello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3553" y="3462833"/>
            <a:ext cx="435254" cy="435254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9052560" y="425196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</a:t>
            </a:r>
            <a:endParaRPr lang="en-US" sz="1600" dirty="0"/>
          </a:p>
        </p:txBody>
      </p:sp>
      <p:sp>
        <p:nvSpPr>
          <p:cNvPr id="31" name="Text 25"/>
          <p:cNvSpPr/>
          <p:nvPr/>
        </p:nvSpPr>
        <p:spPr>
          <a:xfrm>
            <a:off x="9052560" y="470916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4A4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фокус за раз, без переключений</a:t>
            </a:r>
            <a:endParaRPr lang="en-US" sz="1150" dirty="0"/>
          </a:p>
        </p:txBody>
      </p:sp>
      <p:sp>
        <p:nvSpPr>
          <p:cNvPr id="32" name="Text 26"/>
          <p:cNvSpPr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0A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10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A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 №4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5852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1E1E1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Делегирование — не слабость,</a:t>
            </a:r>
            <a:endParaRPr lang="en-US" sz="28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1E1E1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а рычаг руководителя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2423160"/>
            <a:ext cx="5577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3D3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Каждая задача, которую может выполнить сотрудник на 70% так же хорошо, должна быть делегирована. Экономия времени важнее идеального исполнения.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3657600"/>
            <a:ext cx="548640" cy="548640"/>
          </a:xfrm>
          <a:prstGeom prst="ellipse">
            <a:avLst/>
          </a:prstGeom>
          <a:solidFill>
            <a:srgbClr val="FFF3CD"/>
          </a:solidFill>
          <a:ln/>
        </p:spPr>
      </p:sp>
      <p:pic>
        <p:nvPicPr>
          <p:cNvPr id="6" name="Image 0" descr="/home/claude/tm-pptx/icon_delegate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" y="3781044"/>
            <a:ext cx="301752" cy="3017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17320" y="363016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делегировать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417320" y="39776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Повторяющиеся операции, сбор данных, часть переговоров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40080" y="4526280"/>
            <a:ext cx="548640" cy="548640"/>
          </a:xfrm>
          <a:prstGeom prst="ellipse">
            <a:avLst/>
          </a:prstGeom>
          <a:solidFill>
            <a:srgbClr val="FFF3CD"/>
          </a:solidFill>
          <a:ln/>
        </p:spPr>
      </p:sp>
      <p:pic>
        <p:nvPicPr>
          <p:cNvPr id="10" name="Image 1" descr="/home/claude/tm-pptx/icon_delegate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649724"/>
            <a:ext cx="301752" cy="30175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17320" y="449884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Кому делегировать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1417320" y="484632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Сотруднику с ресурсом на рост в этой зоне ответственности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640080" y="5394960"/>
            <a:ext cx="548640" cy="548640"/>
          </a:xfrm>
          <a:prstGeom prst="ellipse">
            <a:avLst/>
          </a:prstGeom>
          <a:solidFill>
            <a:srgbClr val="FFF3CD"/>
          </a:solidFill>
          <a:ln/>
        </p:spPr>
      </p:sp>
      <p:pic>
        <p:nvPicPr>
          <p:cNvPr id="14" name="Image 2" descr="/home/claude/tm-pptx/icon_delegate_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" y="5518404"/>
            <a:ext cx="301752" cy="30175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17320" y="536752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контролировать</a:t>
            </a:r>
            <a:endParaRPr lang="en-US" sz="1350" dirty="0"/>
          </a:p>
        </p:txBody>
      </p:sp>
      <p:sp>
        <p:nvSpPr>
          <p:cNvPr id="16" name="Text 11"/>
          <p:cNvSpPr/>
          <p:nvPr/>
        </p:nvSpPr>
        <p:spPr>
          <a:xfrm>
            <a:off x="1417320" y="57150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Договориться о результате и точках проверки, а не о процессе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7452360" y="868680"/>
            <a:ext cx="4069080" cy="5166360"/>
          </a:xfrm>
          <a:prstGeom prst="rect">
            <a:avLst/>
          </a:prstGeom>
          <a:solidFill>
            <a:srgbClr val="1E1E1E"/>
          </a:solidFill>
          <a:ln/>
        </p:spPr>
      </p:sp>
      <p:sp>
        <p:nvSpPr>
          <p:cNvPr id="18" name="Shape 13"/>
          <p:cNvSpPr/>
          <p:nvPr/>
        </p:nvSpPr>
        <p:spPr>
          <a:xfrm>
            <a:off x="7818120" y="1280160"/>
            <a:ext cx="1188720" cy="118872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19" name="Image 3" descr="/home/claude/tm-pptx/icon_users_dar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638" y="1541678"/>
            <a:ext cx="665683" cy="66568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818120" y="2697480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«Если задачу можете</a:t>
            </a:r>
            <a:endParaRPr lang="en-US" sz="16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сделать не только вы —</a:t>
            </a:r>
            <a:endParaRPr lang="en-US" sz="16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она не должна быть у вас»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7818120" y="4526280"/>
            <a:ext cx="3383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C9C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Освобождённое время направляйте на стратегию и развитие команды.</a:t>
            </a:r>
            <a:endParaRPr lang="en-US" sz="1200" dirty="0"/>
          </a:p>
        </p:txBody>
      </p:sp>
      <p:sp>
        <p:nvSpPr>
          <p:cNvPr id="22" name="Text 16"/>
          <p:cNvSpPr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0A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10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A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 №5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E1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Совещания под контролем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из главных утечек времени руководителя — неуправляемые встречи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5120640" cy="3931920"/>
          </a:xfrm>
          <a:prstGeom prst="rect">
            <a:avLst/>
          </a:prstGeom>
          <a:solidFill>
            <a:srgbClr val="F2F1EA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256032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A8A85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ДО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05840" y="324612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A9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25880" y="3246120"/>
            <a:ext cx="4069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A5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повестки и регламента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1005840" y="3904488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A9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325880" y="3904488"/>
            <a:ext cx="4069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A5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Приглашены «на всякий случай» все подряд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1005840" y="4562856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A9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25880" y="4562856"/>
            <a:ext cx="4069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A5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Длится, пока не закончится время в календаре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1005840" y="5221224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A9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325880" y="5221224"/>
            <a:ext cx="4069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A5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 решений и ответственных на выходе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217920" y="2286000"/>
            <a:ext cx="5120640" cy="3931920"/>
          </a:xfrm>
          <a:prstGeom prst="rect">
            <a:avLst/>
          </a:prstGeom>
          <a:solidFill>
            <a:srgbClr val="1E1E1E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0" y="256032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C107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ПОСЛЕ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6583680" y="3200400"/>
            <a:ext cx="365760" cy="36576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18" name="Image 0" descr="/home/claude/tm-pptx/icon_check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56832" y="3273552"/>
            <a:ext cx="219456" cy="219456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7040880" y="320040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Повестка и цель разосланы заранее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6583680" y="3858768"/>
            <a:ext cx="365760" cy="36576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21" name="Image 1" descr="/home/claude/tm-pptx/icon_check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6832" y="3931920"/>
            <a:ext cx="219456" cy="219456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7040880" y="3858768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те, чьё участие обязательно</a:t>
            </a:r>
            <a:endParaRPr lang="en-US" sz="1250" dirty="0"/>
          </a:p>
        </p:txBody>
      </p:sp>
      <p:sp>
        <p:nvSpPr>
          <p:cNvPr id="23" name="Shape 19"/>
          <p:cNvSpPr/>
          <p:nvPr/>
        </p:nvSpPr>
        <p:spPr>
          <a:xfrm>
            <a:off x="6583680" y="4517136"/>
            <a:ext cx="365760" cy="36576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24" name="Image 2" descr="/home/claude/tm-pptx/icon_check_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4590288"/>
            <a:ext cx="219456" cy="219456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7040880" y="4517136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Жёсткий тайминг — 25 или 50 минут</a:t>
            </a:r>
            <a:endParaRPr lang="en-US" sz="1250" dirty="0"/>
          </a:p>
        </p:txBody>
      </p:sp>
      <p:sp>
        <p:nvSpPr>
          <p:cNvPr id="26" name="Shape 21"/>
          <p:cNvSpPr/>
          <p:nvPr/>
        </p:nvSpPr>
        <p:spPr>
          <a:xfrm>
            <a:off x="6583680" y="5175504"/>
            <a:ext cx="365760" cy="36576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27" name="Image 3" descr="/home/claude/tm-pptx/icon_check_dar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6832" y="5248656"/>
            <a:ext cx="219456" cy="219456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7040880" y="5175504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Решения и ответственные фиксируются сразу</a:t>
            </a:r>
            <a:endParaRPr lang="en-US" sz="1250" dirty="0"/>
          </a:p>
        </p:txBody>
      </p:sp>
      <p:sp>
        <p:nvSpPr>
          <p:cNvPr id="29" name="Text 23"/>
          <p:cNvSpPr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0A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10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C10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БУДЬТЕ ВНИМАТЕЛЬНЫ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Главные «пожиратели» времени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C9C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Их не нужно устранять полностью — достаточно ограничить и структурировать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194560"/>
            <a:ext cx="3520440" cy="1965960"/>
          </a:xfrm>
          <a:prstGeom prst="rect">
            <a:avLst/>
          </a:prstGeom>
          <a:solidFill>
            <a:srgbClr val="2B2B2B"/>
          </a:solidFill>
          <a:ln/>
        </p:spPr>
      </p:sp>
      <p:sp>
        <p:nvSpPr>
          <p:cNvPr id="6" name="Shape 4"/>
          <p:cNvSpPr/>
          <p:nvPr/>
        </p:nvSpPr>
        <p:spPr>
          <a:xfrm>
            <a:off x="868680" y="2423160"/>
            <a:ext cx="640080" cy="64008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7" name="Image 0" descr="/home/claude/tm-pptx/icon_mail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9498" y="2563978"/>
            <a:ext cx="358445" cy="35844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45920" y="2450592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Почта и мессенджеры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68680" y="324612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8B8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Проверяйте 2–3 раза в день, отключите уведомления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389120" y="2194560"/>
            <a:ext cx="3520440" cy="1965960"/>
          </a:xfrm>
          <a:prstGeom prst="rect">
            <a:avLst/>
          </a:prstGeom>
          <a:solidFill>
            <a:srgbClr val="2B2B2B"/>
          </a:solidFill>
          <a:ln/>
        </p:spPr>
      </p:sp>
      <p:sp>
        <p:nvSpPr>
          <p:cNvPr id="11" name="Shape 8"/>
          <p:cNvSpPr/>
          <p:nvPr/>
        </p:nvSpPr>
        <p:spPr>
          <a:xfrm>
            <a:off x="4617720" y="2423160"/>
            <a:ext cx="640080" cy="64008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12" name="Image 1" descr="/home/claude/tm-pptx/icon_meeting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538" y="2563978"/>
            <a:ext cx="358445" cy="35844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394960" y="2450592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Лишние совещания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4617720" y="324612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8B8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Ставьте под вопрос каждую встречу без повестки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8138160" y="2194560"/>
            <a:ext cx="3520440" cy="1965960"/>
          </a:xfrm>
          <a:prstGeom prst="rect">
            <a:avLst/>
          </a:prstGeom>
          <a:solidFill>
            <a:srgbClr val="2B2B2B"/>
          </a:solidFill>
          <a:ln/>
        </p:spPr>
      </p:sp>
      <p:sp>
        <p:nvSpPr>
          <p:cNvPr id="16" name="Shape 12"/>
          <p:cNvSpPr/>
          <p:nvPr/>
        </p:nvSpPr>
        <p:spPr>
          <a:xfrm>
            <a:off x="8366760" y="2423160"/>
            <a:ext cx="640080" cy="64008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17" name="Image 2" descr="/home/claude/tm-pptx/icon_phone_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7578" y="2563978"/>
            <a:ext cx="358445" cy="358445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144000" y="2450592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Постоянные уведомления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8366760" y="324612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8B8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Режим фокуса на время глубокой работы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640080" y="4434840"/>
            <a:ext cx="3520440" cy="1965960"/>
          </a:xfrm>
          <a:prstGeom prst="rect">
            <a:avLst/>
          </a:prstGeom>
          <a:solidFill>
            <a:srgbClr val="2B2B2B"/>
          </a:solidFill>
          <a:ln/>
        </p:spPr>
      </p:sp>
      <p:sp>
        <p:nvSpPr>
          <p:cNvPr id="21" name="Shape 16"/>
          <p:cNvSpPr/>
          <p:nvPr/>
        </p:nvSpPr>
        <p:spPr>
          <a:xfrm>
            <a:off x="868680" y="4663440"/>
            <a:ext cx="640080" cy="64008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22" name="Image 3" descr="/home/claude/tm-pptx/icon_warning_dar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498" y="4804258"/>
            <a:ext cx="358445" cy="358445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645920" y="4690872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Многозадачность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868680" y="548640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8B8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задача за раз — переключение стоит времени</a:t>
            </a:r>
            <a:endParaRPr lang="en-US" sz="1050" dirty="0"/>
          </a:p>
        </p:txBody>
      </p:sp>
      <p:sp>
        <p:nvSpPr>
          <p:cNvPr id="25" name="Shape 19"/>
          <p:cNvSpPr/>
          <p:nvPr/>
        </p:nvSpPr>
        <p:spPr>
          <a:xfrm>
            <a:off x="4389120" y="4434840"/>
            <a:ext cx="3520440" cy="1965960"/>
          </a:xfrm>
          <a:prstGeom prst="rect">
            <a:avLst/>
          </a:prstGeom>
          <a:solidFill>
            <a:srgbClr val="2B2B2B"/>
          </a:solidFill>
          <a:ln/>
        </p:spPr>
      </p:sp>
      <p:sp>
        <p:nvSpPr>
          <p:cNvPr id="26" name="Shape 20"/>
          <p:cNvSpPr/>
          <p:nvPr/>
        </p:nvSpPr>
        <p:spPr>
          <a:xfrm>
            <a:off x="4617720" y="4663440"/>
            <a:ext cx="640080" cy="64008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27" name="Image 4" descr="/home/claude/tm-pptx/icon_users_dar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8538" y="4804258"/>
            <a:ext cx="358445" cy="358445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394960" y="4690872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Открытые двери 24/7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4617720" y="548640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8B8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Фиксированные часы для вопросов команды</a:t>
            </a:r>
            <a:endParaRPr lang="en-US" sz="1050" dirty="0"/>
          </a:p>
        </p:txBody>
      </p:sp>
      <p:sp>
        <p:nvSpPr>
          <p:cNvPr id="30" name="Shape 23"/>
          <p:cNvSpPr/>
          <p:nvPr/>
        </p:nvSpPr>
        <p:spPr>
          <a:xfrm>
            <a:off x="8138160" y="4434840"/>
            <a:ext cx="3520440" cy="1965960"/>
          </a:xfrm>
          <a:prstGeom prst="rect">
            <a:avLst/>
          </a:prstGeom>
          <a:solidFill>
            <a:srgbClr val="2B2B2B"/>
          </a:solidFill>
          <a:ln/>
        </p:spPr>
      </p:sp>
      <p:sp>
        <p:nvSpPr>
          <p:cNvPr id="31" name="Shape 24"/>
          <p:cNvSpPr/>
          <p:nvPr/>
        </p:nvSpPr>
        <p:spPr>
          <a:xfrm>
            <a:off x="8366760" y="4663440"/>
            <a:ext cx="640080" cy="64008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32" name="Image 5" descr="/home/claude/tm-pptx/icon_coffee_dar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7578" y="4804258"/>
            <a:ext cx="358445" cy="358445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144000" y="4690872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Незапланированные паузы</a:t>
            </a:r>
            <a:endParaRPr lang="en-US" sz="1300" dirty="0"/>
          </a:p>
        </p:txBody>
      </p:sp>
      <p:sp>
        <p:nvSpPr>
          <p:cNvPr id="34" name="Text 26"/>
          <p:cNvSpPr/>
          <p:nvPr/>
        </p:nvSpPr>
        <p:spPr>
          <a:xfrm>
            <a:off x="8366760" y="548640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8B8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Короткие перерывы по расписанию, а не спонтанно</a:t>
            </a:r>
            <a:endParaRPr lang="en-US" sz="1050" dirty="0"/>
          </a:p>
        </p:txBody>
      </p:sp>
      <p:sp>
        <p:nvSpPr>
          <p:cNvPr id="35" name="Text 27"/>
          <p:cNvSpPr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10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A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ПРАКТИЧЕСКИЕ ТЕХНИКИ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E1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Техники, которые работают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Выберите одну-две техники и внедряйте системно, а не все сразу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377440"/>
            <a:ext cx="2514600" cy="3291840"/>
          </a:xfrm>
          <a:prstGeom prst="rect">
            <a:avLst/>
          </a:prstGeom>
          <a:solidFill>
            <a:srgbClr val="FFF3CD"/>
          </a:solidFill>
          <a:ln/>
        </p:spPr>
      </p:sp>
      <p:sp>
        <p:nvSpPr>
          <p:cNvPr id="6" name="Shape 4"/>
          <p:cNvSpPr/>
          <p:nvPr/>
        </p:nvSpPr>
        <p:spPr>
          <a:xfrm>
            <a:off x="1463040" y="2697480"/>
            <a:ext cx="868680" cy="868680"/>
          </a:xfrm>
          <a:prstGeom prst="ellipse">
            <a:avLst/>
          </a:prstGeom>
          <a:solidFill>
            <a:srgbClr val="1E1E1E"/>
          </a:solidFill>
          <a:ln/>
        </p:spPr>
      </p:sp>
      <p:pic>
        <p:nvPicPr>
          <p:cNvPr id="7" name="Image 0" descr="/home/claude/tm-pptx/icon_hourglass_yello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4150" y="2888590"/>
            <a:ext cx="486461" cy="48646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" y="379476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68680" y="4251960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3D3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минут фокуса + 5 минут отдыха. Хорошо для операционных задач.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383280" y="2377440"/>
            <a:ext cx="2514600" cy="3291840"/>
          </a:xfrm>
          <a:prstGeom prst="rect">
            <a:avLst/>
          </a:prstGeom>
          <a:solidFill>
            <a:srgbClr val="FFC107"/>
          </a:solidFill>
          <a:ln/>
        </p:spPr>
      </p:sp>
      <p:sp>
        <p:nvSpPr>
          <p:cNvPr id="11" name="Shape 8"/>
          <p:cNvSpPr/>
          <p:nvPr/>
        </p:nvSpPr>
        <p:spPr>
          <a:xfrm>
            <a:off x="4206240" y="2697480"/>
            <a:ext cx="868680" cy="868680"/>
          </a:xfrm>
          <a:prstGeom prst="ellipse">
            <a:avLst/>
          </a:prstGeom>
          <a:solidFill>
            <a:srgbClr val="1E1E1E"/>
          </a:solidFill>
          <a:ln/>
        </p:spPr>
      </p:sp>
      <p:pic>
        <p:nvPicPr>
          <p:cNvPr id="12" name="Image 1" descr="/home/claude/tm-pptx/icon_layers_yello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7350" y="2888590"/>
            <a:ext cx="486461" cy="48646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20440" y="379476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Тайм-блокинг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3611880" y="4251960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3D3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Каждому делу — своё место в календаре, включая «думать» и «резерв».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6126480" y="2377440"/>
            <a:ext cx="2514600" cy="3291840"/>
          </a:xfrm>
          <a:prstGeom prst="rect">
            <a:avLst/>
          </a:prstGeom>
          <a:solidFill>
            <a:srgbClr val="FFF3CD"/>
          </a:solidFill>
          <a:ln/>
        </p:spPr>
      </p:sp>
      <p:sp>
        <p:nvSpPr>
          <p:cNvPr id="16" name="Shape 12"/>
          <p:cNvSpPr/>
          <p:nvPr/>
        </p:nvSpPr>
        <p:spPr>
          <a:xfrm>
            <a:off x="6949440" y="2697480"/>
            <a:ext cx="868680" cy="868680"/>
          </a:xfrm>
          <a:prstGeom prst="ellipse">
            <a:avLst/>
          </a:prstGeom>
          <a:solidFill>
            <a:srgbClr val="1E1E1E"/>
          </a:solidFill>
          <a:ln/>
        </p:spPr>
      </p:sp>
      <p:pic>
        <p:nvPicPr>
          <p:cNvPr id="17" name="Image 2" descr="/home/claude/tm-pptx/icon_list_yello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0550" y="2888590"/>
            <a:ext cx="486461" cy="486461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263640" y="379476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GTD</a:t>
            </a:r>
            <a:endParaRPr lang="en-US" sz="1500" dirty="0"/>
          </a:p>
        </p:txBody>
      </p:sp>
      <p:sp>
        <p:nvSpPr>
          <p:cNvPr id="19" name="Text 14"/>
          <p:cNvSpPr/>
          <p:nvPr/>
        </p:nvSpPr>
        <p:spPr>
          <a:xfrm>
            <a:off x="6355080" y="4251960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3D3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Выгружайте всё из головы в систему, затем сортируйте по контексту.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8869680" y="2377440"/>
            <a:ext cx="2514600" cy="3291840"/>
          </a:xfrm>
          <a:prstGeom prst="rect">
            <a:avLst/>
          </a:prstGeom>
          <a:solidFill>
            <a:srgbClr val="FFC107"/>
          </a:solidFill>
          <a:ln/>
        </p:spPr>
      </p:sp>
      <p:sp>
        <p:nvSpPr>
          <p:cNvPr id="21" name="Shape 16"/>
          <p:cNvSpPr/>
          <p:nvPr/>
        </p:nvSpPr>
        <p:spPr>
          <a:xfrm>
            <a:off x="9692640" y="2697480"/>
            <a:ext cx="868680" cy="868680"/>
          </a:xfrm>
          <a:prstGeom prst="ellipse">
            <a:avLst/>
          </a:prstGeom>
          <a:solidFill>
            <a:srgbClr val="1E1E1E"/>
          </a:solidFill>
          <a:ln/>
        </p:spPr>
      </p:sp>
      <p:pic>
        <p:nvPicPr>
          <p:cNvPr id="22" name="Image 3" descr="/home/claude/tm-pptx/icon_tasks_yello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3750" y="2888590"/>
            <a:ext cx="486461" cy="486461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006840" y="379476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Батчинг</a:t>
            </a:r>
            <a:endParaRPr lang="en-US" sz="1500" dirty="0"/>
          </a:p>
        </p:txBody>
      </p:sp>
      <p:sp>
        <p:nvSpPr>
          <p:cNvPr id="24" name="Text 18"/>
          <p:cNvSpPr/>
          <p:nvPr/>
        </p:nvSpPr>
        <p:spPr>
          <a:xfrm>
            <a:off x="9098280" y="4251960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3D3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Группируйте однотипные задачи: письма, звонки, согласования.</a:t>
            </a:r>
            <a:endParaRPr lang="en-US" sz="1100" dirty="0"/>
          </a:p>
        </p:txBody>
      </p:sp>
      <p:sp>
        <p:nvSpPr>
          <p:cNvPr id="25" name="Text 19"/>
          <p:cNvSpPr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0A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10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1E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4114800"/>
            <a:ext cx="5029200" cy="5029200"/>
          </a:xfrm>
          <a:prstGeom prst="ellipse">
            <a:avLst/>
          </a:prstGeom>
          <a:solidFill>
            <a:srgbClr val="2B2B2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C10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868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Чек-лист руководителя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1828800"/>
            <a:ext cx="457200" cy="45720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6" name="Image 0" descr="/home/claude/tm-pptx/icon_check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920240"/>
            <a:ext cx="274320" cy="2743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80160" y="1847088"/>
            <a:ext cx="6675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 в неделю распределяйте задачи по матрице Эйзенхауэра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40080" y="2487168"/>
            <a:ext cx="457200" cy="45720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9" name="Image 1" descr="/home/claude/tm-pptx/icon_check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578608"/>
            <a:ext cx="274320" cy="2743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280160" y="2505456"/>
            <a:ext cx="6675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Находите свои 20% задач с максимальной отдачей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40080" y="3145536"/>
            <a:ext cx="457200" cy="45720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12" name="Image 2" descr="/home/claude/tm-pptx/icon_check_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3236976"/>
            <a:ext cx="274320" cy="27432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280160" y="3163824"/>
            <a:ext cx="6675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Планируйте от квартала к часу, защищайте время на стратегию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640080" y="3803904"/>
            <a:ext cx="457200" cy="45720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15" name="Image 3" descr="/home/claude/tm-pptx/icon_check_dar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3895344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280160" y="3822192"/>
            <a:ext cx="6675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Делегируйте всё, что не требует именно вас</a:t>
            </a:r>
            <a:endParaRPr lang="en-US" sz="1350" dirty="0"/>
          </a:p>
        </p:txBody>
      </p:sp>
      <p:sp>
        <p:nvSpPr>
          <p:cNvPr id="17" name="Shape 11"/>
          <p:cNvSpPr/>
          <p:nvPr/>
        </p:nvSpPr>
        <p:spPr>
          <a:xfrm>
            <a:off x="640080" y="4462272"/>
            <a:ext cx="457200" cy="45720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18" name="Image 4" descr="/home/claude/tm-pptx/icon_check_dar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4553712"/>
            <a:ext cx="274320" cy="27432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280160" y="4480560"/>
            <a:ext cx="6675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Ограничивайте совещания повесткой и таймингом</a:t>
            </a:r>
            <a:endParaRPr lang="en-US" sz="1350" dirty="0"/>
          </a:p>
        </p:txBody>
      </p:sp>
      <p:sp>
        <p:nvSpPr>
          <p:cNvPr id="20" name="Shape 13"/>
          <p:cNvSpPr/>
          <p:nvPr/>
        </p:nvSpPr>
        <p:spPr>
          <a:xfrm>
            <a:off x="640080" y="5120640"/>
            <a:ext cx="457200" cy="457200"/>
          </a:xfrm>
          <a:prstGeom prst="ellipse">
            <a:avLst/>
          </a:prstGeom>
          <a:solidFill>
            <a:srgbClr val="FFC107"/>
          </a:solidFill>
          <a:ln/>
        </p:spPr>
      </p:sp>
      <p:pic>
        <p:nvPicPr>
          <p:cNvPr id="21" name="Image 5" descr="/home/claude/tm-pptx/icon_check_dar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" y="5212080"/>
            <a:ext cx="274320" cy="27432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1280160" y="5138928"/>
            <a:ext cx="6675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Ежедневно фиксируйте и убирайте «пожирателей времени»</a:t>
            </a:r>
            <a:endParaRPr lang="en-US" sz="1350" dirty="0"/>
          </a:p>
        </p:txBody>
      </p:sp>
      <p:sp>
        <p:nvSpPr>
          <p:cNvPr id="23" name="Shape 15"/>
          <p:cNvSpPr/>
          <p:nvPr/>
        </p:nvSpPr>
        <p:spPr>
          <a:xfrm>
            <a:off x="8503920" y="1828800"/>
            <a:ext cx="3017520" cy="3977640"/>
          </a:xfrm>
          <a:prstGeom prst="rect">
            <a:avLst/>
          </a:prstGeom>
          <a:solidFill>
            <a:srgbClr val="FFC107"/>
          </a:solidFill>
          <a:ln/>
        </p:spPr>
      </p:sp>
      <p:sp>
        <p:nvSpPr>
          <p:cNvPr id="24" name="Shape 16"/>
          <p:cNvSpPr/>
          <p:nvPr/>
        </p:nvSpPr>
        <p:spPr>
          <a:xfrm>
            <a:off x="8823960" y="2194560"/>
            <a:ext cx="914400" cy="914400"/>
          </a:xfrm>
          <a:prstGeom prst="ellipse">
            <a:avLst/>
          </a:prstGeom>
          <a:solidFill>
            <a:srgbClr val="1E1E1E"/>
          </a:solidFill>
          <a:ln/>
        </p:spPr>
      </p:sp>
      <p:pic>
        <p:nvPicPr>
          <p:cNvPr id="25" name="Image 6" descr="/home/claude/tm-pptx/icon_thumbsup_yellow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5128" y="2395728"/>
            <a:ext cx="512064" cy="512064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8823960" y="3291840"/>
            <a:ext cx="2423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1E1E1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Управляйте временем —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1E1E1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оно управляет компанией</a:t>
            </a:r>
            <a:endParaRPr lang="en-US" sz="1700" dirty="0"/>
          </a:p>
        </p:txBody>
      </p:sp>
      <p:sp>
        <p:nvSpPr>
          <p:cNvPr id="27" name="Text 18"/>
          <p:cNvSpPr/>
          <p:nvPr/>
        </p:nvSpPr>
        <p:spPr>
          <a:xfrm>
            <a:off x="8823960" y="512064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3D33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Спасибо за внимание!</a:t>
            </a:r>
            <a:endParaRPr lang="en-US" sz="1250" dirty="0"/>
          </a:p>
        </p:txBody>
      </p:sp>
      <p:sp>
        <p:nvSpPr>
          <p:cNvPr id="28" name="Text 19"/>
          <p:cNvSpPr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2026-08-05T19:46:37Z</dcterms:created>
  <dcterms:modified xsi:type="dcterms:W3CDTF">2026-08-05T19:46:37Z</dcterms:modified>
</cp:coreProperties>
</file>