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Выручка</c:v>
                </c:pt>
              </c:strCache>
            </c:strRef>
          </c:tx>
          <c:spPr>
            <a:solidFill>
              <a:srgbClr val="40916C"/>
            </a:solidFill>
            <a:ln w="38100" cap="flat">
              <a:solidFill>
                <a:srgbClr val="40916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B4332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40916C"/>
              </a:solidFill>
              <a:ln w="9525" cap="flat">
                <a:solidFill>
                  <a:srgbClr val="40916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0</c:v>
                  </c:pt>
                  <c:pt idx="1">
                    <c:v>150</c:v>
                  </c:pt>
                  <c:pt idx="2">
                    <c:v>300</c:v>
                  </c:pt>
                  <c:pt idx="3">
                    <c:v>450</c:v>
                  </c:pt>
                  <c:pt idx="4">
                    <c:v>600</c:v>
                  </c:pt>
                  <c:pt idx="5">
                    <c:v>750</c:v>
                  </c:pt>
                  <c:pt idx="6">
                    <c:v>900</c:v>
                  </c:pt>
                  <c:pt idx="7">
                    <c:v>1050</c:v>
                  </c:pt>
                  <c:pt idx="8">
                    <c:v>1200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</c:v>
                </c:pt>
                <c:pt idx="1">
                  <c:v>37500</c:v>
                </c:pt>
                <c:pt idx="2">
                  <c:v>75000</c:v>
                </c:pt>
                <c:pt idx="3">
                  <c:v>112500</c:v>
                </c:pt>
                <c:pt idx="4">
                  <c:v>150000</c:v>
                </c:pt>
                <c:pt idx="5">
                  <c:v>187500</c:v>
                </c:pt>
                <c:pt idx="6">
                  <c:v>225000</c:v>
                </c:pt>
                <c:pt idx="7">
                  <c:v>262500</c:v>
                </c:pt>
                <c:pt idx="8">
                  <c:v>300000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Общие затраты</c:v>
                </c:pt>
              </c:strCache>
            </c:strRef>
          </c:tx>
          <c:spPr>
            <a:solidFill>
              <a:srgbClr val="E76F51"/>
            </a:solidFill>
            <a:ln w="38100" cap="flat">
              <a:solidFill>
                <a:srgbClr val="E76F5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B4332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E76F51"/>
              </a:solidFill>
              <a:ln w="9525" cap="flat">
                <a:solidFill>
                  <a:srgbClr val="E76F5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0</c:v>
                  </c:pt>
                  <c:pt idx="1">
                    <c:v>150</c:v>
                  </c:pt>
                  <c:pt idx="2">
                    <c:v>300</c:v>
                  </c:pt>
                  <c:pt idx="3">
                    <c:v>450</c:v>
                  </c:pt>
                  <c:pt idx="4">
                    <c:v>600</c:v>
                  </c:pt>
                  <c:pt idx="5">
                    <c:v>750</c:v>
                  </c:pt>
                  <c:pt idx="6">
                    <c:v>900</c:v>
                  </c:pt>
                  <c:pt idx="7">
                    <c:v>1050</c:v>
                  </c:pt>
                  <c:pt idx="8">
                    <c:v>1200</c:v>
                  </c:pt>
                </c:lvl>
              </c:multiLvlStrCache>
            </c:multiLvl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112500</c:v>
                </c:pt>
                <c:pt idx="1">
                  <c:v>127500</c:v>
                </c:pt>
                <c:pt idx="2">
                  <c:v>142500</c:v>
                </c:pt>
                <c:pt idx="3">
                  <c:v>157500</c:v>
                </c:pt>
                <c:pt idx="4">
                  <c:v>172500</c:v>
                </c:pt>
                <c:pt idx="5">
                  <c:v>187500</c:v>
                </c:pt>
                <c:pt idx="6">
                  <c:v>202500</c:v>
                </c:pt>
                <c:pt idx="7">
                  <c:v>217500</c:v>
                </c:pt>
                <c:pt idx="8">
                  <c:v>232500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Постоянные затраты</c:v>
                </c:pt>
              </c:strCache>
            </c:strRef>
          </c:tx>
          <c:spPr>
            <a:solidFill>
              <a:srgbClr val="95D5B2"/>
            </a:solidFill>
            <a:ln w="38100" cap="flat">
              <a:solidFill>
                <a:srgbClr val="95D5B2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B4332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95D5B2"/>
              </a:solidFill>
              <a:ln w="9525" cap="flat">
                <a:solidFill>
                  <a:srgbClr val="95D5B2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Sheet1!$A$2:$A$10</c:f>
              <c:multiLvlStrCache>
                <c:ptCount val="9"/>
                <c:lvl>
                  <c:pt idx="0">
                    <c:v>0</c:v>
                  </c:pt>
                  <c:pt idx="1">
                    <c:v>150</c:v>
                  </c:pt>
                  <c:pt idx="2">
                    <c:v>300</c:v>
                  </c:pt>
                  <c:pt idx="3">
                    <c:v>450</c:v>
                  </c:pt>
                  <c:pt idx="4">
                    <c:v>600</c:v>
                  </c:pt>
                  <c:pt idx="5">
                    <c:v>750</c:v>
                  </c:pt>
                  <c:pt idx="6">
                    <c:v>900</c:v>
                  </c:pt>
                  <c:pt idx="7">
                    <c:v>1050</c:v>
                  </c:pt>
                  <c:pt idx="8">
                    <c:v>1200</c:v>
                  </c:pt>
                </c:lvl>
              </c:multiLvlStrCache>
            </c:multiLvl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112500</c:v>
                </c:pt>
                <c:pt idx="1">
                  <c:v>112500</c:v>
                </c:pt>
                <c:pt idx="2">
                  <c:v>112500</c:v>
                </c:pt>
                <c:pt idx="3">
                  <c:v>112500</c:v>
                </c:pt>
                <c:pt idx="4">
                  <c:v>112500</c:v>
                </c:pt>
                <c:pt idx="5">
                  <c:v>112500</c:v>
                </c:pt>
                <c:pt idx="6">
                  <c:v>112500</c:v>
                </c:pt>
                <c:pt idx="7">
                  <c:v>112500</c:v>
                </c:pt>
                <c:pt idx="8">
                  <c:v>112500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B4332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52796F"/>
                    </a:solidFill>
                    <a:latin typeface="Arial"/>
                  </a:defRPr>
                </a:pPr>
                <a:r>
                  <a:rPr sz="1200" b="0" i="0" u="none" strike="noStrike">
                    <a:solidFill>
                      <a:srgbClr val="52796F"/>
                    </a:solidFill>
                    <a:latin typeface="Arial"/>
                  </a:rPr>
                  <a:t>Объём продаж, чашек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279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8E8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52796F"/>
                    </a:solidFill>
                    <a:latin typeface="Arial"/>
                  </a:defRPr>
                </a:pPr>
                <a:r>
                  <a:rPr sz="1200" b="0" i="0" u="none" strike="noStrike">
                    <a:solidFill>
                      <a:srgbClr val="52796F"/>
                    </a:solidFill>
                    <a:latin typeface="Arial"/>
                  </a:rPr>
                  <a:t>Рубли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279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1B4332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1.png"/><Relationship Id="rId4" Type="http://schemas.openxmlformats.org/officeDocument/2006/relationships/image" Target="../media/image-10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371600"/>
            <a:ext cx="4572000" cy="4572000"/>
          </a:xfrm>
          <a:prstGeom prst="ellipse">
            <a:avLst/>
          </a:prstGeom>
          <a:solidFill>
            <a:srgbClr val="2D6A4F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3931920"/>
            <a:ext cx="2926080" cy="2926080"/>
          </a:xfrm>
          <a:prstGeom prst="ellipse">
            <a:avLst/>
          </a:prstGeom>
          <a:solidFill>
            <a:srgbClr val="40916C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188720" y="4572000"/>
            <a:ext cx="3291840" cy="3291840"/>
          </a:xfrm>
          <a:prstGeom prst="ellipse">
            <a:avLst/>
          </a:prstGeom>
          <a:solidFill>
            <a:srgbClr val="2D6A4F">
              <a:alpha val="5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685800"/>
            <a:ext cx="1371600" cy="137160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6" name="Image 0" descr="icons/bullsey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856" y="996696"/>
            <a:ext cx="749808" cy="7498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28600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ТОЧКА БЕЗУБЫТОЧНОСТИ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868680" y="41605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рассчитать для бизнеса: формулы, пример и график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868680" y="4937760"/>
            <a:ext cx="2194560" cy="0"/>
          </a:xfrm>
          <a:prstGeom prst="line">
            <a:avLst/>
          </a:prstGeom>
          <a:noFill/>
          <a:ln w="25400">
            <a:solidFill>
              <a:srgbClr val="95D5B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5120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spc="2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ПРАКТИЧЕСКОЕ РУКОВОДСТВО ДЛЯ ПРЕДПРИНИМАТЕЛЕЙ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206240" cy="4206240"/>
          </a:xfrm>
          <a:prstGeom prst="ellipse">
            <a:avLst/>
          </a:prstGeom>
          <a:solidFill>
            <a:srgbClr val="2D6A4F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389120"/>
            <a:ext cx="3291840" cy="3291840"/>
          </a:xfrm>
          <a:prstGeom prst="ellipse">
            <a:avLst/>
          </a:prstGeom>
          <a:solidFill>
            <a:srgbClr val="2D6A4F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486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Главное о точке безубыточности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548640" cy="54864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6" name="Image 0" descr="icons/check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828800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61848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ТБУ — объём продаж, при котором выручка равна расходам, а прибыль равна нулю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85800" y="2560320"/>
            <a:ext cx="548640" cy="54864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9" name="Image 1" descr="icons/check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697480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248716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расчёта нужны постоянные и переменные затраты, а также цена за единицу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85800" y="3429000"/>
            <a:ext cx="548640" cy="54864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2" name="Image 2" descr="icons/check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566160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63040" y="335584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Формула в штуках: FC ÷ (Цена − Переменные затраты на единицу)</a:t>
            </a:r>
            <a:endParaRPr lang="en-US" sz="1550" dirty="0"/>
          </a:p>
        </p:txBody>
      </p:sp>
      <p:sp>
        <p:nvSpPr>
          <p:cNvPr id="14" name="Shape 9"/>
          <p:cNvSpPr/>
          <p:nvPr/>
        </p:nvSpPr>
        <p:spPr>
          <a:xfrm>
            <a:off x="685800" y="4297680"/>
            <a:ext cx="548640" cy="54864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5" name="Image 3" descr="icons/check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4434840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422452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Снижать ТБУ можно через затраты, цену или объём продаж</a:t>
            </a:r>
            <a:endParaRPr lang="en-US" sz="1550" dirty="0"/>
          </a:p>
        </p:txBody>
      </p:sp>
      <p:sp>
        <p:nvSpPr>
          <p:cNvPr id="17" name="Shape 11"/>
          <p:cNvSpPr/>
          <p:nvPr/>
        </p:nvSpPr>
        <p:spPr>
          <a:xfrm>
            <a:off x="685800" y="5394960"/>
            <a:ext cx="10835640" cy="0"/>
          </a:xfrm>
          <a:prstGeom prst="line">
            <a:avLst/>
          </a:prstGeom>
          <a:noFill/>
          <a:ln w="12700">
            <a:solidFill>
              <a:srgbClr val="40916C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685800" y="5577840"/>
            <a:ext cx="10835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Считайте точку безубыточности регулярно — при изменении цен, затрат или ассортимента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точка безубыточности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5577840" cy="4480560"/>
          </a:xfrm>
          <a:prstGeom prst="roundRect">
            <a:avLst>
              <a:gd name="adj" fmla="val 2449"/>
            </a:avLst>
          </a:prstGeom>
          <a:solidFill>
            <a:srgbClr val="D8F3DC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1965960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5" name="Image 0" descr="icons/balanc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0432" y="2176272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306324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Объём, при котором нет ни прибыли, ни убытка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8680" y="397764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Точка безубыточности (ТБУ) — это объём продаж, при котором выручка полностью покрывает все расходы бизнеса. Прибыль в этой точке равна нулю: компания ещё не теряет деньги, но уже и не зарабатывает.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0" y="1554480"/>
            <a:ext cx="5257800" cy="4480560"/>
          </a:xfrm>
          <a:prstGeom prst="roundRect">
            <a:avLst>
              <a:gd name="adj" fmla="val 2449"/>
            </a:avLst>
          </a:prstGeom>
          <a:solidFill>
            <a:srgbClr val="1B4332"/>
          </a:solidFill>
          <a:ln/>
        </p:spPr>
      </p:sp>
      <p:sp>
        <p:nvSpPr>
          <p:cNvPr id="9" name="Text 6"/>
          <p:cNvSpPr/>
          <p:nvPr/>
        </p:nvSpPr>
        <p:spPr>
          <a:xfrm>
            <a:off x="6766560" y="17830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ТОЧКИ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766560" y="2148840"/>
            <a:ext cx="320040" cy="320040"/>
          </a:xfrm>
          <a:prstGeom prst="ellipse">
            <a:avLst/>
          </a:prstGeom>
          <a:solidFill>
            <a:srgbClr val="E76F51"/>
          </a:solidFill>
          <a:ln/>
        </p:spPr>
      </p:sp>
      <p:sp>
        <p:nvSpPr>
          <p:cNvPr id="11" name="Text 8"/>
          <p:cNvSpPr/>
          <p:nvPr/>
        </p:nvSpPr>
        <p:spPr>
          <a:xfrm>
            <a:off x="7223760" y="213055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Убыток: расходы больше выручки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76656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ТОЧКЕ БЕЗУБЫТОЧНОСТИ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766560" y="3246120"/>
            <a:ext cx="320040" cy="320040"/>
          </a:xfrm>
          <a:prstGeom prst="ellipse">
            <a:avLst/>
          </a:prstGeom>
          <a:solidFill>
            <a:srgbClr val="95D5B2"/>
          </a:solidFill>
          <a:ln/>
        </p:spPr>
      </p:sp>
      <p:sp>
        <p:nvSpPr>
          <p:cNvPr id="14" name="Text 11"/>
          <p:cNvSpPr/>
          <p:nvPr/>
        </p:nvSpPr>
        <p:spPr>
          <a:xfrm>
            <a:off x="7223760" y="32278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= Расходы, прибыль = 0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766560" y="39776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ТОЧКИ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766560" y="4343400"/>
            <a:ext cx="320040" cy="32004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17" name="Text 14"/>
          <p:cNvSpPr/>
          <p:nvPr/>
        </p:nvSpPr>
        <p:spPr>
          <a:xfrm>
            <a:off x="7223760" y="432511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Прибыль: выручка больше расходов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766560" y="5074920"/>
            <a:ext cx="4480560" cy="0"/>
          </a:xfrm>
          <a:prstGeom prst="line">
            <a:avLst/>
          </a:prstGeom>
          <a:noFill/>
          <a:ln w="12700">
            <a:solidFill>
              <a:srgbClr val="40916C"/>
            </a:solidFill>
            <a:prstDash val="dash"/>
          </a:ln>
        </p:spPr>
      </p:sp>
      <p:sp>
        <p:nvSpPr>
          <p:cNvPr id="19" name="Text 16"/>
          <p:cNvSpPr/>
          <p:nvPr/>
        </p:nvSpPr>
        <p:spPr>
          <a:xfrm>
            <a:off x="6766560" y="525780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проданная единица сверх ТБУ — это чистая прибыль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Зачем предпринимателю знать точку безубыточности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691640"/>
            <a:ext cx="2670048" cy="4343400"/>
          </a:xfrm>
          <a:prstGeom prst="roundRect">
            <a:avLst>
              <a:gd name="adj" fmla="val 4110"/>
            </a:avLst>
          </a:prstGeom>
          <a:solidFill>
            <a:srgbClr val="D8F3DC"/>
          </a:solidFill>
          <a:ln/>
        </p:spPr>
      </p:sp>
      <p:sp>
        <p:nvSpPr>
          <p:cNvPr id="4" name="Shape 2"/>
          <p:cNvSpPr/>
          <p:nvPr/>
        </p:nvSpPr>
        <p:spPr>
          <a:xfrm>
            <a:off x="1426464" y="2103120"/>
            <a:ext cx="914400" cy="91440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5" name="Image 0" descr="icons/clipboard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7632" y="230428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3291840"/>
            <a:ext cx="23042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Планирование продаж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77240" y="4069080"/>
            <a:ext cx="22128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Понятно, какой минимальный объём нужно продать, чтобы бизнес не работал в убыток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474720" y="1691640"/>
            <a:ext cx="2670048" cy="4343400"/>
          </a:xfrm>
          <a:prstGeom prst="roundRect">
            <a:avLst>
              <a:gd name="adj" fmla="val 4110"/>
            </a:avLst>
          </a:prstGeom>
          <a:solidFill>
            <a:srgbClr val="EAF6EE"/>
          </a:solidFill>
          <a:ln/>
        </p:spPr>
      </p:sp>
      <p:sp>
        <p:nvSpPr>
          <p:cNvPr id="9" name="Shape 6"/>
          <p:cNvSpPr/>
          <p:nvPr/>
        </p:nvSpPr>
        <p:spPr>
          <a:xfrm>
            <a:off x="4352544" y="2103120"/>
            <a:ext cx="914400" cy="91440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0" name="Image 1" descr="icons/tag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712" y="2304288"/>
            <a:ext cx="512064" cy="51206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657600" y="3291840"/>
            <a:ext cx="23042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Ценообразование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3703320" y="4069080"/>
            <a:ext cx="22128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Помогает обоснованно установить цену товара или услуги с учётом всех затрат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6400800" y="1691640"/>
            <a:ext cx="2670048" cy="4343400"/>
          </a:xfrm>
          <a:prstGeom prst="roundRect">
            <a:avLst>
              <a:gd name="adj" fmla="val 4110"/>
            </a:avLst>
          </a:prstGeom>
          <a:solidFill>
            <a:srgbClr val="D8F3DC"/>
          </a:solidFill>
          <a:ln/>
        </p:spPr>
      </p:sp>
      <p:sp>
        <p:nvSpPr>
          <p:cNvPr id="14" name="Shape 10"/>
          <p:cNvSpPr/>
          <p:nvPr/>
        </p:nvSpPr>
        <p:spPr>
          <a:xfrm>
            <a:off x="7278624" y="2103120"/>
            <a:ext cx="914400" cy="91440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5" name="Image 2" descr="icons/warning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92" y="2304288"/>
            <a:ext cx="512064" cy="51206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583680" y="3291840"/>
            <a:ext cx="23042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Оценка рисков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6629400" y="4069080"/>
            <a:ext cx="22128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Показывает запас прочности бизнеса при падении спроса или росте издержек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9326880" y="1691640"/>
            <a:ext cx="2670048" cy="4343400"/>
          </a:xfrm>
          <a:prstGeom prst="roundRect">
            <a:avLst>
              <a:gd name="adj" fmla="val 4110"/>
            </a:avLst>
          </a:prstGeom>
          <a:solidFill>
            <a:srgbClr val="EAF6EE"/>
          </a:solidFill>
          <a:ln/>
        </p:spPr>
      </p:sp>
      <p:sp>
        <p:nvSpPr>
          <p:cNvPr id="19" name="Shape 14"/>
          <p:cNvSpPr/>
          <p:nvPr/>
        </p:nvSpPr>
        <p:spPr>
          <a:xfrm>
            <a:off x="10204704" y="2103120"/>
            <a:ext cx="914400" cy="91440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20" name="Image 3" descr="icons/handmoney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5872" y="2304288"/>
            <a:ext cx="512064" cy="51206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509760" y="3291840"/>
            <a:ext cx="23042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Общение с инвесторами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9555480" y="4069080"/>
            <a:ext cx="22128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Даёт наглядный аргумент для банков и инвесторов при обосновании плана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Из чего складывается расчёт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величины нужны для любой формулы точки безубыточности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520440" cy="4480560"/>
          </a:xfrm>
          <a:prstGeom prst="roundRect">
            <a:avLst>
              <a:gd name="adj" fmla="val 3117"/>
            </a:avLst>
          </a:prstGeom>
          <a:solidFill>
            <a:srgbClr val="2D6A4F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24028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6" name="Image 0" descr="icons/warehous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0704" y="2432304"/>
            <a:ext cx="484632" cy="4846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017520" y="2240280"/>
            <a:ext cx="777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95D5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FC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868680" y="333756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Постоянные затраты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402336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Аренда, зарплата офиса, коммунальные платежи, реклама — расходы, не зависящие от объёма продаж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89120" y="1920240"/>
            <a:ext cx="3520440" cy="4480560"/>
          </a:xfrm>
          <a:prstGeom prst="roundRect">
            <a:avLst>
              <a:gd name="adj" fmla="val 3117"/>
            </a:avLst>
          </a:prstGeom>
          <a:solidFill>
            <a:srgbClr val="2D6A4F"/>
          </a:solidFill>
          <a:ln/>
        </p:spPr>
      </p:sp>
      <p:sp>
        <p:nvSpPr>
          <p:cNvPr id="11" name="Shape 8"/>
          <p:cNvSpPr/>
          <p:nvPr/>
        </p:nvSpPr>
        <p:spPr>
          <a:xfrm>
            <a:off x="4709160" y="224028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2" name="Image 1" descr="icons/boxe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2432304"/>
            <a:ext cx="484632" cy="48463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858000" y="2240280"/>
            <a:ext cx="777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95D5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VC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4709160" y="333756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Переменные затраты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709160" y="402336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Сырьё, материалы, упаковка, сдельная оплата труда — растут пропорционально объёму производства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229600" y="1920240"/>
            <a:ext cx="3520440" cy="4480560"/>
          </a:xfrm>
          <a:prstGeom prst="roundRect">
            <a:avLst>
              <a:gd name="adj" fmla="val 3117"/>
            </a:avLst>
          </a:prstGeom>
          <a:solidFill>
            <a:srgbClr val="2D6A4F"/>
          </a:solidFill>
          <a:ln/>
        </p:spPr>
      </p:sp>
      <p:sp>
        <p:nvSpPr>
          <p:cNvPr id="17" name="Shape 13"/>
          <p:cNvSpPr/>
          <p:nvPr/>
        </p:nvSpPr>
        <p:spPr>
          <a:xfrm>
            <a:off x="8549640" y="224028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8" name="Image 2" descr="icons/coins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664" y="2432304"/>
            <a:ext cx="484632" cy="4846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698480" y="2240280"/>
            <a:ext cx="777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95D5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3000" dirty="0"/>
          </a:p>
        </p:txBody>
      </p:sp>
      <p:sp>
        <p:nvSpPr>
          <p:cNvPr id="20" name="Text 15"/>
          <p:cNvSpPr/>
          <p:nvPr/>
        </p:nvSpPr>
        <p:spPr>
          <a:xfrm>
            <a:off x="8549640" y="333756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Цена за единицу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8549640" y="4023360"/>
            <a:ext cx="2880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Стоимость, по которой товар или услуга продаётся клиенту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Формула расчёта в единицах товара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Показывает, сколько штук нужно продать, чтобы выйти в ноль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1064240" cy="2377440"/>
          </a:xfrm>
          <a:prstGeom prst="roundRect">
            <a:avLst>
              <a:gd name="adj" fmla="val 5385"/>
            </a:avLst>
          </a:prstGeom>
          <a:solidFill>
            <a:srgbClr val="D8F3DC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65176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ТБУ (шт) =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840480" y="2148840"/>
            <a:ext cx="6035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Постоянные затраты (FC)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3840480" y="2816352"/>
            <a:ext cx="6035040" cy="0"/>
          </a:xfrm>
          <a:prstGeom prst="line">
            <a:avLst/>
          </a:prstGeom>
          <a:noFill/>
          <a:ln w="31750">
            <a:solidFill>
              <a:srgbClr val="1B43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0" y="2880360"/>
            <a:ext cx="6035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Цена за единицу (P) − Переменные затраты на единицу (VC)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0149840" y="2743200"/>
            <a:ext cx="914400" cy="91440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0" name="Image 0" descr="icons/calculato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1008" y="2944368"/>
            <a:ext cx="512064" cy="51206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48640" y="4709160"/>
            <a:ext cx="11064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− VC </a:t>
            </a:r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это </a:t>
            </a:r>
            <a:pPr algn="l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маржинальная прибыль</a:t>
            </a:r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на единицу товара: сколько остаётся от цены после вычета переменных затрат на покрытие постоянных расходов и формирование прибыли.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Формула расчёта в денежном выражении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Удобна, когда компания продаёт разные товары по разным ценам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1064240" cy="2377440"/>
          </a:xfrm>
          <a:prstGeom prst="roundRect">
            <a:avLst>
              <a:gd name="adj" fmla="val 5385"/>
            </a:avLst>
          </a:prstGeom>
          <a:solidFill>
            <a:srgbClr val="1B4332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65176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ТБУ (₽) =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520440" y="2148840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Постоянные затраты (FC)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3520440" y="2816352"/>
            <a:ext cx="6400800" cy="0"/>
          </a:xfrm>
          <a:prstGeom prst="line">
            <a:avLst/>
          </a:prstGeom>
          <a:noFill/>
          <a:ln w="31750">
            <a:solidFill>
              <a:srgbClr val="95D5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2880360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1 − (Переменные затраты / Выручка)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0149840" y="2743200"/>
            <a:ext cx="914400" cy="91440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10" name="Image 0" descr="icons/percentag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1008" y="2944368"/>
            <a:ext cx="512064" cy="51206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48640" y="4709160"/>
            <a:ext cx="11064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Знаменатель </a:t>
            </a:r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это </a:t>
            </a:r>
            <a:pPr algn="l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коэффициент маржинальной прибыли</a:t>
            </a:r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доля выручки, которая остаётся после переменных затрат. Чем он выше, тем ниже точка безубыточности в деньгах.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Пример расчёта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Небольшая кофейня рассчитывает точку безубыточности по чашкам кофе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D8F3DC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258568"/>
            <a:ext cx="822960" cy="8229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6" name="Image 0" descr="icons/warehous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244144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39112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Постоянные затраты в месяц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1783080" y="2697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112 500 ₽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D8F3DC"/>
          </a:solidFill>
          <a:ln/>
        </p:spPr>
      </p:sp>
      <p:sp>
        <p:nvSpPr>
          <p:cNvPr id="10" name="Shape 7"/>
          <p:cNvSpPr/>
          <p:nvPr/>
        </p:nvSpPr>
        <p:spPr>
          <a:xfrm>
            <a:off x="4617720" y="2258568"/>
            <a:ext cx="822960" cy="8229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1" name="Image 1" descr="icons/tag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441448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23560" y="2039112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Цена одной чашки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5623560" y="2697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250 ₽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8229600" y="187452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D8F3DC"/>
          </a:solidFill>
          <a:ln/>
        </p:spPr>
      </p:sp>
      <p:sp>
        <p:nvSpPr>
          <p:cNvPr id="15" name="Shape 11"/>
          <p:cNvSpPr/>
          <p:nvPr/>
        </p:nvSpPr>
        <p:spPr>
          <a:xfrm>
            <a:off x="8458200" y="2258568"/>
            <a:ext cx="822960" cy="8229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6" name="Image 2" descr="icons/boxes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080" y="2441448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464040" y="2039112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Переменные затраты на чашку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9464040" y="2697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 ₽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548640" y="36576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40916C"/>
                </a:solidFill>
              </a:rPr>
              <a:t>▼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548640" y="4114800"/>
            <a:ext cx="11064240" cy="2148840"/>
          </a:xfrm>
          <a:prstGeom prst="roundRect">
            <a:avLst>
              <a:gd name="adj" fmla="val 5957"/>
            </a:avLst>
          </a:prstGeom>
          <a:solidFill>
            <a:srgbClr val="1B4332"/>
          </a:solidFill>
          <a:ln/>
        </p:spPr>
      </p:sp>
      <p:sp>
        <p:nvSpPr>
          <p:cNvPr id="21" name="Text 16"/>
          <p:cNvSpPr/>
          <p:nvPr/>
        </p:nvSpPr>
        <p:spPr>
          <a:xfrm>
            <a:off x="822960" y="4343400"/>
            <a:ext cx="6035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ТБУ = 112 500 / (250 − 100) =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6903720" y="4434840"/>
            <a:ext cx="0" cy="1508760"/>
          </a:xfrm>
          <a:prstGeom prst="line">
            <a:avLst/>
          </a:prstGeom>
          <a:noFill/>
          <a:ln w="19050">
            <a:solidFill>
              <a:srgbClr val="40916C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7178040" y="42976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750</a:t>
            </a:r>
            <a:endParaRPr lang="en-US" sz="4600" dirty="0"/>
          </a:p>
        </p:txBody>
      </p:sp>
      <p:sp>
        <p:nvSpPr>
          <p:cNvPr id="24" name="Text 19"/>
          <p:cNvSpPr/>
          <p:nvPr/>
        </p:nvSpPr>
        <p:spPr>
          <a:xfrm>
            <a:off x="7223760" y="51663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чашек в месяц</a:t>
            </a:r>
            <a:endParaRPr lang="en-US" sz="1300" dirty="0"/>
          </a:p>
        </p:txBody>
      </p:sp>
      <p:sp>
        <p:nvSpPr>
          <p:cNvPr id="25" name="Shape 20"/>
          <p:cNvSpPr/>
          <p:nvPr/>
        </p:nvSpPr>
        <p:spPr>
          <a:xfrm>
            <a:off x="9464040" y="4434840"/>
            <a:ext cx="0" cy="1508760"/>
          </a:xfrm>
          <a:prstGeom prst="line">
            <a:avLst/>
          </a:prstGeom>
          <a:noFill/>
          <a:ln w="19050">
            <a:solidFill>
              <a:srgbClr val="40916C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9692640" y="4297680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187 500 ₽</a:t>
            </a:r>
            <a:endParaRPr lang="en-US" sz="3200" dirty="0"/>
          </a:p>
        </p:txBody>
      </p:sp>
      <p:sp>
        <p:nvSpPr>
          <p:cNvPr id="27" name="Text 22"/>
          <p:cNvSpPr/>
          <p:nvPr/>
        </p:nvSpPr>
        <p:spPr>
          <a:xfrm>
            <a:off x="9738360" y="51663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выручки в месяц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Точка безубыточности на графике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Пересечение линии выручки и линии общих затрат — точка безубыточности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91640"/>
          <a:ext cx="7772400" cy="4709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8503920" y="1691640"/>
            <a:ext cx="3154680" cy="4709160"/>
          </a:xfrm>
          <a:prstGeom prst="roundRect">
            <a:avLst>
              <a:gd name="adj" fmla="val 3478"/>
            </a:avLst>
          </a:prstGeom>
          <a:solidFill>
            <a:srgbClr val="1B4332"/>
          </a:solidFill>
          <a:ln/>
        </p:spPr>
      </p:sp>
      <p:sp>
        <p:nvSpPr>
          <p:cNvPr id="6" name="Shape 3"/>
          <p:cNvSpPr/>
          <p:nvPr/>
        </p:nvSpPr>
        <p:spPr>
          <a:xfrm>
            <a:off x="8823960" y="2011680"/>
            <a:ext cx="685800" cy="685800"/>
          </a:xfrm>
          <a:prstGeom prst="ellipse">
            <a:avLst/>
          </a:prstGeom>
          <a:solidFill>
            <a:srgbClr val="40916C"/>
          </a:solidFill>
          <a:ln/>
        </p:spPr>
      </p:sp>
      <p:pic>
        <p:nvPicPr>
          <p:cNvPr id="7" name="Image 0" descr="icons/chartlin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2148840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823960" y="28346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Точка пересечения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8823960" y="3337560"/>
            <a:ext cx="2651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750 чашках линии выручки и общих затрат пересекаются — это и есть точка безубыточности.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8823960" y="4754880"/>
            <a:ext cx="2651760" cy="0"/>
          </a:xfrm>
          <a:prstGeom prst="line">
            <a:avLst/>
          </a:prstGeom>
          <a:noFill/>
          <a:ln w="12700">
            <a:solidFill>
              <a:srgbClr val="40916C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823960" y="4937760"/>
            <a:ext cx="2651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Слева от точки — зона убытка, справа — зона прибыли.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снизить точку безубыточности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Четыре рычага, которые уменьшают минимально необходимый объём продаж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024128"/>
          </a:xfrm>
          <a:prstGeom prst="roundRect">
            <a:avLst>
              <a:gd name="adj" fmla="val 8929"/>
            </a:avLst>
          </a:prstGeom>
          <a:solidFill>
            <a:srgbClr val="D8F3DC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020824"/>
            <a:ext cx="731520" cy="73152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6" name="Image 0" descr="icons/arrowdown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" y="2176272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196596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Снизить постоянные затраты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029200" y="1965960"/>
            <a:ext cx="6400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Пересмотреть аренду, оптимизировать штат, перейти на удалёнку или аутсорсинг части функций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3063240"/>
            <a:ext cx="11064240" cy="1024128"/>
          </a:xfrm>
          <a:prstGeom prst="roundRect">
            <a:avLst>
              <a:gd name="adj" fmla="val 8929"/>
            </a:avLst>
          </a:prstGeom>
          <a:solidFill>
            <a:srgbClr val="EAF6EE"/>
          </a:solidFill>
          <a:ln/>
        </p:spPr>
      </p:sp>
      <p:sp>
        <p:nvSpPr>
          <p:cNvPr id="10" name="Shape 7"/>
          <p:cNvSpPr/>
          <p:nvPr/>
        </p:nvSpPr>
        <p:spPr>
          <a:xfrm>
            <a:off x="822960" y="3209544"/>
            <a:ext cx="731520" cy="73152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1" name="Image 1" descr="icons/boxe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3364992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74520" y="315468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Снизить переменные затраты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5029200" y="3154680"/>
            <a:ext cx="6400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Найти поставщиков с лучшими условиями, сократить потери сырья, оптимизировать логистику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4251960"/>
            <a:ext cx="11064240" cy="1024128"/>
          </a:xfrm>
          <a:prstGeom prst="roundRect">
            <a:avLst>
              <a:gd name="adj" fmla="val 8929"/>
            </a:avLst>
          </a:prstGeom>
          <a:solidFill>
            <a:srgbClr val="D8F3DC"/>
          </a:solidFill>
          <a:ln/>
        </p:spPr>
      </p:sp>
      <p:sp>
        <p:nvSpPr>
          <p:cNvPr id="15" name="Shape 11"/>
          <p:cNvSpPr/>
          <p:nvPr/>
        </p:nvSpPr>
        <p:spPr>
          <a:xfrm>
            <a:off x="822960" y="4398264"/>
            <a:ext cx="731520" cy="73152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6" name="Image 2" descr="icons/arrowup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4553712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434340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Повысить цену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5029200" y="4343400"/>
            <a:ext cx="6400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Обосновать более высокую цену за счёт качества, сервиса или уникального позиционирования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548640" y="5440680"/>
            <a:ext cx="11064240" cy="1024128"/>
          </a:xfrm>
          <a:prstGeom prst="roundRect">
            <a:avLst>
              <a:gd name="adj" fmla="val 8929"/>
            </a:avLst>
          </a:prstGeom>
          <a:solidFill>
            <a:srgbClr val="EAF6EE"/>
          </a:solidFill>
          <a:ln/>
        </p:spPr>
      </p:sp>
      <p:sp>
        <p:nvSpPr>
          <p:cNvPr id="20" name="Shape 15"/>
          <p:cNvSpPr/>
          <p:nvPr/>
        </p:nvSpPr>
        <p:spPr>
          <a:xfrm>
            <a:off x="822960" y="5586984"/>
            <a:ext cx="731520" cy="73152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21" name="Image 3" descr="icons/cart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5742432"/>
            <a:ext cx="420624" cy="42062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74520" y="5532120"/>
            <a:ext cx="3017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Увеличить объём продаж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5029200" y="5532120"/>
            <a:ext cx="6400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279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Расширить каналы сбыта, усилить маркетинг, повысить средний чек и частоту покупок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2026-08-04T18:11:14Z</dcterms:created>
  <dcterms:modified xsi:type="dcterms:W3CDTF">2026-08-04T18:11:14Z</dcterms:modified>
</cp:coreProperties>
</file>