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1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До трансформации</c:v>
                </c:pt>
              </c:strCache>
            </c:strRef>
          </c:tx>
          <c:spPr>
            <a:solidFill>
              <a:srgbClr val="27406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56698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Срок обработки заказа
(дни)</c:v>
                  </c:pt>
                  <c:pt idx="1">
                    <c:v>Доля цифровых продаж
(%)</c:v>
                  </c:pt>
                  <c:pt idx="2">
                    <c:v>Индекс NPS
(удовлетворённость)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20</c:v>
                </c:pt>
                <c:pt idx="2">
                  <c:v>60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После трансформации</c:v>
                </c:pt>
              </c:strCache>
            </c:strRef>
          </c:tx>
          <c:spPr>
            <a:solidFill>
              <a:srgbClr val="2F6FED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56698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Срок обработки заказа
(дни)</c:v>
                  </c:pt>
                  <c:pt idx="1">
                    <c:v>Доля цифровых продаж
(%)</c:v>
                  </c:pt>
                  <c:pt idx="2">
                    <c:v>Индекс NPS
(удовлетворённость)</c:v>
                  </c:pt>
                </c:lvl>
              </c:multiLvlStrCache>
            </c:multiLvl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1.5</c:v>
                </c:pt>
                <c:pt idx="1">
                  <c:v>65</c:v>
                </c:pt>
                <c:pt idx="2">
                  <c:v>85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56698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6698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200">
              <a:solidFill>
                <a:srgbClr val="56698A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5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82735" y="-1828800"/>
            <a:ext cx="5120640" cy="5120640"/>
          </a:xfrm>
          <a:prstGeom prst="ellipse">
            <a:avLst/>
          </a:prstGeom>
          <a:ln w="12700">
            <a:solidFill>
              <a:srgbClr val="CADCFC">
                <a:alpha val="4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2011680" y="4114800"/>
            <a:ext cx="4023360" cy="4023360"/>
          </a:xfrm>
          <a:prstGeom prst="ellipse">
            <a:avLst/>
          </a:prstGeom>
          <a:ln w="12700">
            <a:solidFill>
              <a:srgbClr val="CADCFC">
                <a:alpha val="4000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822960" y="23317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СТРАТЕГИЧЕСКИЙ ОБЗОР</a:t>
            </a:r>
            <a:endParaRPr lang="en-US" sz="1200" dirty="0"/>
          </a:p>
        </p:txBody>
      </p:sp>
      <p:sp>
        <p:nvSpPr>
          <p:cNvPr id="5" name="Text 3"/>
          <p:cNvSpPr txBox="1"/>
          <p:nvPr/>
        </p:nvSpPr>
        <p:spPr>
          <a:xfrm>
            <a:off x="822960" y="2697480"/>
            <a:ext cx="96926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8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Цифровая трансформация бизнеса</a:t>
            </a:r>
            <a:endParaRPr lang="en-US" sz="4400" dirty="0"/>
          </a:p>
        </p:txBody>
      </p:sp>
      <p:sp>
        <p:nvSpPr>
          <p:cNvPr id="6" name="Text 4"/>
          <p:cNvSpPr txBox="1"/>
          <p:nvPr/>
        </p:nvSpPr>
        <p:spPr>
          <a:xfrm>
            <a:off x="822960" y="4160520"/>
            <a:ext cx="7863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технологии меняют стратегию, процессы и культуру компаний</a:t>
            </a:r>
            <a:endParaRPr lang="en-US" sz="1600" dirty="0"/>
          </a:p>
        </p:txBody>
      </p:sp>
      <p:sp>
        <p:nvSpPr>
          <p:cNvPr id="7" name="Text 5"/>
          <p:cNvSpPr txBox="1"/>
          <p:nvPr/>
        </p:nvSpPr>
        <p:spPr>
          <a:xfrm>
            <a:off x="822960" y="60350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25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82735" y="-1828800"/>
            <a:ext cx="5120640" cy="5120640"/>
          </a:xfrm>
          <a:prstGeom prst="ellipse">
            <a:avLst/>
          </a:prstGeom>
          <a:ln w="12700">
            <a:solidFill>
              <a:srgbClr val="CADCFC">
                <a:alpha val="4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2011680" y="4114800"/>
            <a:ext cx="4023360" cy="4023360"/>
          </a:xfrm>
          <a:prstGeom prst="ellipse">
            <a:avLst/>
          </a:prstGeom>
          <a:ln w="12700">
            <a:solidFill>
              <a:srgbClr val="CADCFC">
                <a:alpha val="4000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822960" y="265176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F6F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СПАСИБО ЗА ВНИМАНИЕ</a:t>
            </a:r>
            <a:endParaRPr lang="en-US" sz="1200" dirty="0"/>
          </a:p>
        </p:txBody>
      </p:sp>
      <p:sp>
        <p:nvSpPr>
          <p:cNvPr id="5" name="Text 3"/>
          <p:cNvSpPr txBox="1"/>
          <p:nvPr/>
        </p:nvSpPr>
        <p:spPr>
          <a:xfrm>
            <a:off x="822960" y="3017520"/>
            <a:ext cx="9601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Вопросы и обсуждение</a:t>
            </a:r>
            <a:endParaRPr lang="en-US" sz="4000" dirty="0"/>
          </a:p>
        </p:txBody>
      </p:sp>
      <p:sp>
        <p:nvSpPr>
          <p:cNvPr id="6" name="Text 4"/>
          <p:cNvSpPr txBox="1"/>
          <p:nvPr/>
        </p:nvSpPr>
        <p:spPr>
          <a:xfrm>
            <a:off x="822960" y="39776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Цифровая трансформация бизнеса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Что такое цифровая трансформация</a:t>
            </a:r>
            <a:endParaRPr lang="en-US" sz="3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1371600"/>
            <a:ext cx="9875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Интеграция цифровых технологий во все области бизнеса, меняющая то, как компания создаёт ценность, работает и взаимодействует с клиентами.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788920"/>
            <a:ext cx="914400" cy="914400"/>
          </a:xfrm>
          <a:prstGeom prst="ellipse">
            <a:avLst/>
          </a:prstGeom>
          <a:solidFill>
            <a:srgbClr val="2F6FED"/>
          </a:solidFill>
          <a:ln/>
        </p:spPr>
      </p:sp>
      <p:pic>
        <p:nvPicPr>
          <p:cNvPr id="5" name="Image 0" descr="/home/claude/dt_deck/icons/FaUser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1248" y="2990088"/>
            <a:ext cx="512064" cy="512064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640080" y="3931920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Люди и культура</a:t>
            </a:r>
            <a:endParaRPr lang="en-US" sz="18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4389120"/>
            <a:ext cx="3383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Новое мышление, готовность к изменениям и цифровые навыки сотрудников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4343400" y="2788920"/>
            <a:ext cx="914400" cy="914400"/>
          </a:xfrm>
          <a:prstGeom prst="ellipse">
            <a:avLst/>
          </a:prstGeom>
          <a:solidFill>
            <a:srgbClr val="2F6FED"/>
          </a:solidFill>
          <a:ln/>
        </p:spPr>
      </p:sp>
      <p:pic>
        <p:nvPicPr>
          <p:cNvPr id="9" name="Image 1" descr="/home/claude/dt_deck/icons/FaCog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4568" y="2990088"/>
            <a:ext cx="512064" cy="512064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4343400" y="3931920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Процессы</a:t>
            </a:r>
            <a:endParaRPr lang="en-US" sz="1800" dirty="0"/>
          </a:p>
        </p:txBody>
      </p:sp>
      <p:sp>
        <p:nvSpPr>
          <p:cNvPr id="11" name="Text 7"/>
          <p:cNvSpPr txBox="1"/>
          <p:nvPr/>
        </p:nvSpPr>
        <p:spPr>
          <a:xfrm>
            <a:off x="4343400" y="4389120"/>
            <a:ext cx="3383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Автоматизация операций и гибкие методы управления работой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8046720" y="2788920"/>
            <a:ext cx="914400" cy="914400"/>
          </a:xfrm>
          <a:prstGeom prst="ellipse">
            <a:avLst/>
          </a:prstGeom>
          <a:solidFill>
            <a:srgbClr val="2F6FED"/>
          </a:solidFill>
          <a:ln/>
        </p:spPr>
      </p:sp>
      <p:pic>
        <p:nvPicPr>
          <p:cNvPr id="13" name="Image 2" descr="/home/claude/dt_deck/icons/FaMicrochi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7888" y="2990088"/>
            <a:ext cx="512064" cy="512064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8046720" y="3931920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Технологии и данные</a:t>
            </a:r>
            <a:endParaRPr lang="en-US" sz="1800" dirty="0"/>
          </a:p>
        </p:txBody>
      </p:sp>
      <p:sp>
        <p:nvSpPr>
          <p:cNvPr id="15" name="Text 10"/>
          <p:cNvSpPr txBox="1"/>
          <p:nvPr/>
        </p:nvSpPr>
        <p:spPr>
          <a:xfrm>
            <a:off x="8046720" y="4389120"/>
            <a:ext cx="3383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Облако, аналитика и ИИ как основа принятия решений</a:t>
            </a:r>
            <a:endParaRPr lang="en-US" sz="1300" dirty="0"/>
          </a:p>
        </p:txBody>
      </p:sp>
      <p:sp>
        <p:nvSpPr>
          <p:cNvPr id="16" name="Text 11"/>
          <p:cNvSpPr txBox="1"/>
          <p:nvPr/>
        </p:nvSpPr>
        <p:spPr>
          <a:xfrm>
            <a:off x="11277295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Почему это актуально сейчас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1508760"/>
            <a:ext cx="5257800" cy="2148840"/>
          </a:xfrm>
          <a:prstGeom prst="roundRect">
            <a:avLst>
              <a:gd name="adj" fmla="val 3404"/>
            </a:avLst>
          </a:prstGeom>
          <a:solidFill>
            <a:srgbClr val="F3F7FE"/>
          </a:solidFill>
          <a:ln/>
        </p:spPr>
      </p:sp>
      <p:sp>
        <p:nvSpPr>
          <p:cNvPr id="4" name="Shape 2"/>
          <p:cNvSpPr/>
          <p:nvPr/>
        </p:nvSpPr>
        <p:spPr>
          <a:xfrm>
            <a:off x="960120" y="1828800"/>
            <a:ext cx="658368" cy="658368"/>
          </a:xfrm>
          <a:prstGeom prst="ellipse">
            <a:avLst/>
          </a:prstGeom>
          <a:solidFill>
            <a:srgbClr val="2F6FED"/>
          </a:solidFill>
          <a:ln/>
        </p:spPr>
      </p:sp>
      <p:pic>
        <p:nvPicPr>
          <p:cNvPr id="5" name="Image 0" descr="/home/claude/dt_deck/icons/FaUser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8128" y="1986808"/>
            <a:ext cx="342351" cy="342351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1783080" y="1709928"/>
            <a:ext cx="3794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73%</a:t>
            </a:r>
            <a:endParaRPr lang="en-US" sz="3000" dirty="0"/>
          </a:p>
        </p:txBody>
      </p:sp>
      <p:sp>
        <p:nvSpPr>
          <p:cNvPr id="7" name="Text 4"/>
          <p:cNvSpPr txBox="1"/>
          <p:nvPr/>
        </p:nvSpPr>
        <p:spPr>
          <a:xfrm>
            <a:off x="960120" y="2651760"/>
            <a:ext cx="4617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клиентов ожидают персонализированный цифровой опыт взаимодействия с брендом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6172200" y="1508760"/>
            <a:ext cx="5257800" cy="2148840"/>
          </a:xfrm>
          <a:prstGeom prst="roundRect">
            <a:avLst>
              <a:gd name="adj" fmla="val 3404"/>
            </a:avLst>
          </a:prstGeom>
          <a:solidFill>
            <a:srgbClr val="F3F7FE"/>
          </a:solidFill>
          <a:ln/>
        </p:spPr>
      </p:sp>
      <p:sp>
        <p:nvSpPr>
          <p:cNvPr id="9" name="Shape 6"/>
          <p:cNvSpPr/>
          <p:nvPr/>
        </p:nvSpPr>
        <p:spPr>
          <a:xfrm>
            <a:off x="6492240" y="1828800"/>
            <a:ext cx="658368" cy="658368"/>
          </a:xfrm>
          <a:prstGeom prst="ellipse">
            <a:avLst/>
          </a:prstGeom>
          <a:solidFill>
            <a:srgbClr val="2F6FED"/>
          </a:solidFill>
          <a:ln/>
        </p:spPr>
      </p:sp>
      <p:pic>
        <p:nvPicPr>
          <p:cNvPr id="10" name="Image 1" descr="/home/claude/dt_deck/icons/FaChartLin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248" y="1986808"/>
            <a:ext cx="342351" cy="342351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7315200" y="1709928"/>
            <a:ext cx="3794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2×</a:t>
            </a:r>
            <a:endParaRPr lang="en-US" sz="3000" dirty="0"/>
          </a:p>
        </p:txBody>
      </p:sp>
      <p:sp>
        <p:nvSpPr>
          <p:cNvPr id="12" name="Text 8"/>
          <p:cNvSpPr txBox="1"/>
          <p:nvPr/>
        </p:nvSpPr>
        <p:spPr>
          <a:xfrm>
            <a:off x="6492240" y="2651760"/>
            <a:ext cx="4617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быстрее в среднем растут выручкой компании — лидеры цифровой трансформации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640080" y="3931920"/>
            <a:ext cx="5257800" cy="2148840"/>
          </a:xfrm>
          <a:prstGeom prst="roundRect">
            <a:avLst>
              <a:gd name="adj" fmla="val 3404"/>
            </a:avLst>
          </a:prstGeom>
          <a:solidFill>
            <a:srgbClr val="F3F7FE"/>
          </a:solidFill>
          <a:ln/>
        </p:spPr>
      </p:sp>
      <p:sp>
        <p:nvSpPr>
          <p:cNvPr id="14" name="Shape 10"/>
          <p:cNvSpPr/>
          <p:nvPr/>
        </p:nvSpPr>
        <p:spPr>
          <a:xfrm>
            <a:off x="960120" y="4251960"/>
            <a:ext cx="658368" cy="658368"/>
          </a:xfrm>
          <a:prstGeom prst="ellipse">
            <a:avLst/>
          </a:prstGeom>
          <a:solidFill>
            <a:srgbClr val="2F6FED"/>
          </a:solidFill>
          <a:ln/>
        </p:spPr>
      </p:sp>
      <p:pic>
        <p:nvPicPr>
          <p:cNvPr id="15" name="Image 2" descr="/home/claude/dt_deck/icons/FaClou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128" y="4409968"/>
            <a:ext cx="342351" cy="342351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1783080" y="4133088"/>
            <a:ext cx="3794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24/7</a:t>
            </a:r>
            <a:endParaRPr lang="en-US" sz="3000" dirty="0"/>
          </a:p>
        </p:txBody>
      </p:sp>
      <p:sp>
        <p:nvSpPr>
          <p:cNvPr id="17" name="Text 12"/>
          <p:cNvSpPr txBox="1"/>
          <p:nvPr/>
        </p:nvSpPr>
        <p:spPr>
          <a:xfrm>
            <a:off x="960120" y="5074920"/>
            <a:ext cx="4617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доступность облачных сервисов и инструментов аналитики для любого бизнеса</a:t>
            </a:r>
            <a:endParaRPr lang="en-US" sz="1250" dirty="0"/>
          </a:p>
        </p:txBody>
      </p:sp>
      <p:sp>
        <p:nvSpPr>
          <p:cNvPr id="18" name="Shape 13"/>
          <p:cNvSpPr/>
          <p:nvPr/>
        </p:nvSpPr>
        <p:spPr>
          <a:xfrm>
            <a:off x="6172200" y="3931920"/>
            <a:ext cx="5257800" cy="2148840"/>
          </a:xfrm>
          <a:prstGeom prst="roundRect">
            <a:avLst>
              <a:gd name="adj" fmla="val 3404"/>
            </a:avLst>
          </a:prstGeom>
          <a:solidFill>
            <a:srgbClr val="F3F7FE"/>
          </a:solidFill>
          <a:ln/>
        </p:spPr>
      </p:sp>
      <p:sp>
        <p:nvSpPr>
          <p:cNvPr id="19" name="Shape 14"/>
          <p:cNvSpPr/>
          <p:nvPr/>
        </p:nvSpPr>
        <p:spPr>
          <a:xfrm>
            <a:off x="6492240" y="4251960"/>
            <a:ext cx="658368" cy="658368"/>
          </a:xfrm>
          <a:prstGeom prst="ellipse">
            <a:avLst/>
          </a:prstGeom>
          <a:solidFill>
            <a:srgbClr val="2F6FED"/>
          </a:solidFill>
          <a:ln/>
        </p:spPr>
      </p:sp>
      <p:pic>
        <p:nvPicPr>
          <p:cNvPr id="20" name="Image 3" descr="/home/claude/dt_deck/icons/FaBol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0248" y="4409968"/>
            <a:ext cx="342351" cy="342351"/>
          </a:xfrm>
          <a:prstGeom prst="rect">
            <a:avLst/>
          </a:prstGeom>
        </p:spPr>
      </p:pic>
      <p:sp>
        <p:nvSpPr>
          <p:cNvPr id="21" name="Text 15"/>
          <p:cNvSpPr txBox="1"/>
          <p:nvPr/>
        </p:nvSpPr>
        <p:spPr>
          <a:xfrm>
            <a:off x="7315200" y="4133088"/>
            <a:ext cx="3794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↑</a:t>
            </a:r>
            <a:endParaRPr lang="en-US" sz="3000" dirty="0"/>
          </a:p>
        </p:txBody>
      </p:sp>
      <p:sp>
        <p:nvSpPr>
          <p:cNvPr id="22" name="Text 16"/>
          <p:cNvSpPr txBox="1"/>
          <p:nvPr/>
        </p:nvSpPr>
        <p:spPr>
          <a:xfrm>
            <a:off x="6492240" y="5074920"/>
            <a:ext cx="4617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скорость выхода новых продуктов и услуг становится ключевым конкурентным фактором</a:t>
            </a:r>
            <a:endParaRPr lang="en-US" sz="1250" dirty="0"/>
          </a:p>
        </p:txBody>
      </p:sp>
      <p:sp>
        <p:nvSpPr>
          <p:cNvPr id="23" name="Text 17"/>
          <p:cNvSpPr txBox="1"/>
          <p:nvPr/>
        </p:nvSpPr>
        <p:spPr>
          <a:xfrm>
            <a:off x="11277295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Ключевые технологии трансформации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1508760"/>
            <a:ext cx="777240" cy="777240"/>
          </a:xfrm>
          <a:prstGeom prst="ellipse">
            <a:avLst/>
          </a:prstGeom>
          <a:solidFill>
            <a:srgbClr val="2F6FED"/>
          </a:solidFill>
          <a:ln/>
        </p:spPr>
      </p:sp>
      <p:pic>
        <p:nvPicPr>
          <p:cNvPr id="4" name="Image 0" descr="/home/claude/dt_deck/icons/FaClou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618" y="1695298"/>
            <a:ext cx="404165" cy="404165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640080" y="2468880"/>
            <a:ext cx="3520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Облачные вычисления</a:t>
            </a:r>
            <a:endParaRPr lang="en-US" sz="155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2907792"/>
            <a:ext cx="3520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Гибкая и масштабируемая ИТ-инфраструктура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4389120" y="1508760"/>
            <a:ext cx="777240" cy="777240"/>
          </a:xfrm>
          <a:prstGeom prst="ellipse">
            <a:avLst/>
          </a:prstGeom>
          <a:solidFill>
            <a:srgbClr val="2F6FED"/>
          </a:solidFill>
          <a:ln/>
        </p:spPr>
      </p:sp>
      <p:pic>
        <p:nvPicPr>
          <p:cNvPr id="8" name="Image 1" descr="/home/claude/dt_deck/icons/FaBrai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5658" y="1695298"/>
            <a:ext cx="404165" cy="404165"/>
          </a:xfrm>
          <a:prstGeom prst="rect">
            <a:avLst/>
          </a:prstGeom>
        </p:spPr>
      </p:pic>
      <p:sp>
        <p:nvSpPr>
          <p:cNvPr id="9" name="Text 5"/>
          <p:cNvSpPr txBox="1"/>
          <p:nvPr/>
        </p:nvSpPr>
        <p:spPr>
          <a:xfrm>
            <a:off x="4389120" y="2468880"/>
            <a:ext cx="3520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Искусственный интеллект</a:t>
            </a:r>
            <a:endParaRPr lang="en-US" sz="1550" dirty="0"/>
          </a:p>
        </p:txBody>
      </p:sp>
      <p:sp>
        <p:nvSpPr>
          <p:cNvPr id="10" name="Text 6"/>
          <p:cNvSpPr txBox="1"/>
          <p:nvPr/>
        </p:nvSpPr>
        <p:spPr>
          <a:xfrm>
            <a:off x="4389120" y="2907792"/>
            <a:ext cx="3520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Прогнозирование, персонализация, автоматизация решений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8138160" y="1508760"/>
            <a:ext cx="777240" cy="777240"/>
          </a:xfrm>
          <a:prstGeom prst="ellipse">
            <a:avLst/>
          </a:prstGeom>
          <a:solidFill>
            <a:srgbClr val="2F6FED"/>
          </a:solidFill>
          <a:ln/>
        </p:spPr>
      </p:sp>
      <p:pic>
        <p:nvPicPr>
          <p:cNvPr id="12" name="Image 2" descr="/home/claude/dt_deck/icons/FaDatabas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4698" y="1695298"/>
            <a:ext cx="404165" cy="404165"/>
          </a:xfrm>
          <a:prstGeom prst="rect">
            <a:avLst/>
          </a:prstGeom>
        </p:spPr>
      </p:pic>
      <p:sp>
        <p:nvSpPr>
          <p:cNvPr id="13" name="Text 8"/>
          <p:cNvSpPr txBox="1"/>
          <p:nvPr/>
        </p:nvSpPr>
        <p:spPr>
          <a:xfrm>
            <a:off x="8138160" y="2468880"/>
            <a:ext cx="3520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Большие данные</a:t>
            </a:r>
            <a:endParaRPr lang="en-US" sz="1550" dirty="0"/>
          </a:p>
        </p:txBody>
      </p:sp>
      <p:sp>
        <p:nvSpPr>
          <p:cNvPr id="14" name="Text 9"/>
          <p:cNvSpPr txBox="1"/>
          <p:nvPr/>
        </p:nvSpPr>
        <p:spPr>
          <a:xfrm>
            <a:off x="8138160" y="2907792"/>
            <a:ext cx="3520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Аналитика для принятия обоснованных решений</a:t>
            </a:r>
            <a:endParaRPr lang="en-US" sz="1200" dirty="0"/>
          </a:p>
        </p:txBody>
      </p:sp>
      <p:sp>
        <p:nvSpPr>
          <p:cNvPr id="15" name="Shape 10"/>
          <p:cNvSpPr/>
          <p:nvPr/>
        </p:nvSpPr>
        <p:spPr>
          <a:xfrm>
            <a:off x="640080" y="4023360"/>
            <a:ext cx="777240" cy="777240"/>
          </a:xfrm>
          <a:prstGeom prst="ellipse">
            <a:avLst/>
          </a:prstGeom>
          <a:solidFill>
            <a:srgbClr val="2F6FED"/>
          </a:solidFill>
          <a:ln/>
        </p:spPr>
      </p:sp>
      <p:pic>
        <p:nvPicPr>
          <p:cNvPr id="16" name="Image 3" descr="/home/claude/dt_deck/icons/FaWifi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18" y="4209898"/>
            <a:ext cx="404165" cy="404165"/>
          </a:xfrm>
          <a:prstGeom prst="rect">
            <a:avLst/>
          </a:prstGeom>
        </p:spPr>
      </p:pic>
      <p:sp>
        <p:nvSpPr>
          <p:cNvPr id="17" name="Text 11"/>
          <p:cNvSpPr txBox="1"/>
          <p:nvPr/>
        </p:nvSpPr>
        <p:spPr>
          <a:xfrm>
            <a:off x="640080" y="4983480"/>
            <a:ext cx="3520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Интернет вещей</a:t>
            </a:r>
            <a:endParaRPr lang="en-US" sz="1550" dirty="0"/>
          </a:p>
        </p:txBody>
      </p:sp>
      <p:sp>
        <p:nvSpPr>
          <p:cNvPr id="18" name="Text 12"/>
          <p:cNvSpPr txBox="1"/>
          <p:nvPr/>
        </p:nvSpPr>
        <p:spPr>
          <a:xfrm>
            <a:off x="640080" y="5422392"/>
            <a:ext cx="3520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Связанные устройства и мониторинг в реальном времени</a:t>
            </a:r>
            <a:endParaRPr lang="en-US" sz="1200" dirty="0"/>
          </a:p>
        </p:txBody>
      </p:sp>
      <p:sp>
        <p:nvSpPr>
          <p:cNvPr id="19" name="Shape 13"/>
          <p:cNvSpPr/>
          <p:nvPr/>
        </p:nvSpPr>
        <p:spPr>
          <a:xfrm>
            <a:off x="4389120" y="4023360"/>
            <a:ext cx="777240" cy="777240"/>
          </a:xfrm>
          <a:prstGeom prst="ellipse">
            <a:avLst/>
          </a:prstGeom>
          <a:solidFill>
            <a:srgbClr val="2F6FED"/>
          </a:solidFill>
          <a:ln/>
        </p:spPr>
      </p:sp>
      <p:pic>
        <p:nvPicPr>
          <p:cNvPr id="20" name="Image 4" descr="/home/claude/dt_deck/icons/FaRobo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5658" y="4209898"/>
            <a:ext cx="404165" cy="404165"/>
          </a:xfrm>
          <a:prstGeom prst="rect">
            <a:avLst/>
          </a:prstGeom>
        </p:spPr>
      </p:pic>
      <p:sp>
        <p:nvSpPr>
          <p:cNvPr id="21" name="Text 14"/>
          <p:cNvSpPr txBox="1"/>
          <p:nvPr/>
        </p:nvSpPr>
        <p:spPr>
          <a:xfrm>
            <a:off x="4389120" y="4983480"/>
            <a:ext cx="3520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Автоматизация (RPA)</a:t>
            </a:r>
            <a:endParaRPr lang="en-US" sz="1550" dirty="0"/>
          </a:p>
        </p:txBody>
      </p:sp>
      <p:sp>
        <p:nvSpPr>
          <p:cNvPr id="22" name="Text 15"/>
          <p:cNvSpPr txBox="1"/>
          <p:nvPr/>
        </p:nvSpPr>
        <p:spPr>
          <a:xfrm>
            <a:off x="4389120" y="5422392"/>
            <a:ext cx="3520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Роботизация рутинных бизнес-процессов</a:t>
            </a:r>
            <a:endParaRPr lang="en-US" sz="1200" dirty="0"/>
          </a:p>
        </p:txBody>
      </p:sp>
      <p:sp>
        <p:nvSpPr>
          <p:cNvPr id="23" name="Shape 16"/>
          <p:cNvSpPr/>
          <p:nvPr/>
        </p:nvSpPr>
        <p:spPr>
          <a:xfrm>
            <a:off x="8138160" y="4023360"/>
            <a:ext cx="777240" cy="777240"/>
          </a:xfrm>
          <a:prstGeom prst="ellipse">
            <a:avLst/>
          </a:prstGeom>
          <a:solidFill>
            <a:srgbClr val="2F6FED"/>
          </a:solidFill>
          <a:ln/>
        </p:spPr>
      </p:sp>
      <p:pic>
        <p:nvPicPr>
          <p:cNvPr id="24" name="Image 5" descr="/home/claude/dt_deck/icons/FaShieldAlt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4698" y="4209898"/>
            <a:ext cx="404165" cy="404165"/>
          </a:xfrm>
          <a:prstGeom prst="rect">
            <a:avLst/>
          </a:prstGeom>
        </p:spPr>
      </p:pic>
      <p:sp>
        <p:nvSpPr>
          <p:cNvPr id="25" name="Text 17"/>
          <p:cNvSpPr txBox="1"/>
          <p:nvPr/>
        </p:nvSpPr>
        <p:spPr>
          <a:xfrm>
            <a:off x="8138160" y="4983480"/>
            <a:ext cx="3520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Кибербезопасность</a:t>
            </a:r>
            <a:endParaRPr lang="en-US" sz="1550" dirty="0"/>
          </a:p>
        </p:txBody>
      </p:sp>
      <p:sp>
        <p:nvSpPr>
          <p:cNvPr id="26" name="Text 18"/>
          <p:cNvSpPr txBox="1"/>
          <p:nvPr/>
        </p:nvSpPr>
        <p:spPr>
          <a:xfrm>
            <a:off x="8138160" y="5422392"/>
            <a:ext cx="3520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данных и цифровых активов компании</a:t>
            </a:r>
            <a:endParaRPr lang="en-US" sz="1200" dirty="0"/>
          </a:p>
        </p:txBody>
      </p:sp>
      <p:sp>
        <p:nvSpPr>
          <p:cNvPr id="27" name="Text 19"/>
          <p:cNvSpPr txBox="1"/>
          <p:nvPr/>
        </p:nvSpPr>
        <p:spPr>
          <a:xfrm>
            <a:off x="11277295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Этапы цифровой трансформации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1257300" y="3177540"/>
            <a:ext cx="9677095" cy="0"/>
          </a:xfrm>
          <a:prstGeom prst="line">
            <a:avLst/>
          </a:prstGeom>
          <a:noFill/>
          <a:ln w="25400">
            <a:solidFill>
              <a:srgbClr val="CADCF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14400" y="2834640"/>
            <a:ext cx="685800" cy="685800"/>
          </a:xfrm>
          <a:prstGeom prst="ellipse">
            <a:avLst/>
          </a:prstGeom>
          <a:solidFill>
            <a:srgbClr val="0B2545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914400" y="283464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 txBox="1"/>
          <p:nvPr/>
        </p:nvSpPr>
        <p:spPr>
          <a:xfrm>
            <a:off x="274320" y="3794760"/>
            <a:ext cx="179828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Диагностика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274320" y="4206240"/>
            <a:ext cx="179828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Оценка текущего состояния и целей бизнеса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505124" y="2834640"/>
            <a:ext cx="685800" cy="685800"/>
          </a:xfrm>
          <a:prstGeom prst="ellipse">
            <a:avLst/>
          </a:prstGeom>
          <a:solidFill>
            <a:srgbClr val="0B2545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3505124" y="283464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8"/>
          <p:cNvSpPr txBox="1"/>
          <p:nvPr/>
        </p:nvSpPr>
        <p:spPr>
          <a:xfrm>
            <a:off x="2346922" y="3794760"/>
            <a:ext cx="231640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Стратегия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2346922" y="4206240"/>
            <a:ext cx="231640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Разработка дорожной карты изменений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095848" y="2834640"/>
            <a:ext cx="685800" cy="685800"/>
          </a:xfrm>
          <a:prstGeom prst="ellipse">
            <a:avLst/>
          </a:prstGeom>
          <a:solidFill>
            <a:srgbClr val="0B2545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6095848" y="283464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4" name="Text 12"/>
          <p:cNvSpPr txBox="1"/>
          <p:nvPr/>
        </p:nvSpPr>
        <p:spPr>
          <a:xfrm>
            <a:off x="4937646" y="3794760"/>
            <a:ext cx="231640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Пилот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4937646" y="4206240"/>
            <a:ext cx="231640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Тестирование решений на ограниченном масштабе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686571" y="2834640"/>
            <a:ext cx="685800" cy="685800"/>
          </a:xfrm>
          <a:prstGeom prst="ellipse">
            <a:avLst/>
          </a:prstGeom>
          <a:solidFill>
            <a:srgbClr val="0B2545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8686571" y="283464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18" name="Text 16"/>
          <p:cNvSpPr txBox="1"/>
          <p:nvPr/>
        </p:nvSpPr>
        <p:spPr>
          <a:xfrm>
            <a:off x="7528370" y="3794760"/>
            <a:ext cx="231640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Внедрение</a:t>
            </a:r>
            <a:endParaRPr lang="en-US" sz="1500" dirty="0"/>
          </a:p>
        </p:txBody>
      </p:sp>
      <p:sp>
        <p:nvSpPr>
          <p:cNvPr id="19" name="Text 17"/>
          <p:cNvSpPr txBox="1"/>
          <p:nvPr/>
        </p:nvSpPr>
        <p:spPr>
          <a:xfrm>
            <a:off x="7528370" y="4206240"/>
            <a:ext cx="231640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Масштабирование по всей организации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11277295" y="2834640"/>
            <a:ext cx="685800" cy="685800"/>
          </a:xfrm>
          <a:prstGeom prst="ellipse">
            <a:avLst/>
          </a:prstGeom>
          <a:solidFill>
            <a:srgbClr val="2F6FED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11277295" y="283464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000" dirty="0"/>
          </a:p>
        </p:txBody>
      </p:sp>
      <p:sp>
        <p:nvSpPr>
          <p:cNvPr id="22" name="Text 20"/>
          <p:cNvSpPr txBox="1"/>
          <p:nvPr/>
        </p:nvSpPr>
        <p:spPr>
          <a:xfrm>
            <a:off x="10119093" y="3794760"/>
            <a:ext cx="179828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Оптимизация</a:t>
            </a:r>
            <a:endParaRPr lang="en-US" sz="1500" dirty="0"/>
          </a:p>
        </p:txBody>
      </p:sp>
      <p:sp>
        <p:nvSpPr>
          <p:cNvPr id="23" name="Text 21"/>
          <p:cNvSpPr txBox="1"/>
          <p:nvPr/>
        </p:nvSpPr>
        <p:spPr>
          <a:xfrm>
            <a:off x="10119093" y="4206240"/>
            <a:ext cx="179828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Непрерывное совершенствование процессов</a:t>
            </a:r>
            <a:endParaRPr lang="en-US" sz="1150" dirty="0"/>
          </a:p>
        </p:txBody>
      </p:sp>
      <p:sp>
        <p:nvSpPr>
          <p:cNvPr id="24" name="Text 22"/>
          <p:cNvSpPr txBox="1"/>
          <p:nvPr/>
        </p:nvSpPr>
        <p:spPr>
          <a:xfrm>
            <a:off x="11277295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Результаты цифровой трансформации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1508760"/>
            <a:ext cx="5257800" cy="2148840"/>
          </a:xfrm>
          <a:prstGeom prst="roundRect">
            <a:avLst>
              <a:gd name="adj" fmla="val 3404"/>
            </a:avLst>
          </a:prstGeom>
          <a:solidFill>
            <a:srgbClr val="F3F7FE"/>
          </a:solidFill>
          <a:ln/>
        </p:spPr>
      </p:sp>
      <p:sp>
        <p:nvSpPr>
          <p:cNvPr id="4" name="Shape 2"/>
          <p:cNvSpPr/>
          <p:nvPr/>
        </p:nvSpPr>
        <p:spPr>
          <a:xfrm>
            <a:off x="960120" y="1828800"/>
            <a:ext cx="566928" cy="566928"/>
          </a:xfrm>
          <a:prstGeom prst="ellipse">
            <a:avLst/>
          </a:prstGeom>
          <a:solidFill>
            <a:srgbClr val="0B2545"/>
          </a:solidFill>
          <a:ln/>
        </p:spPr>
      </p:sp>
      <p:pic>
        <p:nvPicPr>
          <p:cNvPr id="5" name="Image 0" descr="/home/claude/dt_deck/icons/FaChartLin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1852" y="1970532"/>
            <a:ext cx="283464" cy="283464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1691640" y="1709928"/>
            <a:ext cx="3886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F6FE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+30%</a:t>
            </a:r>
            <a:endParaRPr lang="en-US" sz="3400" dirty="0"/>
          </a:p>
        </p:txBody>
      </p:sp>
      <p:sp>
        <p:nvSpPr>
          <p:cNvPr id="7" name="Text 4"/>
          <p:cNvSpPr txBox="1"/>
          <p:nvPr/>
        </p:nvSpPr>
        <p:spPr>
          <a:xfrm>
            <a:off x="960120" y="2743200"/>
            <a:ext cx="4617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 операционной эффективности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172200" y="1508760"/>
            <a:ext cx="5257800" cy="2148840"/>
          </a:xfrm>
          <a:prstGeom prst="roundRect">
            <a:avLst>
              <a:gd name="adj" fmla="val 3404"/>
            </a:avLst>
          </a:prstGeom>
          <a:solidFill>
            <a:srgbClr val="F3F7FE"/>
          </a:solidFill>
          <a:ln/>
        </p:spPr>
      </p:sp>
      <p:sp>
        <p:nvSpPr>
          <p:cNvPr id="9" name="Shape 6"/>
          <p:cNvSpPr/>
          <p:nvPr/>
        </p:nvSpPr>
        <p:spPr>
          <a:xfrm>
            <a:off x="6492240" y="1828800"/>
            <a:ext cx="566928" cy="566928"/>
          </a:xfrm>
          <a:prstGeom prst="ellipse">
            <a:avLst/>
          </a:prstGeom>
          <a:solidFill>
            <a:srgbClr val="0B2545"/>
          </a:solidFill>
          <a:ln/>
        </p:spPr>
      </p:sp>
      <p:pic>
        <p:nvPicPr>
          <p:cNvPr id="10" name="Image 1" descr="/home/claude/dt_deck/icons/FaCoin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3972" y="1970532"/>
            <a:ext cx="283464" cy="283464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7223760" y="1709928"/>
            <a:ext cx="3886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F6FE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-20%</a:t>
            </a:r>
            <a:endParaRPr lang="en-US" sz="3400" dirty="0"/>
          </a:p>
        </p:txBody>
      </p:sp>
      <p:sp>
        <p:nvSpPr>
          <p:cNvPr id="12" name="Text 8"/>
          <p:cNvSpPr txBox="1"/>
          <p:nvPr/>
        </p:nvSpPr>
        <p:spPr>
          <a:xfrm>
            <a:off x="6492240" y="2743200"/>
            <a:ext cx="4617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снижение операционных издержек</a:t>
            </a:r>
            <a:endParaRPr lang="en-US" sz="1350" dirty="0"/>
          </a:p>
        </p:txBody>
      </p:sp>
      <p:sp>
        <p:nvSpPr>
          <p:cNvPr id="13" name="Shape 9"/>
          <p:cNvSpPr/>
          <p:nvPr/>
        </p:nvSpPr>
        <p:spPr>
          <a:xfrm>
            <a:off x="640080" y="3931920"/>
            <a:ext cx="5257800" cy="2148840"/>
          </a:xfrm>
          <a:prstGeom prst="roundRect">
            <a:avLst>
              <a:gd name="adj" fmla="val 3404"/>
            </a:avLst>
          </a:prstGeom>
          <a:solidFill>
            <a:srgbClr val="F3F7FE"/>
          </a:solidFill>
          <a:ln/>
        </p:spPr>
      </p:sp>
      <p:sp>
        <p:nvSpPr>
          <p:cNvPr id="14" name="Shape 10"/>
          <p:cNvSpPr/>
          <p:nvPr/>
        </p:nvSpPr>
        <p:spPr>
          <a:xfrm>
            <a:off x="960120" y="4251960"/>
            <a:ext cx="566928" cy="566928"/>
          </a:xfrm>
          <a:prstGeom prst="ellipse">
            <a:avLst/>
          </a:prstGeom>
          <a:solidFill>
            <a:srgbClr val="0B2545"/>
          </a:solidFill>
          <a:ln/>
        </p:spPr>
      </p:sp>
      <p:pic>
        <p:nvPicPr>
          <p:cNvPr id="15" name="Image 2" descr="/home/claude/dt_deck/icons/FaSmil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852" y="4393692"/>
            <a:ext cx="283464" cy="283464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1691640" y="4133088"/>
            <a:ext cx="3886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F6FE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+25%</a:t>
            </a:r>
            <a:endParaRPr lang="en-US" sz="3400" dirty="0"/>
          </a:p>
        </p:txBody>
      </p:sp>
      <p:sp>
        <p:nvSpPr>
          <p:cNvPr id="17" name="Text 12"/>
          <p:cNvSpPr txBox="1"/>
          <p:nvPr/>
        </p:nvSpPr>
        <p:spPr>
          <a:xfrm>
            <a:off x="960120" y="5166360"/>
            <a:ext cx="4617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 удовлетворённости клиентов</a:t>
            </a:r>
            <a:endParaRPr lang="en-US" sz="1350" dirty="0"/>
          </a:p>
        </p:txBody>
      </p:sp>
      <p:sp>
        <p:nvSpPr>
          <p:cNvPr id="18" name="Shape 13"/>
          <p:cNvSpPr/>
          <p:nvPr/>
        </p:nvSpPr>
        <p:spPr>
          <a:xfrm>
            <a:off x="6172200" y="3931920"/>
            <a:ext cx="5257800" cy="2148840"/>
          </a:xfrm>
          <a:prstGeom prst="roundRect">
            <a:avLst>
              <a:gd name="adj" fmla="val 3404"/>
            </a:avLst>
          </a:prstGeom>
          <a:solidFill>
            <a:srgbClr val="F3F7FE"/>
          </a:solidFill>
          <a:ln/>
        </p:spPr>
      </p:sp>
      <p:sp>
        <p:nvSpPr>
          <p:cNvPr id="19" name="Shape 14"/>
          <p:cNvSpPr/>
          <p:nvPr/>
        </p:nvSpPr>
        <p:spPr>
          <a:xfrm>
            <a:off x="6492240" y="4251960"/>
            <a:ext cx="566928" cy="566928"/>
          </a:xfrm>
          <a:prstGeom prst="ellipse">
            <a:avLst/>
          </a:prstGeom>
          <a:solidFill>
            <a:srgbClr val="0B2545"/>
          </a:solidFill>
          <a:ln/>
        </p:spPr>
      </p:sp>
      <p:pic>
        <p:nvPicPr>
          <p:cNvPr id="20" name="Image 3" descr="/home/claude/dt_deck/icons/FaRocke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3972" y="4393692"/>
            <a:ext cx="283464" cy="283464"/>
          </a:xfrm>
          <a:prstGeom prst="rect">
            <a:avLst/>
          </a:prstGeom>
        </p:spPr>
      </p:pic>
      <p:sp>
        <p:nvSpPr>
          <p:cNvPr id="21" name="Text 15"/>
          <p:cNvSpPr txBox="1"/>
          <p:nvPr/>
        </p:nvSpPr>
        <p:spPr>
          <a:xfrm>
            <a:off x="7223760" y="4133088"/>
            <a:ext cx="3886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F6FE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2×</a:t>
            </a:r>
            <a:endParaRPr lang="en-US" sz="3400" dirty="0"/>
          </a:p>
        </p:txBody>
      </p:sp>
      <p:sp>
        <p:nvSpPr>
          <p:cNvPr id="22" name="Text 16"/>
          <p:cNvSpPr txBox="1"/>
          <p:nvPr/>
        </p:nvSpPr>
        <p:spPr>
          <a:xfrm>
            <a:off x="6492240" y="5166360"/>
            <a:ext cx="4617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ускорение вывода продуктов на рынок</a:t>
            </a:r>
            <a:endParaRPr lang="en-US" sz="1350" dirty="0"/>
          </a:p>
        </p:txBody>
      </p:sp>
      <p:sp>
        <p:nvSpPr>
          <p:cNvPr id="23" name="Text 17"/>
          <p:cNvSpPr txBox="1"/>
          <p:nvPr/>
        </p:nvSpPr>
        <p:spPr>
          <a:xfrm>
            <a:off x="11277295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Барьеры на пути трансформации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1508760"/>
            <a:ext cx="685800" cy="685800"/>
          </a:xfrm>
          <a:prstGeom prst="ellipse">
            <a:avLst/>
          </a:prstGeom>
          <a:solidFill>
            <a:srgbClr val="2F6FED"/>
          </a:solidFill>
          <a:ln/>
        </p:spPr>
      </p:sp>
      <p:pic>
        <p:nvPicPr>
          <p:cNvPr id="4" name="Image 0" descr="/home/claude/dt_deck/icons/FaUserSlash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1530" y="1680210"/>
            <a:ext cx="342900" cy="342900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600200" y="1490472"/>
            <a:ext cx="4206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Сопротивление изменениям</a:t>
            </a:r>
            <a:endParaRPr lang="en-US" sz="1600" dirty="0"/>
          </a:p>
        </p:txBody>
      </p:sp>
      <p:sp>
        <p:nvSpPr>
          <p:cNvPr id="6" name="Text 3"/>
          <p:cNvSpPr txBox="1"/>
          <p:nvPr/>
        </p:nvSpPr>
        <p:spPr>
          <a:xfrm>
            <a:off x="5943600" y="1490472"/>
            <a:ext cx="5577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Персонал не готов менять привычные способы работы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640080" y="2679192"/>
            <a:ext cx="685800" cy="685800"/>
          </a:xfrm>
          <a:prstGeom prst="ellipse">
            <a:avLst/>
          </a:prstGeom>
          <a:solidFill>
            <a:srgbClr val="2F6FED"/>
          </a:solidFill>
          <a:ln/>
        </p:spPr>
      </p:sp>
      <p:pic>
        <p:nvPicPr>
          <p:cNvPr id="8" name="Image 1" descr="/home/claude/dt_deck/icons/FaWalle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" y="2850642"/>
            <a:ext cx="342900" cy="342900"/>
          </a:xfrm>
          <a:prstGeom prst="rect">
            <a:avLst/>
          </a:prstGeom>
        </p:spPr>
      </p:pic>
      <p:sp>
        <p:nvSpPr>
          <p:cNvPr id="9" name="Text 5"/>
          <p:cNvSpPr txBox="1"/>
          <p:nvPr/>
        </p:nvSpPr>
        <p:spPr>
          <a:xfrm>
            <a:off x="1600200" y="2660904"/>
            <a:ext cx="4206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Ограниченный бюджет</a:t>
            </a:r>
            <a:endParaRPr lang="en-US" sz="1600" dirty="0"/>
          </a:p>
        </p:txBody>
      </p:sp>
      <p:sp>
        <p:nvSpPr>
          <p:cNvPr id="10" name="Text 6"/>
          <p:cNvSpPr txBox="1"/>
          <p:nvPr/>
        </p:nvSpPr>
        <p:spPr>
          <a:xfrm>
            <a:off x="5943600" y="2660904"/>
            <a:ext cx="5577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Недостаток ресурсов на технологии и обучение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640080" y="3849624"/>
            <a:ext cx="685800" cy="685800"/>
          </a:xfrm>
          <a:prstGeom prst="ellipse">
            <a:avLst/>
          </a:prstGeom>
          <a:solidFill>
            <a:srgbClr val="2F6FED"/>
          </a:solidFill>
          <a:ln/>
        </p:spPr>
      </p:sp>
      <p:pic>
        <p:nvPicPr>
          <p:cNvPr id="12" name="Image 2" descr="/home/claude/dt_deck/icons/FaServer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30" y="4021074"/>
            <a:ext cx="342900" cy="342900"/>
          </a:xfrm>
          <a:prstGeom prst="rect">
            <a:avLst/>
          </a:prstGeom>
        </p:spPr>
      </p:pic>
      <p:sp>
        <p:nvSpPr>
          <p:cNvPr id="13" name="Text 8"/>
          <p:cNvSpPr txBox="1"/>
          <p:nvPr/>
        </p:nvSpPr>
        <p:spPr>
          <a:xfrm>
            <a:off x="1600200" y="3831336"/>
            <a:ext cx="4206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Устаревшие системы</a:t>
            </a:r>
            <a:endParaRPr lang="en-US" sz="1600" dirty="0"/>
          </a:p>
        </p:txBody>
      </p:sp>
      <p:sp>
        <p:nvSpPr>
          <p:cNvPr id="14" name="Text 9"/>
          <p:cNvSpPr txBox="1"/>
          <p:nvPr/>
        </p:nvSpPr>
        <p:spPr>
          <a:xfrm>
            <a:off x="5943600" y="3831336"/>
            <a:ext cx="5577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Legacy-инфраструктура тормозит внедрение нового</a:t>
            </a:r>
            <a:endParaRPr lang="en-US" sz="1300" dirty="0"/>
          </a:p>
        </p:txBody>
      </p:sp>
      <p:sp>
        <p:nvSpPr>
          <p:cNvPr id="15" name="Shape 10"/>
          <p:cNvSpPr/>
          <p:nvPr/>
        </p:nvSpPr>
        <p:spPr>
          <a:xfrm>
            <a:off x="640080" y="5020056"/>
            <a:ext cx="685800" cy="685800"/>
          </a:xfrm>
          <a:prstGeom prst="ellipse">
            <a:avLst/>
          </a:prstGeom>
          <a:solidFill>
            <a:srgbClr val="2F6FED"/>
          </a:solidFill>
          <a:ln/>
        </p:spPr>
      </p:sp>
      <p:pic>
        <p:nvPicPr>
          <p:cNvPr id="16" name="Image 3" descr="/home/claude/dt_deck/icons/FaLoc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530" y="5191506"/>
            <a:ext cx="342900" cy="342900"/>
          </a:xfrm>
          <a:prstGeom prst="rect">
            <a:avLst/>
          </a:prstGeom>
        </p:spPr>
      </p:pic>
      <p:sp>
        <p:nvSpPr>
          <p:cNvPr id="17" name="Text 11"/>
          <p:cNvSpPr txBox="1"/>
          <p:nvPr/>
        </p:nvSpPr>
        <p:spPr>
          <a:xfrm>
            <a:off x="1600200" y="5001768"/>
            <a:ext cx="4206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Риски кибербезопасности</a:t>
            </a:r>
            <a:endParaRPr lang="en-US" sz="1600" dirty="0"/>
          </a:p>
        </p:txBody>
      </p:sp>
      <p:sp>
        <p:nvSpPr>
          <p:cNvPr id="18" name="Text 12"/>
          <p:cNvSpPr txBox="1"/>
          <p:nvPr/>
        </p:nvSpPr>
        <p:spPr>
          <a:xfrm>
            <a:off x="5943600" y="5001768"/>
            <a:ext cx="5577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 цифровых угроз при расширении ИТ-периметра</a:t>
            </a:r>
            <a:endParaRPr lang="en-US" sz="1300" dirty="0"/>
          </a:p>
        </p:txBody>
      </p:sp>
      <p:sp>
        <p:nvSpPr>
          <p:cNvPr id="19" name="Text 13"/>
          <p:cNvSpPr txBox="1"/>
          <p:nvPr/>
        </p:nvSpPr>
        <p:spPr>
          <a:xfrm>
            <a:off x="11277295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Эффект трансформации: до и после</a:t>
            </a:r>
            <a:endParaRPr lang="en-US" sz="32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640080" y="1417320"/>
          <a:ext cx="1088136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Text 1"/>
          <p:cNvSpPr txBox="1"/>
          <p:nvPr/>
        </p:nvSpPr>
        <p:spPr>
          <a:xfrm>
            <a:off x="640080" y="63550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Иллюстративный пример — показывает типичный характер изменений ключевых показателей</a:t>
            </a:r>
            <a:endParaRPr lang="en-US" sz="1050" dirty="0"/>
          </a:p>
        </p:txBody>
      </p:sp>
      <p:sp>
        <p:nvSpPr>
          <p:cNvPr id="5" name="Text 2"/>
          <p:cNvSpPr txBox="1"/>
          <p:nvPr/>
        </p:nvSpPr>
        <p:spPr>
          <a:xfrm>
            <a:off x="11277295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Рекомендации для успешного внедрения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1508760"/>
            <a:ext cx="5257800" cy="2148840"/>
          </a:xfrm>
          <a:prstGeom prst="roundRect">
            <a:avLst>
              <a:gd name="adj" fmla="val 3404"/>
            </a:avLst>
          </a:prstGeom>
          <a:solidFill>
            <a:srgbClr val="F3F7FE"/>
          </a:solidFill>
          <a:ln/>
        </p:spPr>
      </p:sp>
      <p:sp>
        <p:nvSpPr>
          <p:cNvPr id="4" name="Shape 2"/>
          <p:cNvSpPr/>
          <p:nvPr/>
        </p:nvSpPr>
        <p:spPr>
          <a:xfrm>
            <a:off x="960120" y="1828800"/>
            <a:ext cx="658368" cy="658368"/>
          </a:xfrm>
          <a:prstGeom prst="ellipse">
            <a:avLst/>
          </a:prstGeom>
          <a:solidFill>
            <a:srgbClr val="2F6FED"/>
          </a:solidFill>
          <a:ln/>
        </p:spPr>
      </p:sp>
      <p:pic>
        <p:nvPicPr>
          <p:cNvPr id="5" name="Image 0" descr="/home/claude/dt_deck/icons/FaUserTi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8128" y="1986808"/>
            <a:ext cx="342351" cy="342351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960120" y="2606040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Вовлечённость руководства</a:t>
            </a:r>
            <a:endParaRPr lang="en-US" sz="1650" dirty="0"/>
          </a:p>
        </p:txBody>
      </p:sp>
      <p:sp>
        <p:nvSpPr>
          <p:cNvPr id="7" name="Text 4"/>
          <p:cNvSpPr txBox="1"/>
          <p:nvPr/>
        </p:nvSpPr>
        <p:spPr>
          <a:xfrm>
            <a:off x="960120" y="3044952"/>
            <a:ext cx="4617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Трансформация начинается с приоритетов первых лиц компании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6172200" y="1508760"/>
            <a:ext cx="5257800" cy="2148840"/>
          </a:xfrm>
          <a:prstGeom prst="roundRect">
            <a:avLst>
              <a:gd name="adj" fmla="val 3404"/>
            </a:avLst>
          </a:prstGeom>
          <a:solidFill>
            <a:srgbClr val="F3F7FE"/>
          </a:solidFill>
          <a:ln/>
        </p:spPr>
      </p:sp>
      <p:sp>
        <p:nvSpPr>
          <p:cNvPr id="9" name="Shape 6"/>
          <p:cNvSpPr/>
          <p:nvPr/>
        </p:nvSpPr>
        <p:spPr>
          <a:xfrm>
            <a:off x="6492240" y="1828800"/>
            <a:ext cx="658368" cy="658368"/>
          </a:xfrm>
          <a:prstGeom prst="ellipse">
            <a:avLst/>
          </a:prstGeom>
          <a:solidFill>
            <a:srgbClr val="2F6FED"/>
          </a:solidFill>
          <a:ln/>
        </p:spPr>
      </p:sp>
      <p:pic>
        <p:nvPicPr>
          <p:cNvPr id="10" name="Image 1" descr="/home/claude/dt_deck/icons/FaGraduationCa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248" y="1986808"/>
            <a:ext cx="342351" cy="342351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6492240" y="2606040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Обучение сотрудников</a:t>
            </a:r>
            <a:endParaRPr lang="en-US" sz="1650" dirty="0"/>
          </a:p>
        </p:txBody>
      </p:sp>
      <p:sp>
        <p:nvSpPr>
          <p:cNvPr id="12" name="Text 8"/>
          <p:cNvSpPr txBox="1"/>
          <p:nvPr/>
        </p:nvSpPr>
        <p:spPr>
          <a:xfrm>
            <a:off x="6492240" y="3044952"/>
            <a:ext cx="4617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Развитие цифровых навыков на всех уровнях организации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640080" y="3931920"/>
            <a:ext cx="5257800" cy="2148840"/>
          </a:xfrm>
          <a:prstGeom prst="roundRect">
            <a:avLst>
              <a:gd name="adj" fmla="val 3404"/>
            </a:avLst>
          </a:prstGeom>
          <a:solidFill>
            <a:srgbClr val="F3F7FE"/>
          </a:solidFill>
          <a:ln/>
        </p:spPr>
      </p:sp>
      <p:sp>
        <p:nvSpPr>
          <p:cNvPr id="14" name="Shape 10"/>
          <p:cNvSpPr/>
          <p:nvPr/>
        </p:nvSpPr>
        <p:spPr>
          <a:xfrm>
            <a:off x="960120" y="4251960"/>
            <a:ext cx="658368" cy="658368"/>
          </a:xfrm>
          <a:prstGeom prst="ellipse">
            <a:avLst/>
          </a:prstGeom>
          <a:solidFill>
            <a:srgbClr val="2F6FED"/>
          </a:solidFill>
          <a:ln/>
        </p:spPr>
      </p:sp>
      <p:pic>
        <p:nvPicPr>
          <p:cNvPr id="15" name="Image 2" descr="/home/claude/dt_deck/icons/FaSyncAl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128" y="4409968"/>
            <a:ext cx="342351" cy="342351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960120" y="5029200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Итеративный подход</a:t>
            </a:r>
            <a:endParaRPr lang="en-US" sz="1650" dirty="0"/>
          </a:p>
        </p:txBody>
      </p:sp>
      <p:sp>
        <p:nvSpPr>
          <p:cNvPr id="17" name="Text 12"/>
          <p:cNvSpPr txBox="1"/>
          <p:nvPr/>
        </p:nvSpPr>
        <p:spPr>
          <a:xfrm>
            <a:off x="960120" y="5468112"/>
            <a:ext cx="4617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Гибкие короткие циклы внедрения вместо одного большого проекта</a:t>
            </a:r>
            <a:endParaRPr lang="en-US" sz="1250" dirty="0"/>
          </a:p>
        </p:txBody>
      </p:sp>
      <p:sp>
        <p:nvSpPr>
          <p:cNvPr id="18" name="Shape 13"/>
          <p:cNvSpPr/>
          <p:nvPr/>
        </p:nvSpPr>
        <p:spPr>
          <a:xfrm>
            <a:off x="6172200" y="3931920"/>
            <a:ext cx="5257800" cy="2148840"/>
          </a:xfrm>
          <a:prstGeom prst="roundRect">
            <a:avLst>
              <a:gd name="adj" fmla="val 3404"/>
            </a:avLst>
          </a:prstGeom>
          <a:solidFill>
            <a:srgbClr val="F3F7FE"/>
          </a:solidFill>
          <a:ln/>
        </p:spPr>
      </p:sp>
      <p:sp>
        <p:nvSpPr>
          <p:cNvPr id="19" name="Shape 14"/>
          <p:cNvSpPr/>
          <p:nvPr/>
        </p:nvSpPr>
        <p:spPr>
          <a:xfrm>
            <a:off x="6492240" y="4251960"/>
            <a:ext cx="658368" cy="658368"/>
          </a:xfrm>
          <a:prstGeom prst="ellipse">
            <a:avLst/>
          </a:prstGeom>
          <a:solidFill>
            <a:srgbClr val="2F6FED"/>
          </a:solidFill>
          <a:ln/>
        </p:spPr>
      </p:sp>
      <p:pic>
        <p:nvPicPr>
          <p:cNvPr id="20" name="Image 3" descr="/home/claude/dt_deck/icons/FaHandshak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0248" y="4409968"/>
            <a:ext cx="342351" cy="342351"/>
          </a:xfrm>
          <a:prstGeom prst="rect">
            <a:avLst/>
          </a:prstGeom>
        </p:spPr>
      </p:pic>
      <p:sp>
        <p:nvSpPr>
          <p:cNvPr id="21" name="Text 15"/>
          <p:cNvSpPr txBox="1"/>
          <p:nvPr/>
        </p:nvSpPr>
        <p:spPr>
          <a:xfrm>
            <a:off x="6492240" y="5029200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Партнёрства</a:t>
            </a:r>
            <a:endParaRPr lang="en-US" sz="1650" dirty="0"/>
          </a:p>
        </p:txBody>
      </p:sp>
      <p:sp>
        <p:nvSpPr>
          <p:cNvPr id="22" name="Text 16"/>
          <p:cNvSpPr txBox="1"/>
          <p:nvPr/>
        </p:nvSpPr>
        <p:spPr>
          <a:xfrm>
            <a:off x="6492240" y="5468112"/>
            <a:ext cx="4617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Сотрудничество с технологическими провайдерами и экспертами</a:t>
            </a:r>
            <a:endParaRPr lang="en-US" sz="1250" dirty="0"/>
          </a:p>
        </p:txBody>
      </p:sp>
      <p:sp>
        <p:nvSpPr>
          <p:cNvPr id="23" name="Text 17"/>
          <p:cNvSpPr txBox="1"/>
          <p:nvPr/>
        </p:nvSpPr>
        <p:spPr>
          <a:xfrm>
            <a:off x="11277295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66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2026-08-28T10:48:56Z</dcterms:created>
  <dcterms:modified xsi:type="dcterms:W3CDTF">2026-08-28T10:48:56Z</dcterms:modified>
</cp:coreProperties>
</file>