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image" Target="../media/image-10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image" Target="../media/image-3-3.png"/><Relationship Id="rId4" Type="http://schemas.openxmlformats.org/officeDocument/2006/relationships/image" Target="../media/image-3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3" Type="http://schemas.openxmlformats.org/officeDocument/2006/relationships/image" Target="../media/image-8-3.png"/><Relationship Id="rId4" Type="http://schemas.openxmlformats.org/officeDocument/2006/relationships/image" Target="../media/image-8-4.png"/><Relationship Id="rId5" Type="http://schemas.openxmlformats.org/officeDocument/2006/relationships/slideLayout" Target="../slideLayouts/slideLayout1.xml"/><Relationship Id="rId6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566160" y="914400"/>
            <a:ext cx="5120640" cy="5120640"/>
          </a:xfrm>
          <a:prstGeom prst="ellipse">
            <a:avLst/>
          </a:prstGeom>
          <a:solidFill>
            <a:srgbClr val="7A0C12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4480560" y="1828800"/>
            <a:ext cx="3291840" cy="3291840"/>
          </a:xfrm>
          <a:prstGeom prst="ellipse">
            <a:avLst/>
          </a:prstGeom>
          <a:solidFill>
            <a:srgbClr val="C1121F">
              <a:alpha val="5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-457200" y="4937760"/>
            <a:ext cx="2926080" cy="173736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5" name="Shape 3"/>
          <p:cNvSpPr/>
          <p:nvPr/>
        </p:nvSpPr>
        <p:spPr>
          <a:xfrm>
            <a:off x="1645920" y="4572000"/>
            <a:ext cx="3291840" cy="210312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6" name="Shape 4"/>
          <p:cNvSpPr/>
          <p:nvPr/>
        </p:nvSpPr>
        <p:spPr>
          <a:xfrm>
            <a:off x="4206240" y="5120640"/>
            <a:ext cx="3108960" cy="155448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7" name="Shape 5"/>
          <p:cNvSpPr/>
          <p:nvPr/>
        </p:nvSpPr>
        <p:spPr>
          <a:xfrm>
            <a:off x="6675120" y="4480560"/>
            <a:ext cx="3474720" cy="219456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8" name="Shape 6"/>
          <p:cNvSpPr/>
          <p:nvPr/>
        </p:nvSpPr>
        <p:spPr>
          <a:xfrm>
            <a:off x="9326880" y="5029200"/>
            <a:ext cx="3291840" cy="164592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9" name="Shape 7"/>
          <p:cNvSpPr/>
          <p:nvPr/>
        </p:nvSpPr>
        <p:spPr>
          <a:xfrm>
            <a:off x="11338560" y="4754880"/>
            <a:ext cx="2743200" cy="192024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10" name="Shape 8"/>
          <p:cNvSpPr/>
          <p:nvPr/>
        </p:nvSpPr>
        <p:spPr>
          <a:xfrm>
            <a:off x="-457200" y="5577840"/>
            <a:ext cx="2926080" cy="1737360"/>
          </a:xfrm>
          <a:prstGeom prst="triangle">
            <a:avLst/>
          </a:prstGeom>
          <a:solidFill>
            <a:srgbClr val="7A0C12">
              <a:alpha val="90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645920" y="5212080"/>
            <a:ext cx="3291840" cy="2103120"/>
          </a:xfrm>
          <a:prstGeom prst="triangle">
            <a:avLst/>
          </a:prstGeom>
          <a:solidFill>
            <a:srgbClr val="7A0C12">
              <a:alpha val="90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206240" y="5760720"/>
            <a:ext cx="3108960" cy="1554480"/>
          </a:xfrm>
          <a:prstGeom prst="triangle">
            <a:avLst/>
          </a:prstGeom>
          <a:solidFill>
            <a:srgbClr val="7A0C12">
              <a:alpha val="90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675120" y="5120640"/>
            <a:ext cx="3474720" cy="2194560"/>
          </a:xfrm>
          <a:prstGeom prst="triangle">
            <a:avLst/>
          </a:prstGeom>
          <a:solidFill>
            <a:srgbClr val="7A0C12">
              <a:alpha val="90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9326880" y="5669280"/>
            <a:ext cx="3291840" cy="1645920"/>
          </a:xfrm>
          <a:prstGeom prst="triangle">
            <a:avLst/>
          </a:prstGeom>
          <a:solidFill>
            <a:srgbClr val="7A0C12">
              <a:alpha val="90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11338560" y="5394960"/>
            <a:ext cx="2743200" cy="1920240"/>
          </a:xfrm>
          <a:prstGeom prst="triangle">
            <a:avLst/>
          </a:prstGeom>
          <a:solidFill>
            <a:srgbClr val="7A0C12">
              <a:alpha val="90000"/>
            </a:srgbClr>
          </a:solidFill>
          <a:ln/>
        </p:spPr>
      </p:sp>
      <p:sp>
        <p:nvSpPr>
          <p:cNvPr id="16" name="Shape 14"/>
          <p:cNvSpPr/>
          <p:nvPr/>
        </p:nvSpPr>
        <p:spPr>
          <a:xfrm>
            <a:off x="5074920" y="3246120"/>
            <a:ext cx="2011680" cy="2194560"/>
          </a:xfrm>
          <a:prstGeom prst="triangle">
            <a:avLst/>
          </a:prstGeom>
          <a:solidFill>
            <a:srgbClr val="1A1414"/>
          </a:solidFill>
          <a:ln w="19050">
            <a:solidFill>
              <a:srgbClr val="C1121F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 rot="600000">
            <a:off x="5623560" y="2331720"/>
            <a:ext cx="457200" cy="822960"/>
          </a:xfrm>
          <a:prstGeom prst="triangle">
            <a:avLst/>
          </a:prstGeom>
          <a:solidFill>
            <a:srgbClr val="FF6B1A">
              <a:alpha val="90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 rot="-900000">
            <a:off x="5989320" y="1965960"/>
            <a:ext cx="365760" cy="640080"/>
          </a:xfrm>
          <a:prstGeom prst="triangle">
            <a:avLst/>
          </a:prstGeom>
          <a:solidFill>
            <a:srgbClr val="C1121F">
              <a:alpha val="90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 rot="1500000">
            <a:off x="6263640" y="2377440"/>
            <a:ext cx="320040" cy="548640"/>
          </a:xfrm>
          <a:prstGeom prst="triangle">
            <a:avLst/>
          </a:prstGeom>
          <a:solidFill>
            <a:srgbClr val="FFB400">
              <a:alpha val="90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 rot="-300000">
            <a:off x="5760720" y="1737360"/>
            <a:ext cx="274320" cy="502920"/>
          </a:xfrm>
          <a:prstGeom prst="triangle">
            <a:avLst/>
          </a:prstGeom>
          <a:solidFill>
            <a:srgbClr val="FFB400">
              <a:alpha val="90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5577840" y="1371600"/>
            <a:ext cx="82296" cy="82296"/>
          </a:xfrm>
          <a:prstGeom prst="ellipse">
            <a:avLst/>
          </a:prstGeom>
          <a:solidFill>
            <a:srgbClr val="FFB400">
              <a:alpha val="90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400800" y="1554480"/>
            <a:ext cx="54864" cy="54864"/>
          </a:xfrm>
          <a:prstGeom prst="ellipse">
            <a:avLst/>
          </a:prstGeom>
          <a:solidFill>
            <a:srgbClr val="FF6B1A">
              <a:alpha val="90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5943600" y="1188720"/>
            <a:ext cx="64008" cy="64008"/>
          </a:xfrm>
          <a:prstGeom prst="ellipse">
            <a:avLst/>
          </a:prstGeom>
          <a:solidFill>
            <a:srgbClr val="FFB400">
              <a:alpha val="85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5303520" y="1737360"/>
            <a:ext cx="45720" cy="45720"/>
          </a:xfrm>
          <a:prstGeom prst="ellipse">
            <a:avLst/>
          </a:prstGeom>
          <a:solidFill>
            <a:srgbClr val="FF6B1A">
              <a:alpha val="80000"/>
            </a:srgbClr>
          </a:solidFill>
          <a:ln/>
        </p:spPr>
      </p:sp>
      <p:sp>
        <p:nvSpPr>
          <p:cNvPr id="25" name="Shape 23"/>
          <p:cNvSpPr/>
          <p:nvPr/>
        </p:nvSpPr>
        <p:spPr>
          <a:xfrm>
            <a:off x="6675120" y="2011680"/>
            <a:ext cx="45720" cy="45720"/>
          </a:xfrm>
          <a:prstGeom prst="ellipse">
            <a:avLst/>
          </a:prstGeom>
          <a:solidFill>
            <a:srgbClr val="FFB400">
              <a:alpha val="85000"/>
            </a:srgbClr>
          </a:solidFill>
          <a:ln/>
        </p:spPr>
      </p:sp>
      <p:sp>
        <p:nvSpPr>
          <p:cNvPr id="26" name="Text 24"/>
          <p:cNvSpPr/>
          <p:nvPr/>
        </p:nvSpPr>
        <p:spPr>
          <a:xfrm>
            <a:off x="0" y="685800"/>
            <a:ext cx="12191695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6600" b="1" spc="400" kern="0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ВУЛКАНЫ</a:t>
            </a:r>
            <a:endParaRPr lang="en-US" sz="6600" dirty="0"/>
          </a:p>
        </p:txBody>
      </p:sp>
      <p:sp>
        <p:nvSpPr>
          <p:cNvPr id="27" name="Text 25"/>
          <p:cNvSpPr/>
          <p:nvPr/>
        </p:nvSpPr>
        <p:spPr>
          <a:xfrm>
            <a:off x="0" y="1600200"/>
            <a:ext cx="12191695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5400" b="1" spc="600" kern="0" dirty="0">
                <a:solidFill>
                  <a:srgbClr val="C112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И  ГЕЙЗЕРЫ</a:t>
            </a:r>
            <a:endParaRPr lang="en-US" sz="5400" dirty="0"/>
          </a:p>
        </p:txBody>
      </p:sp>
      <p:sp>
        <p:nvSpPr>
          <p:cNvPr id="28" name="Text 26"/>
          <p:cNvSpPr/>
          <p:nvPr/>
        </p:nvSpPr>
        <p:spPr>
          <a:xfrm>
            <a:off x="0" y="5166360"/>
            <a:ext cx="12191695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spc="300" kern="0" dirty="0">
                <a:solidFill>
                  <a:srgbClr val="F2E9DC">
                    <a:alpha val="95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ОГНЕННАЯ И ГОРЯЧАЯ СИЛА ЗЕМНЫХ НЕДР</a:t>
            </a:r>
            <a:endParaRPr lang="en-US" sz="1500" dirty="0"/>
          </a:p>
        </p:txBody>
      </p:sp>
      <p:sp>
        <p:nvSpPr>
          <p:cNvPr id="29" name="Shape 27"/>
          <p:cNvSpPr/>
          <p:nvPr/>
        </p:nvSpPr>
        <p:spPr>
          <a:xfrm>
            <a:off x="5184648" y="5074920"/>
            <a:ext cx="1828800" cy="0"/>
          </a:xfrm>
          <a:prstGeom prst="line">
            <a:avLst/>
          </a:prstGeom>
          <a:noFill/>
          <a:ln w="19050">
            <a:solidFill>
              <a:srgbClr val="FF6B1A"/>
            </a:solidFill>
            <a:prstDash val="solid"/>
          </a:ln>
        </p:spPr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5394960"/>
            <a:ext cx="2926080" cy="173736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3" name="Shape 1"/>
          <p:cNvSpPr/>
          <p:nvPr/>
        </p:nvSpPr>
        <p:spPr>
          <a:xfrm>
            <a:off x="1645920" y="5029200"/>
            <a:ext cx="3291840" cy="210312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4" name="Shape 2"/>
          <p:cNvSpPr/>
          <p:nvPr/>
        </p:nvSpPr>
        <p:spPr>
          <a:xfrm>
            <a:off x="4206240" y="5577840"/>
            <a:ext cx="3108960" cy="155448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5" name="Shape 3"/>
          <p:cNvSpPr/>
          <p:nvPr/>
        </p:nvSpPr>
        <p:spPr>
          <a:xfrm>
            <a:off x="6675120" y="4937760"/>
            <a:ext cx="3474720" cy="219456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6" name="Shape 4"/>
          <p:cNvSpPr/>
          <p:nvPr/>
        </p:nvSpPr>
        <p:spPr>
          <a:xfrm>
            <a:off x="9326880" y="5486400"/>
            <a:ext cx="3291840" cy="164592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7" name="Shape 5"/>
          <p:cNvSpPr/>
          <p:nvPr/>
        </p:nvSpPr>
        <p:spPr>
          <a:xfrm>
            <a:off x="11338560" y="5212080"/>
            <a:ext cx="2743200" cy="192024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8" name="Shape 6"/>
          <p:cNvSpPr/>
          <p:nvPr/>
        </p:nvSpPr>
        <p:spPr>
          <a:xfrm>
            <a:off x="4480560" y="548640"/>
            <a:ext cx="3291840" cy="3291840"/>
          </a:xfrm>
          <a:prstGeom prst="ellipse">
            <a:avLst/>
          </a:prstGeom>
          <a:solidFill>
            <a:srgbClr val="C1121F">
              <a:alpha val="45000"/>
            </a:srgbClr>
          </a:solidFill>
          <a:ln/>
        </p:spPr>
      </p:sp>
      <p:sp>
        <p:nvSpPr>
          <p:cNvPr id="9" name="Text 7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ИТОГ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640080" y="868680"/>
            <a:ext cx="107899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Сила, которая создаёт и разрушает</a:t>
            </a:r>
            <a:endParaRPr lang="en-US" sz="3000" dirty="0"/>
          </a:p>
        </p:txBody>
      </p:sp>
      <p:sp>
        <p:nvSpPr>
          <p:cNvPr id="11" name="Shape 9"/>
          <p:cNvSpPr/>
          <p:nvPr/>
        </p:nvSpPr>
        <p:spPr>
          <a:xfrm>
            <a:off x="640080" y="2377440"/>
            <a:ext cx="640080" cy="64008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2" name="Image 0" descr="icons/warning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04672" y="2542032"/>
            <a:ext cx="310896" cy="310896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640080" y="31546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Риск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40080" y="356616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Извержения угрожают миллионам людей, живущих у подножий вулканов.</a:t>
            </a:r>
            <a:endParaRPr lang="en-US" sz="1200" dirty="0"/>
          </a:p>
        </p:txBody>
      </p:sp>
      <p:sp>
        <p:nvSpPr>
          <p:cNvPr id="15" name="Shape 12"/>
          <p:cNvSpPr/>
          <p:nvPr/>
        </p:nvSpPr>
        <p:spPr>
          <a:xfrm>
            <a:off x="4206240" y="2377440"/>
            <a:ext cx="640080" cy="64008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6" name="Image 1" descr="icons/industry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0832" y="2542032"/>
            <a:ext cx="310896" cy="310896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4206240" y="31546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Энергия</a:t>
            </a:r>
            <a:endParaRPr lang="en-US" sz="1600" dirty="0"/>
          </a:p>
        </p:txBody>
      </p:sp>
      <p:sp>
        <p:nvSpPr>
          <p:cNvPr id="18" name="Text 14"/>
          <p:cNvSpPr/>
          <p:nvPr/>
        </p:nvSpPr>
        <p:spPr>
          <a:xfrm>
            <a:off x="4206240" y="356616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Геотермальные станции превращают подземное тепло в электричество.</a:t>
            </a:r>
            <a:endParaRPr lang="en-US" sz="1200" dirty="0"/>
          </a:p>
        </p:txBody>
      </p:sp>
      <p:sp>
        <p:nvSpPr>
          <p:cNvPr id="19" name="Shape 15"/>
          <p:cNvSpPr/>
          <p:nvPr/>
        </p:nvSpPr>
        <p:spPr>
          <a:xfrm>
            <a:off x="7772400" y="2377440"/>
            <a:ext cx="640080" cy="64008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20" name="Image 2" descr="icons/glob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6992" y="2542032"/>
            <a:ext cx="310896" cy="310896"/>
          </a:xfrm>
          <a:prstGeom prst="rect">
            <a:avLst/>
          </a:prstGeom>
        </p:spPr>
      </p:pic>
      <p:sp>
        <p:nvSpPr>
          <p:cNvPr id="21" name="Text 16"/>
          <p:cNvSpPr/>
          <p:nvPr/>
        </p:nvSpPr>
        <p:spPr>
          <a:xfrm>
            <a:off x="7772400" y="3154680"/>
            <a:ext cx="32918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Наследие</a:t>
            </a:r>
            <a:endParaRPr lang="en-US" sz="1600" dirty="0"/>
          </a:p>
        </p:txBody>
      </p:sp>
      <p:sp>
        <p:nvSpPr>
          <p:cNvPr id="22" name="Text 17"/>
          <p:cNvSpPr/>
          <p:nvPr/>
        </p:nvSpPr>
        <p:spPr>
          <a:xfrm>
            <a:off x="7772400" y="3566160"/>
            <a:ext cx="310896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Вулканы формируют острова, почвы и ландшафты целых континентов.</a:t>
            </a:r>
            <a:endParaRPr lang="en-US" sz="1200" dirty="0"/>
          </a:p>
        </p:txBody>
      </p:sp>
      <p:sp>
        <p:nvSpPr>
          <p:cNvPr id="23" name="Shape 18"/>
          <p:cNvSpPr/>
          <p:nvPr/>
        </p:nvSpPr>
        <p:spPr>
          <a:xfrm>
            <a:off x="640080" y="5212080"/>
            <a:ext cx="10881360" cy="0"/>
          </a:xfrm>
          <a:prstGeom prst="line">
            <a:avLst/>
          </a:prstGeom>
          <a:noFill/>
          <a:ln w="12700">
            <a:solidFill>
              <a:srgbClr val="7A0C12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40080" y="5440680"/>
            <a:ext cx="1088136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i="1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Земля дышит огнём и паром — и в этом её вечная, неукротимая красота.</a:t>
            </a:r>
            <a:endParaRPr lang="en-US" sz="1500" dirty="0"/>
          </a:p>
        </p:txBody>
      </p:sp>
      <p:sp>
        <p:nvSpPr>
          <p:cNvPr id="25" name="Text 20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2E9DC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 / 10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E9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СТИХИЯ ЗЕМЛИ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0D0D0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Что такое вулкан?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512064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500" dirty="0">
                <a:solidFill>
                  <a:srgbClr val="2A2A2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Вулкан — это разлом в земной коре, через который на поверхность прорываются раскалённая магма, пепел и газы, скопившиеся в недрах планеты под колоссальным давлением.</a:t>
            </a:r>
            <a:endParaRPr lang="en-US" sz="1500" dirty="0"/>
          </a:p>
        </p:txBody>
      </p:sp>
      <p:sp>
        <p:nvSpPr>
          <p:cNvPr id="5" name="Shape 3"/>
          <p:cNvSpPr/>
          <p:nvPr/>
        </p:nvSpPr>
        <p:spPr>
          <a:xfrm>
            <a:off x="640080" y="3200400"/>
            <a:ext cx="128016" cy="128016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305409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Магматический очаг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14400" y="3346704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резервуар расплавленной породы глубоко под вулканом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640080" y="4069080"/>
            <a:ext cx="128016" cy="128016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9" name="Text 7"/>
          <p:cNvSpPr/>
          <p:nvPr/>
        </p:nvSpPr>
        <p:spPr>
          <a:xfrm>
            <a:off x="914400" y="392277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Жерло и канал</a:t>
            </a:r>
            <a:endParaRPr lang="en-US" sz="1450" dirty="0"/>
          </a:p>
        </p:txBody>
      </p:sp>
      <p:sp>
        <p:nvSpPr>
          <p:cNvPr id="10" name="Text 8"/>
          <p:cNvSpPr/>
          <p:nvPr/>
        </p:nvSpPr>
        <p:spPr>
          <a:xfrm>
            <a:off x="914400" y="4215384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труба, по которой магма поднимается к поверхности</a:t>
            </a:r>
            <a:endParaRPr lang="en-US" sz="1200" dirty="0"/>
          </a:p>
        </p:txBody>
      </p:sp>
      <p:sp>
        <p:nvSpPr>
          <p:cNvPr id="11" name="Shape 9"/>
          <p:cNvSpPr/>
          <p:nvPr/>
        </p:nvSpPr>
        <p:spPr>
          <a:xfrm>
            <a:off x="640080" y="4937760"/>
            <a:ext cx="128016" cy="128016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12" name="Text 10"/>
          <p:cNvSpPr/>
          <p:nvPr/>
        </p:nvSpPr>
        <p:spPr>
          <a:xfrm>
            <a:off x="914400" y="4791456"/>
            <a:ext cx="48463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Кратер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914400" y="5084064"/>
            <a:ext cx="4846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воронкообразное устье вулкана на его вершине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6400800" y="1188720"/>
            <a:ext cx="5120640" cy="5120640"/>
          </a:xfrm>
          <a:prstGeom prst="rect">
            <a:avLst>
              <a:gd name="adj" fmla="val 1429"/>
            </a:avLst>
          </a:prstGeom>
          <a:solidFill>
            <a:srgbClr val="1A1414"/>
          </a:solidFill>
          <a:ln/>
        </p:spPr>
      </p:sp>
      <p:sp>
        <p:nvSpPr>
          <p:cNvPr id="15" name="Shape 13"/>
          <p:cNvSpPr/>
          <p:nvPr/>
        </p:nvSpPr>
        <p:spPr>
          <a:xfrm>
            <a:off x="7223760" y="2194560"/>
            <a:ext cx="3108960" cy="3291840"/>
          </a:xfrm>
          <a:prstGeom prst="triangle">
            <a:avLst/>
          </a:prstGeom>
          <a:solidFill>
            <a:srgbClr val="7A0C12"/>
          </a:solidFill>
          <a:ln/>
        </p:spPr>
      </p:sp>
      <p:sp>
        <p:nvSpPr>
          <p:cNvPr id="16" name="Shape 14"/>
          <p:cNvSpPr/>
          <p:nvPr/>
        </p:nvSpPr>
        <p:spPr>
          <a:xfrm>
            <a:off x="7589520" y="2651760"/>
            <a:ext cx="2377440" cy="2834640"/>
          </a:xfrm>
          <a:prstGeom prst="triangle">
            <a:avLst/>
          </a:prstGeom>
          <a:solidFill>
            <a:srgbClr val="C1121F"/>
          </a:solidFill>
          <a:ln/>
        </p:spPr>
      </p:sp>
      <p:sp>
        <p:nvSpPr>
          <p:cNvPr id="17" name="Shape 15"/>
          <p:cNvSpPr/>
          <p:nvPr/>
        </p:nvSpPr>
        <p:spPr>
          <a:xfrm>
            <a:off x="8366760" y="2514600"/>
            <a:ext cx="822960" cy="292608"/>
          </a:xfrm>
          <a:prstGeom prst="ellipse">
            <a:avLst/>
          </a:prstGeom>
          <a:solidFill>
            <a:srgbClr val="FFB400"/>
          </a:solidFill>
          <a:ln/>
        </p:spPr>
      </p:sp>
      <p:sp>
        <p:nvSpPr>
          <p:cNvPr id="18" name="Shape 16"/>
          <p:cNvSpPr/>
          <p:nvPr/>
        </p:nvSpPr>
        <p:spPr>
          <a:xfrm>
            <a:off x="8138160" y="5074920"/>
            <a:ext cx="1280160" cy="822960"/>
          </a:xfrm>
          <a:prstGeom prst="ellipse">
            <a:avLst/>
          </a:prstGeom>
          <a:solidFill>
            <a:srgbClr val="FF6B1A"/>
          </a:solidFill>
          <a:ln/>
        </p:spPr>
      </p:sp>
      <p:sp>
        <p:nvSpPr>
          <p:cNvPr id="19" name="Shape 17"/>
          <p:cNvSpPr/>
          <p:nvPr/>
        </p:nvSpPr>
        <p:spPr>
          <a:xfrm>
            <a:off x="8613648" y="2743200"/>
            <a:ext cx="329184" cy="2377440"/>
          </a:xfrm>
          <a:prstGeom prst="rect">
            <a:avLst/>
          </a:prstGeom>
          <a:solidFill>
            <a:srgbClr val="FFB400">
              <a:alpha val="90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6080760" y="5532120"/>
            <a:ext cx="21031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Магматический очаг</a:t>
            </a:r>
            <a:endParaRPr lang="en-US" sz="1050" dirty="0"/>
          </a:p>
        </p:txBody>
      </p:sp>
      <p:sp>
        <p:nvSpPr>
          <p:cNvPr id="21" name="Shape 19"/>
          <p:cNvSpPr/>
          <p:nvPr/>
        </p:nvSpPr>
        <p:spPr>
          <a:xfrm>
            <a:off x="8183880" y="5669280"/>
            <a:ext cx="777240" cy="137160"/>
          </a:xfrm>
          <a:prstGeom prst="line">
            <a:avLst/>
          </a:prstGeom>
          <a:noFill/>
          <a:ln w="12700">
            <a:solidFill>
              <a:srgbClr val="FFB40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9966960" y="2331720"/>
            <a:ext cx="1280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Кратер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9189720" y="2651760"/>
            <a:ext cx="685800" cy="45720"/>
          </a:xfrm>
          <a:prstGeom prst="line">
            <a:avLst/>
          </a:prstGeom>
          <a:noFill/>
          <a:ln w="12700">
            <a:solidFill>
              <a:srgbClr val="FFB400"/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A1414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10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457200" y="6126480"/>
            <a:ext cx="2926080" cy="173736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3" name="Shape 1"/>
          <p:cNvSpPr/>
          <p:nvPr/>
        </p:nvSpPr>
        <p:spPr>
          <a:xfrm>
            <a:off x="1645920" y="5760720"/>
            <a:ext cx="3291840" cy="210312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4" name="Shape 2"/>
          <p:cNvSpPr/>
          <p:nvPr/>
        </p:nvSpPr>
        <p:spPr>
          <a:xfrm>
            <a:off x="4206240" y="6309360"/>
            <a:ext cx="3108960" cy="155448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5" name="Shape 3"/>
          <p:cNvSpPr/>
          <p:nvPr/>
        </p:nvSpPr>
        <p:spPr>
          <a:xfrm>
            <a:off x="6675120" y="5669280"/>
            <a:ext cx="3474720" cy="219456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6" name="Shape 4"/>
          <p:cNvSpPr/>
          <p:nvPr/>
        </p:nvSpPr>
        <p:spPr>
          <a:xfrm>
            <a:off x="9326880" y="6217920"/>
            <a:ext cx="3291840" cy="164592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7" name="Shape 5"/>
          <p:cNvSpPr/>
          <p:nvPr/>
        </p:nvSpPr>
        <p:spPr>
          <a:xfrm>
            <a:off x="11338560" y="5943600"/>
            <a:ext cx="2743200" cy="1920240"/>
          </a:xfrm>
          <a:prstGeom prst="triangle">
            <a:avLst/>
          </a:prstGeom>
          <a:solidFill>
            <a:srgbClr val="1A1414"/>
          </a:solidFill>
          <a:ln/>
        </p:spPr>
      </p:sp>
      <p:sp>
        <p:nvSpPr>
          <p:cNvPr id="8" name="Text 6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ТЕКТОНИКА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40080" y="86868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Как рождается вулкан</a:t>
            </a:r>
            <a:endParaRPr lang="en-US" sz="3400" dirty="0"/>
          </a:p>
        </p:txBody>
      </p:sp>
      <p:sp>
        <p:nvSpPr>
          <p:cNvPr id="10" name="Shape 8"/>
          <p:cNvSpPr/>
          <p:nvPr/>
        </p:nvSpPr>
        <p:spPr>
          <a:xfrm>
            <a:off x="64008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1A1414"/>
          </a:solidFill>
          <a:ln w="12700">
            <a:solidFill>
              <a:srgbClr val="7A0C12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531620" y="2286000"/>
            <a:ext cx="822960" cy="82296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2" name="Image 0" descr="icons/earth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723644" y="2478024"/>
            <a:ext cx="438912" cy="438912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822960" y="333756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Движение плит</a:t>
            </a:r>
            <a:endParaRPr lang="en-US" sz="1500" dirty="0"/>
          </a:p>
        </p:txBody>
      </p:sp>
      <p:sp>
        <p:nvSpPr>
          <p:cNvPr id="14" name="Text 11"/>
          <p:cNvSpPr/>
          <p:nvPr/>
        </p:nvSpPr>
        <p:spPr>
          <a:xfrm>
            <a:off x="868680" y="3886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Литосферные плиты медленно расходятся или сталкиваются, создавая трещины в коре.</a:t>
            </a:r>
            <a:endParaRPr lang="en-US" sz="1150" dirty="0"/>
          </a:p>
        </p:txBody>
      </p:sp>
      <p:sp>
        <p:nvSpPr>
          <p:cNvPr id="15" name="Text 12"/>
          <p:cNvSpPr/>
          <p:nvPr/>
        </p:nvSpPr>
        <p:spPr>
          <a:xfrm>
            <a:off x="777240" y="201168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1600" dirty="0"/>
          </a:p>
        </p:txBody>
      </p:sp>
      <p:sp>
        <p:nvSpPr>
          <p:cNvPr id="16" name="Shape 13"/>
          <p:cNvSpPr/>
          <p:nvPr/>
        </p:nvSpPr>
        <p:spPr>
          <a:xfrm>
            <a:off x="347472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1A1414"/>
          </a:solidFill>
          <a:ln w="12700">
            <a:solidFill>
              <a:srgbClr val="7A0C12"/>
            </a:solidFill>
            <a:prstDash val="solid"/>
          </a:ln>
        </p:spPr>
      </p:sp>
      <p:sp>
        <p:nvSpPr>
          <p:cNvPr id="17" name="Shape 14"/>
          <p:cNvSpPr/>
          <p:nvPr/>
        </p:nvSpPr>
        <p:spPr>
          <a:xfrm>
            <a:off x="4366260" y="2286000"/>
            <a:ext cx="822960" cy="82296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8" name="Image 1" descr="icons/layers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8284" y="2478024"/>
            <a:ext cx="438912" cy="438912"/>
          </a:xfrm>
          <a:prstGeom prst="rect">
            <a:avLst/>
          </a:prstGeom>
        </p:spPr>
      </p:pic>
      <p:sp>
        <p:nvSpPr>
          <p:cNvPr id="19" name="Text 15"/>
          <p:cNvSpPr/>
          <p:nvPr/>
        </p:nvSpPr>
        <p:spPr>
          <a:xfrm>
            <a:off x="3657600" y="333756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Субдукция</a:t>
            </a:r>
            <a:endParaRPr lang="en-US" sz="1500" dirty="0"/>
          </a:p>
        </p:txBody>
      </p:sp>
      <p:sp>
        <p:nvSpPr>
          <p:cNvPr id="20" name="Text 16"/>
          <p:cNvSpPr/>
          <p:nvPr/>
        </p:nvSpPr>
        <p:spPr>
          <a:xfrm>
            <a:off x="3703320" y="3886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Одна плита погружается под другую и плавится в мантии, образуя магму.</a:t>
            </a:r>
            <a:endParaRPr lang="en-US" sz="1150" dirty="0"/>
          </a:p>
        </p:txBody>
      </p:sp>
      <p:sp>
        <p:nvSpPr>
          <p:cNvPr id="21" name="Text 17"/>
          <p:cNvSpPr/>
          <p:nvPr/>
        </p:nvSpPr>
        <p:spPr>
          <a:xfrm>
            <a:off x="3611880" y="201168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1600" dirty="0"/>
          </a:p>
        </p:txBody>
      </p:sp>
      <p:sp>
        <p:nvSpPr>
          <p:cNvPr id="22" name="Shape 18"/>
          <p:cNvSpPr/>
          <p:nvPr/>
        </p:nvSpPr>
        <p:spPr>
          <a:xfrm>
            <a:off x="630936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1A1414"/>
          </a:solidFill>
          <a:ln w="12700">
            <a:solidFill>
              <a:srgbClr val="7A0C12"/>
            </a:solidFill>
            <a:prstDash val="solid"/>
          </a:ln>
        </p:spPr>
      </p:sp>
      <p:sp>
        <p:nvSpPr>
          <p:cNvPr id="23" name="Shape 19"/>
          <p:cNvSpPr/>
          <p:nvPr/>
        </p:nvSpPr>
        <p:spPr>
          <a:xfrm>
            <a:off x="7200900" y="2286000"/>
            <a:ext cx="822960" cy="82296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24" name="Image 2" descr="icons/fire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92924" y="2478024"/>
            <a:ext cx="438912" cy="438912"/>
          </a:xfrm>
          <a:prstGeom prst="rect">
            <a:avLst/>
          </a:prstGeom>
        </p:spPr>
      </p:pic>
      <p:sp>
        <p:nvSpPr>
          <p:cNvPr id="25" name="Text 20"/>
          <p:cNvSpPr/>
          <p:nvPr/>
        </p:nvSpPr>
        <p:spPr>
          <a:xfrm>
            <a:off x="6492240" y="333756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Горячие точки</a:t>
            </a:r>
            <a:endParaRPr lang="en-US" sz="1500" dirty="0"/>
          </a:p>
        </p:txBody>
      </p:sp>
      <p:sp>
        <p:nvSpPr>
          <p:cNvPr id="26" name="Text 21"/>
          <p:cNvSpPr/>
          <p:nvPr/>
        </p:nvSpPr>
        <p:spPr>
          <a:xfrm>
            <a:off x="6537960" y="3886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отдельных зонах мантийный поток прожигает кору независимо от границ плит.</a:t>
            </a:r>
            <a:endParaRPr lang="en-US" sz="1150" dirty="0"/>
          </a:p>
        </p:txBody>
      </p:sp>
      <p:sp>
        <p:nvSpPr>
          <p:cNvPr id="27" name="Text 22"/>
          <p:cNvSpPr/>
          <p:nvPr/>
        </p:nvSpPr>
        <p:spPr>
          <a:xfrm>
            <a:off x="6446520" y="201168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1600" dirty="0"/>
          </a:p>
        </p:txBody>
      </p:sp>
      <p:sp>
        <p:nvSpPr>
          <p:cNvPr id="28" name="Shape 23"/>
          <p:cNvSpPr/>
          <p:nvPr/>
        </p:nvSpPr>
        <p:spPr>
          <a:xfrm>
            <a:off x="914400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1A1414"/>
          </a:solidFill>
          <a:ln w="12700">
            <a:solidFill>
              <a:srgbClr val="7A0C12"/>
            </a:solidFill>
            <a:prstDash val="solid"/>
          </a:ln>
        </p:spPr>
      </p:sp>
      <p:sp>
        <p:nvSpPr>
          <p:cNvPr id="29" name="Shape 24"/>
          <p:cNvSpPr/>
          <p:nvPr/>
        </p:nvSpPr>
        <p:spPr>
          <a:xfrm>
            <a:off x="10035540" y="2286000"/>
            <a:ext cx="822960" cy="82296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30" name="Image 3" descr="icons/bolt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27564" y="2478024"/>
            <a:ext cx="438912" cy="438912"/>
          </a:xfrm>
          <a:prstGeom prst="rect">
            <a:avLst/>
          </a:prstGeom>
        </p:spPr>
      </p:pic>
      <p:sp>
        <p:nvSpPr>
          <p:cNvPr id="31" name="Text 25"/>
          <p:cNvSpPr/>
          <p:nvPr/>
        </p:nvSpPr>
        <p:spPr>
          <a:xfrm>
            <a:off x="9326880" y="3337560"/>
            <a:ext cx="22402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давления</a:t>
            </a:r>
            <a:endParaRPr lang="en-US" sz="1500" dirty="0"/>
          </a:p>
        </p:txBody>
      </p:sp>
      <p:sp>
        <p:nvSpPr>
          <p:cNvPr id="32" name="Text 26"/>
          <p:cNvSpPr/>
          <p:nvPr/>
        </p:nvSpPr>
        <p:spPr>
          <a:xfrm>
            <a:off x="9372600" y="3886200"/>
            <a:ext cx="21488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 и газы скапливаются в очаге, пока давление не найдёт выход наверх.</a:t>
            </a:r>
            <a:endParaRPr lang="en-US" sz="1150" dirty="0"/>
          </a:p>
        </p:txBody>
      </p:sp>
      <p:sp>
        <p:nvSpPr>
          <p:cNvPr id="33" name="Text 27"/>
          <p:cNvSpPr/>
          <p:nvPr/>
        </p:nvSpPr>
        <p:spPr>
          <a:xfrm>
            <a:off x="9281160" y="2011680"/>
            <a:ext cx="731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1600" dirty="0"/>
          </a:p>
        </p:txBody>
      </p:sp>
      <p:sp>
        <p:nvSpPr>
          <p:cNvPr id="34" name="Text 28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2E9DC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10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E9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КЛАССИФИКАЦИЯ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D0D0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Три главных типа вулканов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874520"/>
            <a:ext cx="3383280" cy="397764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005840" y="3154680"/>
            <a:ext cx="2651760" cy="502920"/>
          </a:xfrm>
          <a:prstGeom prst="triangle">
            <a:avLst/>
          </a:prstGeom>
          <a:solidFill>
            <a:srgbClr val="7A0C12"/>
          </a:solidFill>
          <a:ln/>
        </p:spPr>
      </p:sp>
      <p:sp>
        <p:nvSpPr>
          <p:cNvPr id="6" name="Shape 4"/>
          <p:cNvSpPr/>
          <p:nvPr/>
        </p:nvSpPr>
        <p:spPr>
          <a:xfrm>
            <a:off x="640080" y="3657600"/>
            <a:ext cx="3383280" cy="0"/>
          </a:xfrm>
          <a:prstGeom prst="line">
            <a:avLst/>
          </a:prstGeom>
          <a:noFill/>
          <a:ln w="12700">
            <a:solidFill>
              <a:srgbClr val="E3D9C8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914400" y="37947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Щитовой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914400" y="4251960"/>
            <a:ext cx="2834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Пологие склоны из жидкой базальтовой лавы, растекающейся на большие расстояния. Пример: Мауна-Лоа.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343400" y="1874520"/>
            <a:ext cx="3383280" cy="397764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212080" y="2286000"/>
            <a:ext cx="1645920" cy="1371600"/>
          </a:xfrm>
          <a:prstGeom prst="triangle">
            <a:avLst/>
          </a:prstGeom>
          <a:solidFill>
            <a:srgbClr val="C1121F"/>
          </a:solidFill>
          <a:ln/>
        </p:spPr>
      </p:sp>
      <p:sp>
        <p:nvSpPr>
          <p:cNvPr id="11" name="Shape 9"/>
          <p:cNvSpPr/>
          <p:nvPr/>
        </p:nvSpPr>
        <p:spPr>
          <a:xfrm>
            <a:off x="4343400" y="3657600"/>
            <a:ext cx="3383280" cy="0"/>
          </a:xfrm>
          <a:prstGeom prst="line">
            <a:avLst/>
          </a:prstGeom>
          <a:noFill/>
          <a:ln w="12700">
            <a:solidFill>
              <a:srgbClr val="E3D9C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4617720" y="37947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Стратовулкан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4617720" y="4251960"/>
            <a:ext cx="2834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Крутой конус из чередующихся слоёв лавы и пепла. Склонен к мощным взрывным извержениям. Пример: Фудзияма.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8046720" y="1874520"/>
            <a:ext cx="3383280" cy="3977640"/>
          </a:xfrm>
          <a:prstGeom prst="roundRect">
            <a:avLst>
              <a:gd name="adj" fmla="val 2703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12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9098280" y="2834640"/>
            <a:ext cx="1280160" cy="822960"/>
          </a:xfrm>
          <a:prstGeom prst="triangle">
            <a:avLst/>
          </a:prstGeom>
          <a:solidFill>
            <a:srgbClr val="FF6B1A"/>
          </a:solidFill>
          <a:ln/>
        </p:spPr>
      </p:sp>
      <p:sp>
        <p:nvSpPr>
          <p:cNvPr id="16" name="Shape 14"/>
          <p:cNvSpPr/>
          <p:nvPr/>
        </p:nvSpPr>
        <p:spPr>
          <a:xfrm>
            <a:off x="8046720" y="3657600"/>
            <a:ext cx="3383280" cy="0"/>
          </a:xfrm>
          <a:prstGeom prst="line">
            <a:avLst/>
          </a:prstGeom>
          <a:noFill/>
          <a:ln w="12700">
            <a:solidFill>
              <a:srgbClr val="E3D9C8"/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321040" y="3794760"/>
            <a:ext cx="28346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Шлаковый конус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8321040" y="4251960"/>
            <a:ext cx="28346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5000"/>
              </a:lnSpc>
              <a:buNone/>
            </a:pPr>
            <a:r>
              <a:rPr lang="en-US" sz="120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Небольшая насыпь из вулканических обломков вокруг единого жерла. Живёт недолго. Пример: Парикутин.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A1414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10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ХРОНИКА СОБЫТИЯ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Анатомия извержения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1188720" y="2743200"/>
            <a:ext cx="9784080" cy="0"/>
          </a:xfrm>
          <a:prstGeom prst="line">
            <a:avLst/>
          </a:prstGeom>
          <a:noFill/>
          <a:ln w="25400">
            <a:solidFill>
              <a:srgbClr val="7A0C12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423160"/>
            <a:ext cx="640080" cy="640080"/>
          </a:xfrm>
          <a:prstGeom prst="ellipse">
            <a:avLst/>
          </a:prstGeom>
          <a:solidFill>
            <a:srgbClr val="C1121F"/>
          </a:solidFill>
          <a:ln w="19050">
            <a:solidFill>
              <a:srgbClr val="FFB400"/>
            </a:solidFill>
            <a:prstDash val="solid"/>
          </a:ln>
        </p:spPr>
      </p:sp>
      <p:pic>
        <p:nvPicPr>
          <p:cNvPr id="6" name="Image 0" descr="icons/thermomete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14984" y="2569464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731520" y="1783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0" y="3246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Разогрев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0" y="365760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 насыщается газами и становится легче окружающей породы.</a:t>
            </a:r>
            <a:endParaRPr lang="en-US" sz="1100" dirty="0"/>
          </a:p>
        </p:txBody>
      </p:sp>
      <p:sp>
        <p:nvSpPr>
          <p:cNvPr id="10" name="Shape 7"/>
          <p:cNvSpPr/>
          <p:nvPr/>
        </p:nvSpPr>
        <p:spPr>
          <a:xfrm>
            <a:off x="4130040" y="2423160"/>
            <a:ext cx="640080" cy="640080"/>
          </a:xfrm>
          <a:prstGeom prst="ellipse">
            <a:avLst/>
          </a:prstGeom>
          <a:solidFill>
            <a:srgbClr val="C1121F"/>
          </a:solidFill>
          <a:ln w="19050">
            <a:solidFill>
              <a:srgbClr val="FFB400"/>
            </a:solidFill>
            <a:prstDash val="solid"/>
          </a:ln>
        </p:spPr>
      </p:sp>
      <p:pic>
        <p:nvPicPr>
          <p:cNvPr id="11" name="Image 1" descr="icons/bolt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6344" y="2569464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3992880" y="1783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9"/>
          <p:cNvSpPr/>
          <p:nvPr/>
        </p:nvSpPr>
        <p:spPr>
          <a:xfrm>
            <a:off x="3261360" y="3246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Рост давления</a:t>
            </a:r>
            <a:endParaRPr lang="en-US" sz="1500" dirty="0"/>
          </a:p>
        </p:txBody>
      </p:sp>
      <p:sp>
        <p:nvSpPr>
          <p:cNvPr id="14" name="Text 10"/>
          <p:cNvSpPr/>
          <p:nvPr/>
        </p:nvSpPr>
        <p:spPr>
          <a:xfrm>
            <a:off x="3261360" y="365760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Газы больше не помещаются в очаге — растёт давление на пробку кратера.</a:t>
            </a:r>
            <a:endParaRPr lang="en-US" sz="1100" dirty="0"/>
          </a:p>
        </p:txBody>
      </p:sp>
      <p:sp>
        <p:nvSpPr>
          <p:cNvPr id="15" name="Shape 11"/>
          <p:cNvSpPr/>
          <p:nvPr/>
        </p:nvSpPr>
        <p:spPr>
          <a:xfrm>
            <a:off x="7391400" y="2423160"/>
            <a:ext cx="640080" cy="640080"/>
          </a:xfrm>
          <a:prstGeom prst="ellipse">
            <a:avLst/>
          </a:prstGeom>
          <a:solidFill>
            <a:srgbClr val="C1121F"/>
          </a:solidFill>
          <a:ln w="19050">
            <a:solidFill>
              <a:srgbClr val="FFB400"/>
            </a:solidFill>
            <a:prstDash val="solid"/>
          </a:ln>
        </p:spPr>
      </p:sp>
      <p:pic>
        <p:nvPicPr>
          <p:cNvPr id="16" name="Image 2" descr="icons/volcano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37704" y="2569464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254240" y="1783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3"/>
          <p:cNvSpPr/>
          <p:nvPr/>
        </p:nvSpPr>
        <p:spPr>
          <a:xfrm>
            <a:off x="6522720" y="3246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Прорыв</a:t>
            </a:r>
            <a:endParaRPr lang="en-US" sz="1500" dirty="0"/>
          </a:p>
        </p:txBody>
      </p:sp>
      <p:sp>
        <p:nvSpPr>
          <p:cNvPr id="19" name="Text 14"/>
          <p:cNvSpPr/>
          <p:nvPr/>
        </p:nvSpPr>
        <p:spPr>
          <a:xfrm>
            <a:off x="6522720" y="365760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Порода поддаётся: столб пепла, газа и обломков вырывается наружу.</a:t>
            </a:r>
            <a:endParaRPr lang="en-US" sz="1100" dirty="0"/>
          </a:p>
        </p:txBody>
      </p:sp>
      <p:sp>
        <p:nvSpPr>
          <p:cNvPr id="20" name="Shape 15"/>
          <p:cNvSpPr/>
          <p:nvPr/>
        </p:nvSpPr>
        <p:spPr>
          <a:xfrm>
            <a:off x="10652760" y="2423160"/>
            <a:ext cx="640080" cy="640080"/>
          </a:xfrm>
          <a:prstGeom prst="ellipse">
            <a:avLst/>
          </a:prstGeom>
          <a:solidFill>
            <a:srgbClr val="C1121F"/>
          </a:solidFill>
          <a:ln w="19050">
            <a:solidFill>
              <a:srgbClr val="FFB400"/>
            </a:solidFill>
            <a:prstDash val="solid"/>
          </a:ln>
        </p:spPr>
      </p:sp>
      <p:pic>
        <p:nvPicPr>
          <p:cNvPr id="21" name="Image 3" descr="icons/fire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99064" y="2569464"/>
            <a:ext cx="347472" cy="34747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10515600" y="1783080"/>
            <a:ext cx="914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7A0C12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04</a:t>
            </a:r>
            <a:endParaRPr lang="en-US" sz="1800" dirty="0"/>
          </a:p>
        </p:txBody>
      </p:sp>
      <p:sp>
        <p:nvSpPr>
          <p:cNvPr id="23" name="Text 17"/>
          <p:cNvSpPr/>
          <p:nvPr/>
        </p:nvSpPr>
        <p:spPr>
          <a:xfrm>
            <a:off x="9784080" y="3246120"/>
            <a:ext cx="23774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Лавовые потоки</a:t>
            </a:r>
            <a:endParaRPr lang="en-US" sz="1500" dirty="0"/>
          </a:p>
        </p:txBody>
      </p:sp>
      <p:sp>
        <p:nvSpPr>
          <p:cNvPr id="24" name="Text 18"/>
          <p:cNvSpPr/>
          <p:nvPr/>
        </p:nvSpPr>
        <p:spPr>
          <a:xfrm>
            <a:off x="9784080" y="3657600"/>
            <a:ext cx="237744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0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Расплавленная порода стекает по склонам, застывая новыми слоями.</a:t>
            </a:r>
            <a:endParaRPr lang="en-US" sz="1100" dirty="0"/>
          </a:p>
        </p:txBody>
      </p:sp>
      <p:sp>
        <p:nvSpPr>
          <p:cNvPr id="25" name="Text 19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2E9DC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10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E9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ЛЕГЕНДЫ ПЛАНЕТЫ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D0D0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Известные вулканы мира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64008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0D0D0D"/>
          </a:solidFill>
          <a:ln/>
        </p:spPr>
      </p:sp>
      <p:sp>
        <p:nvSpPr>
          <p:cNvPr id="5" name="Text 3"/>
          <p:cNvSpPr/>
          <p:nvPr/>
        </p:nvSpPr>
        <p:spPr>
          <a:xfrm>
            <a:off x="777240" y="21488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C112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79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777240" y="297180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ГОД Н.Э.</a:t>
            </a:r>
            <a:endParaRPr lang="en-US" sz="1000" dirty="0"/>
          </a:p>
        </p:txBody>
      </p:sp>
      <p:sp>
        <p:nvSpPr>
          <p:cNvPr id="7" name="Shape 5"/>
          <p:cNvSpPr/>
          <p:nvPr/>
        </p:nvSpPr>
        <p:spPr>
          <a:xfrm>
            <a:off x="1188720" y="3429000"/>
            <a:ext cx="1508760" cy="0"/>
          </a:xfrm>
          <a:prstGeom prst="line">
            <a:avLst/>
          </a:prstGeom>
          <a:noFill/>
          <a:ln w="12700">
            <a:solidFill>
              <a:srgbClr val="7A0C12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356616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Везувий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868680" y="402336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Уничтожил Помпеи и Геркуланум за считаные часы.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347472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0D0D0D"/>
          </a:solidFill>
          <a:ln/>
        </p:spPr>
      </p:sp>
      <p:sp>
        <p:nvSpPr>
          <p:cNvPr id="11" name="Text 9"/>
          <p:cNvSpPr/>
          <p:nvPr/>
        </p:nvSpPr>
        <p:spPr>
          <a:xfrm>
            <a:off x="3611880" y="21488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C112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1883</a:t>
            </a:r>
            <a:endParaRPr lang="en-US" sz="3800" dirty="0"/>
          </a:p>
        </p:txBody>
      </p:sp>
      <p:sp>
        <p:nvSpPr>
          <p:cNvPr id="12" name="Shape 10"/>
          <p:cNvSpPr/>
          <p:nvPr/>
        </p:nvSpPr>
        <p:spPr>
          <a:xfrm>
            <a:off x="4023360" y="3429000"/>
            <a:ext cx="1508760" cy="0"/>
          </a:xfrm>
          <a:prstGeom prst="line">
            <a:avLst/>
          </a:prstGeom>
          <a:noFill/>
          <a:ln w="12700">
            <a:solidFill>
              <a:srgbClr val="7A0C12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3657600" y="356616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Кракатау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3703320" y="402336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Взрыв был слышен за 4 800 км, вызвал глобальное похолодание.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630936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0D0D0D"/>
          </a:solidFill>
          <a:ln/>
        </p:spPr>
      </p:sp>
      <p:sp>
        <p:nvSpPr>
          <p:cNvPr id="16" name="Text 14"/>
          <p:cNvSpPr/>
          <p:nvPr/>
        </p:nvSpPr>
        <p:spPr>
          <a:xfrm>
            <a:off x="6446520" y="21488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C112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640</a:t>
            </a:r>
            <a:endParaRPr lang="en-US" sz="3800" dirty="0"/>
          </a:p>
        </p:txBody>
      </p:sp>
      <p:sp>
        <p:nvSpPr>
          <p:cNvPr id="17" name="Text 15"/>
          <p:cNvSpPr/>
          <p:nvPr/>
        </p:nvSpPr>
        <p:spPr>
          <a:xfrm>
            <a:off x="6446520" y="297180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ТЫС. ЛЕТ</a:t>
            </a:r>
            <a:endParaRPr lang="en-US" sz="1000" dirty="0"/>
          </a:p>
        </p:txBody>
      </p:sp>
      <p:sp>
        <p:nvSpPr>
          <p:cNvPr id="18" name="Shape 16"/>
          <p:cNvSpPr/>
          <p:nvPr/>
        </p:nvSpPr>
        <p:spPr>
          <a:xfrm>
            <a:off x="6858000" y="3429000"/>
            <a:ext cx="1508760" cy="0"/>
          </a:xfrm>
          <a:prstGeom prst="line">
            <a:avLst/>
          </a:prstGeom>
          <a:noFill/>
          <a:ln w="12700">
            <a:solidFill>
              <a:srgbClr val="7A0C12"/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492240" y="356616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Йеллоустоун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6537960" y="402336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Супервулкан, спящий под национальным парком США.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9144000" y="1965960"/>
            <a:ext cx="2606040" cy="3566160"/>
          </a:xfrm>
          <a:prstGeom prst="roundRect">
            <a:avLst>
              <a:gd name="adj" fmla="val 3509"/>
            </a:avLst>
          </a:prstGeom>
          <a:solidFill>
            <a:srgbClr val="0D0D0D"/>
          </a:solidFill>
          <a:ln/>
        </p:spPr>
      </p:sp>
      <p:sp>
        <p:nvSpPr>
          <p:cNvPr id="22" name="Text 20"/>
          <p:cNvSpPr/>
          <p:nvPr/>
        </p:nvSpPr>
        <p:spPr>
          <a:xfrm>
            <a:off x="9281160" y="2148840"/>
            <a:ext cx="2331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C1121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№1</a:t>
            </a:r>
            <a:endParaRPr lang="en-US" sz="3800" dirty="0"/>
          </a:p>
        </p:txBody>
      </p:sp>
      <p:sp>
        <p:nvSpPr>
          <p:cNvPr id="23" name="Text 21"/>
          <p:cNvSpPr/>
          <p:nvPr/>
        </p:nvSpPr>
        <p:spPr>
          <a:xfrm>
            <a:off x="9281160" y="2971800"/>
            <a:ext cx="2331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100" kern="0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 АКТИВНОСТИ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9692640" y="3429000"/>
            <a:ext cx="1508760" cy="0"/>
          </a:xfrm>
          <a:prstGeom prst="line">
            <a:avLst/>
          </a:prstGeom>
          <a:noFill/>
          <a:ln w="12700">
            <a:solidFill>
              <a:srgbClr val="7A0C12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326880" y="3566160"/>
            <a:ext cx="22402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Этна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9372600" y="4023360"/>
            <a:ext cx="2148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25000"/>
              </a:lnSpc>
              <a:buNone/>
            </a:pPr>
            <a:r>
              <a:rPr lang="en-US" sz="11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 из самых активных вулканов Европы, извергается ежегодно.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A1414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10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548640"/>
            <a:ext cx="5029200" cy="5029200"/>
          </a:xfrm>
          <a:prstGeom prst="ellipse">
            <a:avLst/>
          </a:prstGeom>
          <a:solidFill>
            <a:srgbClr val="7A0C1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ГОРЯЧИЕ ИСТОЧНИКИ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64008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Что такое гейзер?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640080" y="1783080"/>
            <a:ext cx="521208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15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Гейзер — источник, который периодически с силой выбрасывает вверх столб кипятка и пара. Это редкое явление возникает там, где грунтовые воды соприкасаются с раскалённой магмой близко к поверхности.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640080" y="3566160"/>
            <a:ext cx="502920" cy="50292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7" name="Image 0" descr="icons/thermometer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812" y="3689604"/>
            <a:ext cx="256032" cy="256032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1325880" y="352044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Температура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325880" y="382219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вода нагревается выше точки кипения под давлением породы</a:t>
            </a:r>
            <a:endParaRPr lang="en-US" sz="1150" dirty="0"/>
          </a:p>
        </p:txBody>
      </p:sp>
      <p:sp>
        <p:nvSpPr>
          <p:cNvPr id="10" name="Shape 7"/>
          <p:cNvSpPr/>
          <p:nvPr/>
        </p:nvSpPr>
        <p:spPr>
          <a:xfrm>
            <a:off x="640080" y="4434840"/>
            <a:ext cx="502920" cy="50292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1" name="Image 1" descr="icons/wat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1812" y="4558284"/>
            <a:ext cx="256032" cy="25603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1325880" y="438912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Редкость</a:t>
            </a:r>
            <a:endParaRPr lang="en-US" sz="1400" dirty="0"/>
          </a:p>
        </p:txBody>
      </p:sp>
      <p:sp>
        <p:nvSpPr>
          <p:cNvPr id="13" name="Text 9"/>
          <p:cNvSpPr/>
          <p:nvPr/>
        </p:nvSpPr>
        <p:spPr>
          <a:xfrm>
            <a:off x="1325880" y="4690872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в мире известно менее 1000 действующих гейзеров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949440" y="5394960"/>
            <a:ext cx="4754880" cy="457200"/>
          </a:xfrm>
          <a:prstGeom prst="rect">
            <a:avLst/>
          </a:prstGeom>
          <a:solidFill>
            <a:srgbClr val="1A1414"/>
          </a:solidFill>
          <a:ln/>
        </p:spPr>
      </p:sp>
      <p:sp>
        <p:nvSpPr>
          <p:cNvPr id="15" name="Shape 11"/>
          <p:cNvSpPr/>
          <p:nvPr/>
        </p:nvSpPr>
        <p:spPr>
          <a:xfrm>
            <a:off x="9098280" y="4572000"/>
            <a:ext cx="457200" cy="822960"/>
          </a:xfrm>
          <a:prstGeom prst="ellipse">
            <a:avLst/>
          </a:prstGeom>
          <a:solidFill>
            <a:srgbClr val="FFFFFF">
              <a:alpha val="90000"/>
            </a:srgbClr>
          </a:solidFill>
          <a:ln/>
        </p:spPr>
      </p:sp>
      <p:sp>
        <p:nvSpPr>
          <p:cNvPr id="16" name="Shape 12"/>
          <p:cNvSpPr/>
          <p:nvPr/>
        </p:nvSpPr>
        <p:spPr>
          <a:xfrm>
            <a:off x="9134856" y="3657600"/>
            <a:ext cx="384048" cy="914400"/>
          </a:xfrm>
          <a:prstGeom prst="ellipse">
            <a:avLst/>
          </a:prstGeom>
          <a:solidFill>
            <a:srgbClr val="FFFFFF">
              <a:alpha val="85000"/>
            </a:srgbClr>
          </a:solidFill>
          <a:ln/>
        </p:spPr>
      </p:sp>
      <p:sp>
        <p:nvSpPr>
          <p:cNvPr id="17" name="Shape 13"/>
          <p:cNvSpPr/>
          <p:nvPr/>
        </p:nvSpPr>
        <p:spPr>
          <a:xfrm>
            <a:off x="9171432" y="2743200"/>
            <a:ext cx="310896" cy="914400"/>
          </a:xfrm>
          <a:prstGeom prst="ellipse">
            <a:avLst/>
          </a:prstGeom>
          <a:solidFill>
            <a:srgbClr val="FFFFFF">
              <a:alpha val="80000"/>
            </a:srgbClr>
          </a:solidFill>
          <a:ln/>
        </p:spPr>
      </p:sp>
      <p:sp>
        <p:nvSpPr>
          <p:cNvPr id="18" name="Shape 14"/>
          <p:cNvSpPr/>
          <p:nvPr/>
        </p:nvSpPr>
        <p:spPr>
          <a:xfrm>
            <a:off x="9208008" y="1920240"/>
            <a:ext cx="237744" cy="822960"/>
          </a:xfrm>
          <a:prstGeom prst="ellipse">
            <a:avLst/>
          </a:prstGeom>
          <a:solidFill>
            <a:srgbClr val="FFFFFF">
              <a:alpha val="70000"/>
            </a:srgbClr>
          </a:solidFill>
          <a:ln/>
        </p:spPr>
      </p:sp>
      <p:sp>
        <p:nvSpPr>
          <p:cNvPr id="19" name="Shape 15"/>
          <p:cNvSpPr/>
          <p:nvPr/>
        </p:nvSpPr>
        <p:spPr>
          <a:xfrm>
            <a:off x="9244584" y="1280160"/>
            <a:ext cx="164592" cy="640080"/>
          </a:xfrm>
          <a:prstGeom prst="ellipse">
            <a:avLst/>
          </a:prstGeom>
          <a:solidFill>
            <a:srgbClr val="FFFFFF">
              <a:alpha val="60000"/>
            </a:srgbClr>
          </a:solidFill>
          <a:ln/>
        </p:spPr>
      </p:sp>
      <p:sp>
        <p:nvSpPr>
          <p:cNvPr id="20" name="Shape 16"/>
          <p:cNvSpPr/>
          <p:nvPr/>
        </p:nvSpPr>
        <p:spPr>
          <a:xfrm>
            <a:off x="8503920" y="5257800"/>
            <a:ext cx="1645920" cy="365760"/>
          </a:xfrm>
          <a:prstGeom prst="ellipse">
            <a:avLst/>
          </a:prstGeom>
          <a:solidFill>
            <a:srgbClr val="A9C6D9">
              <a:alpha val="75000"/>
            </a:srgbClr>
          </a:solidFill>
          <a:ln/>
        </p:spPr>
      </p:sp>
      <p:sp>
        <p:nvSpPr>
          <p:cNvPr id="21" name="Text 17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2E9DC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10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2E9D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C1121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МЕХАНИЗМ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640080" y="86868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400" b="1" dirty="0">
                <a:solidFill>
                  <a:srgbClr val="0D0D0D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Цикл жизни гейзера</a:t>
            </a:r>
            <a:endParaRPr lang="en-US" sz="3400" dirty="0"/>
          </a:p>
        </p:txBody>
      </p:sp>
      <p:sp>
        <p:nvSpPr>
          <p:cNvPr id="4" name="Shape 2"/>
          <p:cNvSpPr/>
          <p:nvPr/>
        </p:nvSpPr>
        <p:spPr>
          <a:xfrm>
            <a:off x="914400" y="2011680"/>
            <a:ext cx="475488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0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1188720" y="2331720"/>
            <a:ext cx="685800" cy="68580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6" name="Image 0" descr="icons/waterdrop_FFFFFF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57884" y="2500884"/>
            <a:ext cx="347472" cy="347472"/>
          </a:xfrm>
          <a:prstGeom prst="rect">
            <a:avLst/>
          </a:prstGeom>
        </p:spPr>
      </p:pic>
      <p:sp>
        <p:nvSpPr>
          <p:cNvPr id="7" name="Text 4"/>
          <p:cNvSpPr/>
          <p:nvPr/>
        </p:nvSpPr>
        <p:spPr>
          <a:xfrm>
            <a:off x="2057400" y="22860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  Заполнение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2057400" y="269748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Подземные каналы и камеры заполняются грунтовой водой.</a:t>
            </a:r>
            <a:endParaRPr lang="en-US" sz="1150" dirty="0"/>
          </a:p>
        </p:txBody>
      </p:sp>
      <p:sp>
        <p:nvSpPr>
          <p:cNvPr id="9" name="Shape 6"/>
          <p:cNvSpPr/>
          <p:nvPr/>
        </p:nvSpPr>
        <p:spPr>
          <a:xfrm>
            <a:off x="6492240" y="2011680"/>
            <a:ext cx="475488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0000"/>
              </a:srgbClr>
            </a:outerShdw>
          </a:effectLst>
        </p:spPr>
      </p:sp>
      <p:sp>
        <p:nvSpPr>
          <p:cNvPr id="10" name="Shape 7"/>
          <p:cNvSpPr/>
          <p:nvPr/>
        </p:nvSpPr>
        <p:spPr>
          <a:xfrm>
            <a:off x="6766560" y="2331720"/>
            <a:ext cx="685800" cy="68580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1" name="Image 1" descr="icons/thermometer_FFFFFF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35724" y="2500884"/>
            <a:ext cx="347472" cy="347472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7635240" y="228600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 Нагрев</a:t>
            </a:r>
            <a:endParaRPr lang="en-US" sz="1500" dirty="0"/>
          </a:p>
        </p:txBody>
      </p:sp>
      <p:sp>
        <p:nvSpPr>
          <p:cNvPr id="13" name="Text 9"/>
          <p:cNvSpPr/>
          <p:nvPr/>
        </p:nvSpPr>
        <p:spPr>
          <a:xfrm>
            <a:off x="7635240" y="269748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Магма разогревает воду у основания системы значительно выше 100°C.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6492240" y="4343400"/>
            <a:ext cx="475488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0000"/>
              </a:srgbClr>
            </a:outerShdw>
          </a:effectLst>
        </p:spPr>
      </p:sp>
      <p:sp>
        <p:nvSpPr>
          <p:cNvPr id="15" name="Shape 11"/>
          <p:cNvSpPr/>
          <p:nvPr/>
        </p:nvSpPr>
        <p:spPr>
          <a:xfrm>
            <a:off x="6766560" y="4663440"/>
            <a:ext cx="685800" cy="68580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16" name="Image 2" descr="icons/bolt_FFFFFF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724" y="4832604"/>
            <a:ext cx="347472" cy="347472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7635240" y="46177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 Извержение</a:t>
            </a:r>
            <a:endParaRPr lang="en-US" sz="1500" dirty="0"/>
          </a:p>
        </p:txBody>
      </p:sp>
      <p:sp>
        <p:nvSpPr>
          <p:cNvPr id="18" name="Text 13"/>
          <p:cNvSpPr/>
          <p:nvPr/>
        </p:nvSpPr>
        <p:spPr>
          <a:xfrm>
            <a:off x="7635240" y="502920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Перегретая вода мгновенно превращается в пар и выталкивает столб воды вверх.</a:t>
            </a:r>
            <a:endParaRPr lang="en-US" sz="1150" dirty="0"/>
          </a:p>
        </p:txBody>
      </p:sp>
      <p:sp>
        <p:nvSpPr>
          <p:cNvPr id="19" name="Shape 14"/>
          <p:cNvSpPr/>
          <p:nvPr/>
        </p:nvSpPr>
        <p:spPr>
          <a:xfrm>
            <a:off x="914400" y="4343400"/>
            <a:ext cx="4754880" cy="1965960"/>
          </a:xfrm>
          <a:prstGeom prst="roundRect">
            <a:avLst>
              <a:gd name="adj" fmla="val 4651"/>
            </a:avLst>
          </a:prstGeom>
          <a:solidFill>
            <a:srgbClr val="FFFFFF"/>
          </a:solidFill>
          <a:ln w="12700">
            <a:solidFill>
              <a:srgbClr val="E3D9C8"/>
            </a:solidFill>
            <a:prstDash val="solid"/>
          </a:ln>
          <a:effectLst>
            <a:outerShdw sx="100000" sy="100000" kx="0" ky="0" algn="bl" rotWithShape="0" blurRad="76200" dist="25400" dir="5400000">
              <a:srgbClr val="000000">
                <a:alpha val="10000"/>
              </a:srgbClr>
            </a:outerShdw>
          </a:effectLst>
        </p:spPr>
      </p:sp>
      <p:sp>
        <p:nvSpPr>
          <p:cNvPr id="20" name="Shape 15"/>
          <p:cNvSpPr/>
          <p:nvPr/>
        </p:nvSpPr>
        <p:spPr>
          <a:xfrm>
            <a:off x="1188720" y="4663440"/>
            <a:ext cx="685800" cy="685800"/>
          </a:xfrm>
          <a:prstGeom prst="ellipse">
            <a:avLst/>
          </a:prstGeom>
          <a:solidFill>
            <a:srgbClr val="C1121F"/>
          </a:solidFill>
          <a:ln/>
        </p:spPr>
      </p:sp>
      <p:pic>
        <p:nvPicPr>
          <p:cNvPr id="21" name="Image 3" descr="icons/steam_FFFFFF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7884" y="4832604"/>
            <a:ext cx="347472" cy="347472"/>
          </a:xfrm>
          <a:prstGeom prst="rect">
            <a:avLst/>
          </a:prstGeom>
        </p:spPr>
      </p:pic>
      <p:sp>
        <p:nvSpPr>
          <p:cNvPr id="22" name="Text 16"/>
          <p:cNvSpPr/>
          <p:nvPr/>
        </p:nvSpPr>
        <p:spPr>
          <a:xfrm>
            <a:off x="2057400" y="4617720"/>
            <a:ext cx="3383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D0D0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 Затишье</a:t>
            </a:r>
            <a:endParaRPr lang="en-US" sz="1500" dirty="0"/>
          </a:p>
        </p:txBody>
      </p:sp>
      <p:sp>
        <p:nvSpPr>
          <p:cNvPr id="23" name="Text 17"/>
          <p:cNvSpPr/>
          <p:nvPr/>
        </p:nvSpPr>
        <p:spPr>
          <a:xfrm>
            <a:off x="2057400" y="5029200"/>
            <a:ext cx="338328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150" dirty="0">
                <a:solidFill>
                  <a:srgbClr val="4A4A4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Давление падает, система остывает и вновь начинает наполняться.</a:t>
            </a:r>
            <a:endParaRPr lang="en-US" sz="1150" dirty="0"/>
          </a:p>
        </p:txBody>
      </p:sp>
      <p:sp>
        <p:nvSpPr>
          <p:cNvPr id="24" name="Shape 18"/>
          <p:cNvSpPr/>
          <p:nvPr/>
        </p:nvSpPr>
        <p:spPr>
          <a:xfrm rot="5400000">
            <a:off x="5742432" y="2907792"/>
            <a:ext cx="256032" cy="256032"/>
          </a:xfrm>
          <a:prstGeom prst="triangle">
            <a:avLst/>
          </a:prstGeom>
          <a:solidFill>
            <a:srgbClr val="C1121F"/>
          </a:solidFill>
          <a:ln/>
        </p:spPr>
      </p:sp>
      <p:sp>
        <p:nvSpPr>
          <p:cNvPr id="25" name="Shape 19"/>
          <p:cNvSpPr/>
          <p:nvPr/>
        </p:nvSpPr>
        <p:spPr>
          <a:xfrm rot="10800000">
            <a:off x="8759952" y="4224528"/>
            <a:ext cx="256032" cy="256032"/>
          </a:xfrm>
          <a:prstGeom prst="triangle">
            <a:avLst/>
          </a:prstGeom>
          <a:solidFill>
            <a:srgbClr val="C1121F"/>
          </a:solidFill>
          <a:ln/>
        </p:spPr>
      </p:sp>
      <p:sp>
        <p:nvSpPr>
          <p:cNvPr id="26" name="Shape 20"/>
          <p:cNvSpPr/>
          <p:nvPr/>
        </p:nvSpPr>
        <p:spPr>
          <a:xfrm rot="16200000">
            <a:off x="5742432" y="5212080"/>
            <a:ext cx="256032" cy="256032"/>
          </a:xfrm>
          <a:prstGeom prst="triangle">
            <a:avLst/>
          </a:prstGeom>
          <a:solidFill>
            <a:srgbClr val="C1121F"/>
          </a:solidFill>
          <a:ln/>
        </p:spPr>
      </p:sp>
      <p:sp>
        <p:nvSpPr>
          <p:cNvPr id="27" name="Shape 21"/>
          <p:cNvSpPr/>
          <p:nvPr/>
        </p:nvSpPr>
        <p:spPr>
          <a:xfrm>
            <a:off x="2724912" y="4114800"/>
            <a:ext cx="256032" cy="256032"/>
          </a:xfrm>
          <a:prstGeom prst="triangle">
            <a:avLst/>
          </a:prstGeom>
          <a:solidFill>
            <a:srgbClr val="C1121F"/>
          </a:solidFill>
          <a:ln/>
        </p:spPr>
      </p:sp>
      <p:sp>
        <p:nvSpPr>
          <p:cNvPr id="28" name="Text 22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1A1414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08 / 10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D0D0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828800" y="3200400"/>
            <a:ext cx="5486400" cy="5486400"/>
          </a:xfrm>
          <a:prstGeom prst="ellipse">
            <a:avLst/>
          </a:prstGeom>
          <a:solidFill>
            <a:srgbClr val="7A0C12">
              <a:alpha val="40000"/>
            </a:srgbClr>
          </a:solidFill>
          <a:ln/>
        </p:spPr>
      </p:sp>
      <p:sp>
        <p:nvSpPr>
          <p:cNvPr id="3" name="Text 1"/>
          <p:cNvSpPr/>
          <p:nvPr/>
        </p:nvSpPr>
        <p:spPr>
          <a:xfrm>
            <a:off x="640080" y="50292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6B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ТОЧКИ НА КАРТЕ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640080" y="86868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Bookman Old Style" pitchFamily="34" charset="0"/>
                <a:ea typeface="Bookman Old Style" pitchFamily="34" charset="-122"/>
                <a:cs typeface="Bookman Old Style" pitchFamily="34" charset="-120"/>
              </a:rPr>
              <a:t>Знаменитые гейзерные поля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640080" y="1965960"/>
            <a:ext cx="10881360" cy="960120"/>
          </a:xfrm>
          <a:prstGeom prst="roundRect">
            <a:avLst>
              <a:gd name="adj" fmla="val 5714"/>
            </a:avLst>
          </a:prstGeom>
          <a:solidFill>
            <a:srgbClr val="1A141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2212848"/>
            <a:ext cx="457200" cy="457200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2212848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600200" y="2075688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Йеллоустоун, США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623560" y="2075688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Более 500 гейзеров, включая знаменитый Old Faithful.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640080" y="3081528"/>
            <a:ext cx="10881360" cy="960120"/>
          </a:xfrm>
          <a:prstGeom prst="roundRect">
            <a:avLst>
              <a:gd name="adj" fmla="val 5714"/>
            </a:avLst>
          </a:prstGeom>
          <a:solidFill>
            <a:srgbClr val="1A1414"/>
          </a:solidFill>
          <a:ln/>
        </p:spPr>
      </p:sp>
      <p:sp>
        <p:nvSpPr>
          <p:cNvPr id="11" name="Shape 9"/>
          <p:cNvSpPr/>
          <p:nvPr/>
        </p:nvSpPr>
        <p:spPr>
          <a:xfrm>
            <a:off x="868680" y="3328416"/>
            <a:ext cx="457200" cy="457200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12" name="Text 10"/>
          <p:cNvSpPr/>
          <p:nvPr/>
        </p:nvSpPr>
        <p:spPr>
          <a:xfrm>
            <a:off x="868680" y="3328416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600200" y="3191256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Долина гейзеров, Камчатка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5623560" y="3191256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Крупнейшее гейзерное поле Евразии в глубине заповедника.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40080" y="4197096"/>
            <a:ext cx="10881360" cy="960120"/>
          </a:xfrm>
          <a:prstGeom prst="roundRect">
            <a:avLst>
              <a:gd name="adj" fmla="val 5714"/>
            </a:avLst>
          </a:prstGeom>
          <a:solidFill>
            <a:srgbClr val="1A1414"/>
          </a:solidFill>
          <a:ln/>
        </p:spPr>
      </p:sp>
      <p:sp>
        <p:nvSpPr>
          <p:cNvPr id="16" name="Shape 14"/>
          <p:cNvSpPr/>
          <p:nvPr/>
        </p:nvSpPr>
        <p:spPr>
          <a:xfrm>
            <a:off x="868680" y="4443984"/>
            <a:ext cx="457200" cy="457200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17" name="Text 15"/>
          <p:cNvSpPr/>
          <p:nvPr/>
        </p:nvSpPr>
        <p:spPr>
          <a:xfrm>
            <a:off x="868680" y="4443984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600200" y="4306824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Хаукадалур, Исландия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5623560" y="4306824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Родина самого слова «гейзер» и активного Строккура.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640080" y="5312664"/>
            <a:ext cx="10881360" cy="960120"/>
          </a:xfrm>
          <a:prstGeom prst="roundRect">
            <a:avLst>
              <a:gd name="adj" fmla="val 5714"/>
            </a:avLst>
          </a:prstGeom>
          <a:solidFill>
            <a:srgbClr val="1A1414"/>
          </a:solidFill>
          <a:ln/>
        </p:spPr>
      </p:sp>
      <p:sp>
        <p:nvSpPr>
          <p:cNvPr id="21" name="Shape 19"/>
          <p:cNvSpPr/>
          <p:nvPr/>
        </p:nvSpPr>
        <p:spPr>
          <a:xfrm>
            <a:off x="868680" y="5559552"/>
            <a:ext cx="457200" cy="457200"/>
          </a:xfrm>
          <a:prstGeom prst="ellipse">
            <a:avLst/>
          </a:prstGeom>
          <a:solidFill>
            <a:srgbClr val="C1121F"/>
          </a:solidFill>
          <a:ln/>
        </p:spPr>
      </p:sp>
      <p:sp>
        <p:nvSpPr>
          <p:cNvPr id="22" name="Text 20"/>
          <p:cNvSpPr/>
          <p:nvPr/>
        </p:nvSpPr>
        <p:spPr>
          <a:xfrm>
            <a:off x="868680" y="5559552"/>
            <a:ext cx="457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400" dirty="0"/>
          </a:p>
        </p:txBody>
      </p:sp>
      <p:sp>
        <p:nvSpPr>
          <p:cNvPr id="23" name="Text 21"/>
          <p:cNvSpPr/>
          <p:nvPr/>
        </p:nvSpPr>
        <p:spPr>
          <a:xfrm>
            <a:off x="1600200" y="5422392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B4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Северный остров, Новая Зеландия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5623560" y="5422392"/>
            <a:ext cx="5669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F2E9D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Геотермальная зона Роторуа с гейзерами и грязевыми котлами.</a:t>
            </a:r>
            <a:endParaRPr lang="en-US" sz="1200" dirty="0"/>
          </a:p>
        </p:txBody>
      </p:sp>
      <p:sp>
        <p:nvSpPr>
          <p:cNvPr id="25" name="Text 23"/>
          <p:cNvSpPr/>
          <p:nvPr/>
        </p:nvSpPr>
        <p:spPr>
          <a:xfrm>
            <a:off x="10728655" y="6400800"/>
            <a:ext cx="11887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F2E9DC">
                    <a:alpha val="70000"/>
                  </a:srgbClr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09 / 10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2026-08-03T14:00:25Z</dcterms:created>
  <dcterms:modified xsi:type="dcterms:W3CDTF">2026-08-03T14:00:26Z</dcterms:modified>
</cp:coreProperties>
</file>