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1.png"/><Relationship Id="rId3" Type="http://schemas.openxmlformats.org/officeDocument/2006/relationships/image" Target="../media/image-4-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1.png"/><Relationship Id="rId3" Type="http://schemas.openxmlformats.org/officeDocument/2006/relationships/image" Target="../media/image-9-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0B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31520" y="4617720"/>
            <a:ext cx="5943600" cy="3108960"/>
          </a:xfrm>
          <a:prstGeom prst="triangle">
            <a:avLst/>
          </a:prstGeom>
          <a:solidFill>
            <a:srgbClr val="7A1207">
              <a:alpha val="5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926080" y="5074920"/>
            <a:ext cx="6858000" cy="2743200"/>
          </a:xfrm>
          <a:prstGeom prst="triangle">
            <a:avLst/>
          </a:prstGeom>
          <a:solidFill>
            <a:srgbClr val="7A1207">
              <a:alpha val="5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7772400" y="4800600"/>
            <a:ext cx="5669280" cy="2926080"/>
          </a:xfrm>
          <a:prstGeom prst="triangle">
            <a:avLst/>
          </a:prstGeom>
          <a:solidFill>
            <a:srgbClr val="7A1207">
              <a:alpha val="55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-731520" y="4983480"/>
            <a:ext cx="5943600" cy="3108960"/>
          </a:xfrm>
          <a:prstGeom prst="triangle">
            <a:avLst/>
          </a:prstGeom>
          <a:solidFill>
            <a:srgbClr val="C41E10">
              <a:alpha val="9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2926080" y="5440680"/>
            <a:ext cx="6858000" cy="2743200"/>
          </a:xfrm>
          <a:prstGeom prst="triangle">
            <a:avLst/>
          </a:prstGeom>
          <a:solidFill>
            <a:srgbClr val="C41E10">
              <a:alpha val="9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772400" y="5166360"/>
            <a:ext cx="5669280" cy="2926080"/>
          </a:xfrm>
          <a:prstGeom prst="triangle">
            <a:avLst/>
          </a:prstGeom>
          <a:solidFill>
            <a:srgbClr val="C41E10">
              <a:alpha val="9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8778240" y="-1463040"/>
            <a:ext cx="4754880" cy="4754880"/>
          </a:xfrm>
          <a:prstGeom prst="ellipse">
            <a:avLst/>
          </a:prstGeom>
          <a:solidFill>
            <a:srgbClr val="7A1207">
              <a:alpha val="3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692640" y="-640080"/>
            <a:ext cx="3017520" cy="3017520"/>
          </a:xfrm>
          <a:prstGeom prst="ellipse">
            <a:avLst/>
          </a:prstGeom>
          <a:solidFill>
            <a:srgbClr val="FF6B1A">
              <a:alpha val="30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1417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СТИХИЯ ЗЕМНЫХ НЕДР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85800" y="1783080"/>
            <a:ext cx="96012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8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ВУЛКАНЫ</a:t>
            </a:r>
            <a:endParaRPr lang="en-US" sz="7800" dirty="0"/>
          </a:p>
        </p:txBody>
      </p:sp>
      <p:sp>
        <p:nvSpPr>
          <p:cNvPr id="12" name="Text 10"/>
          <p:cNvSpPr/>
          <p:nvPr/>
        </p:nvSpPr>
        <p:spPr>
          <a:xfrm>
            <a:off x="685800" y="2971800"/>
            <a:ext cx="96012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800" b="1" dirty="0">
                <a:solidFill>
                  <a:srgbClr val="C41E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 ГЕЙЗЕРЫ</a:t>
            </a:r>
            <a:endParaRPr lang="en-US" sz="7800" dirty="0"/>
          </a:p>
        </p:txBody>
      </p:sp>
      <p:sp>
        <p:nvSpPr>
          <p:cNvPr id="13" name="Text 11"/>
          <p:cNvSpPr/>
          <p:nvPr/>
        </p:nvSpPr>
        <p:spPr>
          <a:xfrm>
            <a:off x="731520" y="4370832"/>
            <a:ext cx="6035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Огонь, пар и давление, что рождаются в глубине планеты и вырываются на её поверхность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731520" y="5349240"/>
            <a:ext cx="82296" cy="82296"/>
          </a:xfrm>
          <a:prstGeom prst="ellipse">
            <a:avLst/>
          </a:prstGeom>
          <a:solidFill>
            <a:srgbClr val="FFB627"/>
          </a:solidFill>
          <a:ln/>
        </p:spPr>
      </p:sp>
      <p:sp>
        <p:nvSpPr>
          <p:cNvPr id="15" name="Shape 13"/>
          <p:cNvSpPr/>
          <p:nvPr/>
        </p:nvSpPr>
        <p:spPr>
          <a:xfrm>
            <a:off x="960120" y="5349240"/>
            <a:ext cx="82296" cy="82296"/>
          </a:xfrm>
          <a:prstGeom prst="ellipse">
            <a:avLst/>
          </a:prstGeom>
          <a:solidFill>
            <a:srgbClr val="FFB627"/>
          </a:solidFill>
          <a:ln/>
        </p:spPr>
      </p:sp>
      <p:sp>
        <p:nvSpPr>
          <p:cNvPr id="16" name="Shape 14"/>
          <p:cNvSpPr/>
          <p:nvPr/>
        </p:nvSpPr>
        <p:spPr>
          <a:xfrm>
            <a:off x="1188720" y="5349240"/>
            <a:ext cx="82296" cy="82296"/>
          </a:xfrm>
          <a:prstGeom prst="ellipse">
            <a:avLst/>
          </a:prstGeom>
          <a:solidFill>
            <a:srgbClr val="FFB627"/>
          </a:solidFill>
          <a:ln/>
        </p:spPr>
      </p:sp>
      <p:sp>
        <p:nvSpPr>
          <p:cNvPr id="17" name="Shape 15"/>
          <p:cNvSpPr/>
          <p:nvPr/>
        </p:nvSpPr>
        <p:spPr>
          <a:xfrm>
            <a:off x="10835640" y="5989320"/>
            <a:ext cx="502920" cy="502920"/>
          </a:xfrm>
          <a:prstGeom prst="ellipse">
            <a:avLst/>
          </a:prstGeom>
          <a:solidFill>
            <a:srgbClr val="C41E10"/>
          </a:solidFill>
          <a:ln/>
        </p:spPr>
      </p:sp>
      <p:pic>
        <p:nvPicPr>
          <p:cNvPr id="18" name="Image 0" descr="/home/claude/volcano_deck/icons/fire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0" y="6126480"/>
            <a:ext cx="228600" cy="228600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731520" y="63550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ГЕОГРАФИЯ · ГЕОЛОГИЯ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0B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31520" y="5532120"/>
            <a:ext cx="5943600" cy="3108960"/>
          </a:xfrm>
          <a:prstGeom prst="triangle">
            <a:avLst/>
          </a:prstGeom>
          <a:solidFill>
            <a:srgbClr val="7A1207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2926080" y="5989320"/>
            <a:ext cx="6858000" cy="2743200"/>
          </a:xfrm>
          <a:prstGeom prst="triangle">
            <a:avLst/>
          </a:prstGeom>
          <a:solidFill>
            <a:srgbClr val="7A1207">
              <a:alpha val="4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7772400" y="5715000"/>
            <a:ext cx="5669280" cy="2926080"/>
          </a:xfrm>
          <a:prstGeom prst="triangle">
            <a:avLst/>
          </a:prstGeom>
          <a:solidFill>
            <a:srgbClr val="7A1207">
              <a:alpha val="45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-731520" y="5852160"/>
            <a:ext cx="5943600" cy="3108960"/>
          </a:xfrm>
          <a:prstGeom prst="triangle">
            <a:avLst/>
          </a:prstGeom>
          <a:solidFill>
            <a:srgbClr val="C41E10">
              <a:alpha val="85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2926080" y="6309360"/>
            <a:ext cx="6858000" cy="2743200"/>
          </a:xfrm>
          <a:prstGeom prst="triangle">
            <a:avLst/>
          </a:prstGeom>
          <a:solidFill>
            <a:srgbClr val="C41E10">
              <a:alpha val="85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772400" y="6035040"/>
            <a:ext cx="5669280" cy="2926080"/>
          </a:xfrm>
          <a:prstGeom prst="triangle">
            <a:avLst/>
          </a:prstGeom>
          <a:solidFill>
            <a:srgbClr val="C41E10">
              <a:alpha val="85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0D0B0A">
              <a:alpha val="7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-1645920" y="-1645920"/>
            <a:ext cx="4572000" cy="4572000"/>
          </a:xfrm>
          <a:prstGeom prst="ellipse">
            <a:avLst/>
          </a:prstGeom>
          <a:solidFill>
            <a:srgbClr val="FF6B1A">
              <a:alpha val="25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5486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ЗАКЛЮЧЕНИЕ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" y="91440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Сила, что </a:t>
            </a:r>
            <a:pPr indent="0" marL="0">
              <a:buNone/>
            </a:pPr>
            <a:r>
              <a:rPr lang="en-US" sz="4000" b="1" dirty="0">
                <a:solidFill>
                  <a:srgbClr val="C41E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формирует</a:t>
            </a:r>
            <a:pPr indent="0" marL="0">
              <a:buNone/>
            </a:pPr>
            <a:r>
              <a:rPr lang="en-US" sz="40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планету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640080" y="1965960"/>
            <a:ext cx="6583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Вулканы и гейзеры — не разрушители, а строители: они создают новые острова, плодородную почву и напоминают, что под нашими ногами планета всё ещё живая.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640080" y="3246120"/>
            <a:ext cx="457200" cy="457200"/>
          </a:xfrm>
          <a:prstGeom prst="ellipse">
            <a:avLst/>
          </a:prstGeom>
          <a:solidFill>
            <a:srgbClr val="C41E10"/>
          </a:solidFill>
          <a:ln/>
        </p:spPr>
      </p:sp>
      <p:pic>
        <p:nvPicPr>
          <p:cNvPr id="14" name="Image 0" descr="/home/claude/volcano_deck/icons/globe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" y="3355848"/>
            <a:ext cx="237744" cy="237744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261872" y="3264408"/>
            <a:ext cx="5760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5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Более 1500 действующих вулканов на Земле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640080" y="3867912"/>
            <a:ext cx="457200" cy="457200"/>
          </a:xfrm>
          <a:prstGeom prst="ellipse">
            <a:avLst/>
          </a:prstGeom>
          <a:solidFill>
            <a:srgbClr val="C41E10"/>
          </a:solidFill>
          <a:ln/>
        </p:spPr>
      </p:sp>
      <p:pic>
        <p:nvPicPr>
          <p:cNvPr id="17" name="Image 1" descr="/home/claude/volcano_deck/icons/water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" y="3977640"/>
            <a:ext cx="237744" cy="237744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1261872" y="3886200"/>
            <a:ext cx="5760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5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Гейзеры существуют менее чем в 50 странах мира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640080" y="4489704"/>
            <a:ext cx="457200" cy="457200"/>
          </a:xfrm>
          <a:prstGeom prst="ellipse">
            <a:avLst/>
          </a:prstGeom>
          <a:solidFill>
            <a:srgbClr val="C41E10"/>
          </a:solidFill>
          <a:ln/>
        </p:spPr>
      </p:sp>
      <p:pic>
        <p:nvPicPr>
          <p:cNvPr id="20" name="Image 2" descr="/home/claude/volcano_deck/icons/fire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" y="4599432"/>
            <a:ext cx="237744" cy="237744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261872" y="4507992"/>
            <a:ext cx="5760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5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Вулканическая почва — одна из самых плодородных на планете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ВУЛКАНЫ И ГЕЙЗЕРЫ · ИТОГИ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0820095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5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0B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ОСНОВЫ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такое вулкан?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481328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Разлом в земной коре, через который магма, пепел и газы поднимаются из мантии на поверхность планеты.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606040"/>
            <a:ext cx="512064" cy="512064"/>
          </a:xfrm>
          <a:prstGeom prst="ellipse">
            <a:avLst/>
          </a:prstGeom>
          <a:solidFill>
            <a:srgbClr val="C41E10"/>
          </a:solidFill>
          <a:ln/>
        </p:spPr>
      </p:sp>
      <p:pic>
        <p:nvPicPr>
          <p:cNvPr id="6" name="Image 0" descr="/home/claude/volcano_deck/icons/mountain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2743200"/>
            <a:ext cx="237744" cy="23774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257860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Кратер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1325880" y="2898648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Воронкообразное отверстие на вершине, через которое выходят лава и пепел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40080" y="3566160"/>
            <a:ext cx="512064" cy="512064"/>
          </a:xfrm>
          <a:prstGeom prst="ellipse">
            <a:avLst/>
          </a:prstGeom>
          <a:solidFill>
            <a:srgbClr val="C41E10"/>
          </a:solidFill>
          <a:ln/>
        </p:spPr>
      </p:sp>
      <p:pic>
        <p:nvPicPr>
          <p:cNvPr id="10" name="Image 1" descr="/home/claude/volcano_deck/icons/arrowUp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3703320"/>
            <a:ext cx="237744" cy="23774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325880" y="353872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Жерло (канал)</a:t>
            </a:r>
            <a:endParaRPr lang="en-US" sz="1550" dirty="0"/>
          </a:p>
        </p:txBody>
      </p:sp>
      <p:sp>
        <p:nvSpPr>
          <p:cNvPr id="12" name="Text 8"/>
          <p:cNvSpPr/>
          <p:nvPr/>
        </p:nvSpPr>
        <p:spPr>
          <a:xfrm>
            <a:off x="1325880" y="3858768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Трубообразный канал, соединяющий магматический очаг с кратером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640080" y="4526280"/>
            <a:ext cx="512064" cy="512064"/>
          </a:xfrm>
          <a:prstGeom prst="ellipse">
            <a:avLst/>
          </a:prstGeom>
          <a:solidFill>
            <a:srgbClr val="C41E10"/>
          </a:solidFill>
          <a:ln/>
        </p:spPr>
      </p:sp>
      <p:pic>
        <p:nvPicPr>
          <p:cNvPr id="14" name="Image 2" descr="/home/claude/volcano_deck/icons/layers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4663440"/>
            <a:ext cx="237744" cy="23774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325880" y="449884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Магматический очаг</a:t>
            </a:r>
            <a:endParaRPr lang="en-US" sz="1550" dirty="0"/>
          </a:p>
        </p:txBody>
      </p:sp>
      <p:sp>
        <p:nvSpPr>
          <p:cNvPr id="16" name="Text 11"/>
          <p:cNvSpPr/>
          <p:nvPr/>
        </p:nvSpPr>
        <p:spPr>
          <a:xfrm>
            <a:off x="1325880" y="4818888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Резервуар расплавленной породы под вулканом, источник давления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6858000" y="640080"/>
            <a:ext cx="4389120" cy="4389120"/>
          </a:xfrm>
          <a:prstGeom prst="ellipse">
            <a:avLst/>
          </a:prstGeom>
          <a:solidFill>
            <a:srgbClr val="1A1210"/>
          </a:solidFill>
          <a:ln w="19050">
            <a:solidFill>
              <a:srgbClr val="7A1207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7498080" y="1737360"/>
            <a:ext cx="3108960" cy="2377440"/>
          </a:xfrm>
          <a:prstGeom prst="triangle">
            <a:avLst/>
          </a:prstGeom>
          <a:solidFill>
            <a:srgbClr val="0D0B0A"/>
          </a:solidFill>
          <a:ln w="25400">
            <a:solidFill>
              <a:srgbClr val="C41E10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8549640" y="3063240"/>
            <a:ext cx="1005840" cy="1005840"/>
          </a:xfrm>
          <a:prstGeom prst="ellipse">
            <a:avLst/>
          </a:prstGeom>
          <a:solidFill>
            <a:srgbClr val="C41E10"/>
          </a:solidFill>
          <a:ln/>
        </p:spPr>
      </p:sp>
      <p:sp>
        <p:nvSpPr>
          <p:cNvPr id="20" name="Shape 15"/>
          <p:cNvSpPr/>
          <p:nvPr/>
        </p:nvSpPr>
        <p:spPr>
          <a:xfrm>
            <a:off x="8778240" y="3291840"/>
            <a:ext cx="548640" cy="548640"/>
          </a:xfrm>
          <a:prstGeom prst="ellipse">
            <a:avLst/>
          </a:prstGeom>
          <a:solidFill>
            <a:srgbClr val="FFB627"/>
          </a:solidFill>
          <a:ln/>
        </p:spPr>
      </p:sp>
      <p:sp>
        <p:nvSpPr>
          <p:cNvPr id="21" name="Shape 16"/>
          <p:cNvSpPr/>
          <p:nvPr/>
        </p:nvSpPr>
        <p:spPr>
          <a:xfrm>
            <a:off x="8942832" y="1920240"/>
            <a:ext cx="219456" cy="1234440"/>
          </a:xfrm>
          <a:prstGeom prst="rect">
            <a:avLst/>
          </a:prstGeom>
          <a:solidFill>
            <a:srgbClr val="FF6B1A"/>
          </a:solidFill>
          <a:ln/>
        </p:spPr>
      </p:sp>
      <p:sp>
        <p:nvSpPr>
          <p:cNvPr id="22" name="Shape 17"/>
          <p:cNvSpPr/>
          <p:nvPr/>
        </p:nvSpPr>
        <p:spPr>
          <a:xfrm flipV="1">
            <a:off x="8732520" y="1691640"/>
            <a:ext cx="640080" cy="365760"/>
          </a:xfrm>
          <a:prstGeom prst="triangle">
            <a:avLst/>
          </a:prstGeom>
          <a:solidFill>
            <a:srgbClr val="0D0B0A"/>
          </a:solidFill>
          <a:ln/>
        </p:spPr>
      </p:sp>
      <p:sp>
        <p:nvSpPr>
          <p:cNvPr id="23" name="Text 18"/>
          <p:cNvSpPr/>
          <p:nvPr/>
        </p:nvSpPr>
        <p:spPr>
          <a:xfrm>
            <a:off x="7040880" y="470916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200" kern="0" dirty="0">
                <a:solidFill>
                  <a:srgbClr val="FFB6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СТРОЕНИЕ ВУЛКАНА</a:t>
            </a:r>
            <a:endParaRPr lang="en-US" sz="1100" dirty="0"/>
          </a:p>
        </p:txBody>
      </p:sp>
      <p:sp>
        <p:nvSpPr>
          <p:cNvPr id="24" name="Text 19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C41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ВУЛКАНЫ · ОСНОВЫ</a:t>
            </a:r>
            <a:endParaRPr lang="en-US" sz="900" dirty="0"/>
          </a:p>
        </p:txBody>
      </p:sp>
      <p:sp>
        <p:nvSpPr>
          <p:cNvPr id="25" name="Text 20"/>
          <p:cNvSpPr/>
          <p:nvPr/>
        </p:nvSpPr>
        <p:spPr>
          <a:xfrm>
            <a:off x="10820095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0B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МЕХАНИЗМ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Почему извергаются вулканы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481328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Земная кора разбита на литосферные плиты. Их движение создаёт трещины и очаги давления, где рождаются вулканы.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514600"/>
            <a:ext cx="2542032" cy="324612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2651760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7A120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804672" y="3200400"/>
            <a:ext cx="512064" cy="512064"/>
          </a:xfrm>
          <a:prstGeom prst="ellipse">
            <a:avLst/>
          </a:prstGeom>
          <a:solidFill>
            <a:srgbClr val="C41E10"/>
          </a:solidFill>
          <a:ln/>
        </p:spPr>
      </p:sp>
      <p:pic>
        <p:nvPicPr>
          <p:cNvPr id="8" name="Image 0" descr="/home/claude/volcano_deck/icons/globe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1832" y="3337560"/>
            <a:ext cx="237744" cy="2377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04672" y="3867912"/>
            <a:ext cx="21762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45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Движение плит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804672" y="4389120"/>
            <a:ext cx="2212848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8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Тектонические плиты сталкиваются, расходятся или скользят друг относительно друга</a:t>
            </a:r>
            <a:endParaRPr lang="en-US" sz="1080" dirty="0"/>
          </a:p>
        </p:txBody>
      </p:sp>
      <p:sp>
        <p:nvSpPr>
          <p:cNvPr id="11" name="Text 8"/>
          <p:cNvSpPr/>
          <p:nvPr/>
        </p:nvSpPr>
        <p:spPr>
          <a:xfrm>
            <a:off x="3163824" y="39090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6B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3401568" y="2514600"/>
            <a:ext cx="2542032" cy="324612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566160" y="2651760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7A120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14" name="Shape 11"/>
          <p:cNvSpPr/>
          <p:nvPr/>
        </p:nvSpPr>
        <p:spPr>
          <a:xfrm>
            <a:off x="3566160" y="3200400"/>
            <a:ext cx="512064" cy="512064"/>
          </a:xfrm>
          <a:prstGeom prst="ellipse">
            <a:avLst/>
          </a:prstGeom>
          <a:solidFill>
            <a:srgbClr val="C41E10"/>
          </a:solidFill>
          <a:ln/>
        </p:spPr>
      </p:sp>
      <p:pic>
        <p:nvPicPr>
          <p:cNvPr id="15" name="Image 1" descr="/home/claude/volcano_deck/icons/thermometer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320" y="3337560"/>
            <a:ext cx="237744" cy="23774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3566160" y="3867912"/>
            <a:ext cx="21762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45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Плавление породы</a:t>
            </a:r>
            <a:endParaRPr lang="en-US" sz="1450" dirty="0"/>
          </a:p>
        </p:txBody>
      </p:sp>
      <p:sp>
        <p:nvSpPr>
          <p:cNvPr id="17" name="Text 13"/>
          <p:cNvSpPr/>
          <p:nvPr/>
        </p:nvSpPr>
        <p:spPr>
          <a:xfrm>
            <a:off x="3566160" y="4389120"/>
            <a:ext cx="2212848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8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границах плит порода плавится под действием температуры и давления мантии</a:t>
            </a:r>
            <a:endParaRPr lang="en-US" sz="1080" dirty="0"/>
          </a:p>
        </p:txBody>
      </p:sp>
      <p:sp>
        <p:nvSpPr>
          <p:cNvPr id="18" name="Text 14"/>
          <p:cNvSpPr/>
          <p:nvPr/>
        </p:nvSpPr>
        <p:spPr>
          <a:xfrm>
            <a:off x="5925312" y="39090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6B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19" name="Shape 15"/>
          <p:cNvSpPr/>
          <p:nvPr/>
        </p:nvSpPr>
        <p:spPr>
          <a:xfrm>
            <a:off x="6163056" y="2514600"/>
            <a:ext cx="2542032" cy="324612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6327648" y="2651760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7A120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21" name="Shape 17"/>
          <p:cNvSpPr/>
          <p:nvPr/>
        </p:nvSpPr>
        <p:spPr>
          <a:xfrm>
            <a:off x="6327648" y="3200400"/>
            <a:ext cx="512064" cy="512064"/>
          </a:xfrm>
          <a:prstGeom prst="ellipse">
            <a:avLst/>
          </a:prstGeom>
          <a:solidFill>
            <a:srgbClr val="C41E10"/>
          </a:solidFill>
          <a:ln/>
        </p:spPr>
      </p:sp>
      <p:pic>
        <p:nvPicPr>
          <p:cNvPr id="22" name="Image 2" descr="/home/claude/volcano_deck/icons/pressure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808" y="3337560"/>
            <a:ext cx="237744" cy="23774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6327648" y="3867912"/>
            <a:ext cx="21762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45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Рост давления</a:t>
            </a:r>
            <a:endParaRPr lang="en-US" sz="1450" dirty="0"/>
          </a:p>
        </p:txBody>
      </p:sp>
      <p:sp>
        <p:nvSpPr>
          <p:cNvPr id="24" name="Text 19"/>
          <p:cNvSpPr/>
          <p:nvPr/>
        </p:nvSpPr>
        <p:spPr>
          <a:xfrm>
            <a:off x="6327648" y="4389120"/>
            <a:ext cx="2212848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8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Магма и газы скапливаются в очаге, давление нарастает под твёрдой коркой</a:t>
            </a:r>
            <a:endParaRPr lang="en-US" sz="1080" dirty="0"/>
          </a:p>
        </p:txBody>
      </p:sp>
      <p:sp>
        <p:nvSpPr>
          <p:cNvPr id="25" name="Text 20"/>
          <p:cNvSpPr/>
          <p:nvPr/>
        </p:nvSpPr>
        <p:spPr>
          <a:xfrm>
            <a:off x="8686800" y="39090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6B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26" name="Shape 21"/>
          <p:cNvSpPr/>
          <p:nvPr/>
        </p:nvSpPr>
        <p:spPr>
          <a:xfrm>
            <a:off x="8924544" y="2514600"/>
            <a:ext cx="2542032" cy="324612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27" name="Text 22"/>
          <p:cNvSpPr/>
          <p:nvPr/>
        </p:nvSpPr>
        <p:spPr>
          <a:xfrm>
            <a:off x="9089136" y="2651760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7A120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600" dirty="0"/>
          </a:p>
        </p:txBody>
      </p:sp>
      <p:sp>
        <p:nvSpPr>
          <p:cNvPr id="28" name="Shape 23"/>
          <p:cNvSpPr/>
          <p:nvPr/>
        </p:nvSpPr>
        <p:spPr>
          <a:xfrm>
            <a:off x="9089136" y="3200400"/>
            <a:ext cx="512064" cy="512064"/>
          </a:xfrm>
          <a:prstGeom prst="ellipse">
            <a:avLst/>
          </a:prstGeom>
          <a:solidFill>
            <a:srgbClr val="C41E10"/>
          </a:solidFill>
          <a:ln/>
        </p:spPr>
      </p:sp>
      <p:pic>
        <p:nvPicPr>
          <p:cNvPr id="29" name="Image 3" descr="/home/claude/volcano_deck/icons/bolt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6296" y="3337560"/>
            <a:ext cx="237744" cy="237744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9089136" y="3867912"/>
            <a:ext cx="21762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45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Прорыв на поверхность</a:t>
            </a:r>
            <a:endParaRPr lang="en-US" sz="1450" dirty="0"/>
          </a:p>
        </p:txBody>
      </p:sp>
      <p:sp>
        <p:nvSpPr>
          <p:cNvPr id="31" name="Text 25"/>
          <p:cNvSpPr/>
          <p:nvPr/>
        </p:nvSpPr>
        <p:spPr>
          <a:xfrm>
            <a:off x="9089136" y="4389120"/>
            <a:ext cx="2212848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8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Давление превышает прочность породы — происходит извержение</a:t>
            </a:r>
            <a:endParaRPr lang="en-US" sz="1080" dirty="0"/>
          </a:p>
        </p:txBody>
      </p:sp>
      <p:sp>
        <p:nvSpPr>
          <p:cNvPr id="32" name="Text 2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C41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ВУЛКАНЫ · МЕХАНИЗМ</a:t>
            </a:r>
            <a:endParaRPr lang="en-US" sz="900" dirty="0"/>
          </a:p>
        </p:txBody>
      </p:sp>
      <p:sp>
        <p:nvSpPr>
          <p:cNvPr id="33" name="Text 27"/>
          <p:cNvSpPr/>
          <p:nvPr/>
        </p:nvSpPr>
        <p:spPr>
          <a:xfrm>
            <a:off x="10820095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0B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КЛАССИФИКАЦИЯ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Три главных типа вулканов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481328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Форма вулкана определяется вязкостью лавы и характером извержений.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3429000" cy="397764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60120" y="2971800"/>
            <a:ext cx="2788920" cy="777240"/>
          </a:xfrm>
          <a:prstGeom prst="triangle">
            <a:avLst/>
          </a:prstGeom>
          <a:solidFill>
            <a:srgbClr val="C41E10"/>
          </a:solidFill>
          <a:ln/>
        </p:spPr>
      </p:sp>
      <p:sp>
        <p:nvSpPr>
          <p:cNvPr id="7" name="Shape 5"/>
          <p:cNvSpPr/>
          <p:nvPr/>
        </p:nvSpPr>
        <p:spPr>
          <a:xfrm>
            <a:off x="640080" y="3566160"/>
            <a:ext cx="3429000" cy="18288"/>
          </a:xfrm>
          <a:prstGeom prst="rect">
            <a:avLst/>
          </a:prstGeom>
          <a:solidFill>
            <a:srgbClr val="7A1207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374904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Щитовой вулкан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868680" y="4206240"/>
            <a:ext cx="29718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Жидкая базальтовая лава растекается на большие расстояния, образуя пологие широкие склоны.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868680" y="5440680"/>
            <a:ext cx="384048" cy="384048"/>
          </a:xfrm>
          <a:prstGeom prst="ellipse">
            <a:avLst/>
          </a:prstGeom>
          <a:solidFill>
            <a:srgbClr val="FF6B1A"/>
          </a:solidFill>
          <a:ln/>
        </p:spPr>
      </p:sp>
      <p:pic>
        <p:nvPicPr>
          <p:cNvPr id="11" name="Image 0" descr="/home/claude/volcano_deck/icons/map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" y="5532120"/>
            <a:ext cx="201168" cy="201168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353312" y="5468112"/>
            <a:ext cx="2514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FFB6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Мауна-Лоа, Гавайи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4325112" y="2148840"/>
            <a:ext cx="3429000" cy="397764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5536692" y="2331720"/>
            <a:ext cx="1005840" cy="1417320"/>
          </a:xfrm>
          <a:prstGeom prst="triangle">
            <a:avLst/>
          </a:prstGeom>
          <a:solidFill>
            <a:srgbClr val="C41E10"/>
          </a:solidFill>
          <a:ln/>
        </p:spPr>
      </p:sp>
      <p:sp>
        <p:nvSpPr>
          <p:cNvPr id="15" name="Shape 12"/>
          <p:cNvSpPr/>
          <p:nvPr/>
        </p:nvSpPr>
        <p:spPr>
          <a:xfrm>
            <a:off x="4325112" y="3566160"/>
            <a:ext cx="3429000" cy="18288"/>
          </a:xfrm>
          <a:prstGeom prst="rect">
            <a:avLst/>
          </a:prstGeom>
          <a:solidFill>
            <a:srgbClr val="7A1207"/>
          </a:solidFill>
          <a:ln/>
        </p:spPr>
      </p:sp>
      <p:sp>
        <p:nvSpPr>
          <p:cNvPr id="16" name="Text 13"/>
          <p:cNvSpPr/>
          <p:nvPr/>
        </p:nvSpPr>
        <p:spPr>
          <a:xfrm>
            <a:off x="4553712" y="374904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Стратовулкан</a:t>
            </a:r>
            <a:endParaRPr lang="en-US" sz="1650" dirty="0"/>
          </a:p>
        </p:txBody>
      </p:sp>
      <p:sp>
        <p:nvSpPr>
          <p:cNvPr id="17" name="Text 14"/>
          <p:cNvSpPr/>
          <p:nvPr/>
        </p:nvSpPr>
        <p:spPr>
          <a:xfrm>
            <a:off x="4553712" y="4206240"/>
            <a:ext cx="29718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Чередование слоёв лавы и пепла формирует крутой симметричный конус. Самый взрывоопасный тип.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4553712" y="5440680"/>
            <a:ext cx="384048" cy="384048"/>
          </a:xfrm>
          <a:prstGeom prst="ellipse">
            <a:avLst/>
          </a:prstGeom>
          <a:solidFill>
            <a:srgbClr val="FF6B1A"/>
          </a:solidFill>
          <a:ln/>
        </p:spPr>
      </p:sp>
      <p:pic>
        <p:nvPicPr>
          <p:cNvPr id="19" name="Image 1" descr="/home/claude/volcano_deck/icons/map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152" y="5532120"/>
            <a:ext cx="201168" cy="201168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5038344" y="5468112"/>
            <a:ext cx="2514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FFB6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Везувий, Фудзияма</a:t>
            </a:r>
            <a:endParaRPr lang="en-US" sz="1050" dirty="0"/>
          </a:p>
        </p:txBody>
      </p:sp>
      <p:sp>
        <p:nvSpPr>
          <p:cNvPr id="21" name="Shape 17"/>
          <p:cNvSpPr/>
          <p:nvPr/>
        </p:nvSpPr>
        <p:spPr>
          <a:xfrm>
            <a:off x="8010144" y="2148840"/>
            <a:ext cx="3429000" cy="397764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22" name="Shape 18"/>
          <p:cNvSpPr/>
          <p:nvPr/>
        </p:nvSpPr>
        <p:spPr>
          <a:xfrm>
            <a:off x="9358884" y="3063240"/>
            <a:ext cx="731520" cy="685800"/>
          </a:xfrm>
          <a:prstGeom prst="triangle">
            <a:avLst/>
          </a:prstGeom>
          <a:solidFill>
            <a:srgbClr val="C41E10"/>
          </a:solidFill>
          <a:ln/>
        </p:spPr>
      </p:sp>
      <p:sp>
        <p:nvSpPr>
          <p:cNvPr id="23" name="Shape 19"/>
          <p:cNvSpPr/>
          <p:nvPr/>
        </p:nvSpPr>
        <p:spPr>
          <a:xfrm>
            <a:off x="8010144" y="3566160"/>
            <a:ext cx="3429000" cy="18288"/>
          </a:xfrm>
          <a:prstGeom prst="rect">
            <a:avLst/>
          </a:prstGeom>
          <a:solidFill>
            <a:srgbClr val="7A1207"/>
          </a:solidFill>
          <a:ln/>
        </p:spPr>
      </p:sp>
      <p:sp>
        <p:nvSpPr>
          <p:cNvPr id="24" name="Text 20"/>
          <p:cNvSpPr/>
          <p:nvPr/>
        </p:nvSpPr>
        <p:spPr>
          <a:xfrm>
            <a:off x="8238744" y="374904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Шлаковый конус</a:t>
            </a:r>
            <a:endParaRPr lang="en-US" sz="1650" dirty="0"/>
          </a:p>
        </p:txBody>
      </p:sp>
      <p:sp>
        <p:nvSpPr>
          <p:cNvPr id="25" name="Text 21"/>
          <p:cNvSpPr/>
          <p:nvPr/>
        </p:nvSpPr>
        <p:spPr>
          <a:xfrm>
            <a:off x="8238744" y="4206240"/>
            <a:ext cx="29718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Небольшая насыпь из вулканических обломков вокруг единственного жерла, короткая жизнь.</a:t>
            </a:r>
            <a:endParaRPr lang="en-US" sz="1150" dirty="0"/>
          </a:p>
        </p:txBody>
      </p:sp>
      <p:sp>
        <p:nvSpPr>
          <p:cNvPr id="26" name="Shape 22"/>
          <p:cNvSpPr/>
          <p:nvPr/>
        </p:nvSpPr>
        <p:spPr>
          <a:xfrm>
            <a:off x="8238744" y="5440680"/>
            <a:ext cx="384048" cy="384048"/>
          </a:xfrm>
          <a:prstGeom prst="ellipse">
            <a:avLst/>
          </a:prstGeom>
          <a:solidFill>
            <a:srgbClr val="FF6B1A"/>
          </a:solidFill>
          <a:ln/>
        </p:spPr>
      </p:sp>
      <p:pic>
        <p:nvPicPr>
          <p:cNvPr id="27" name="Image 2" descr="/home/claude/volcano_deck/icons/map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0184" y="5532120"/>
            <a:ext cx="201168" cy="201168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8723376" y="5468112"/>
            <a:ext cx="2514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FFB6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Парикутин, Мексика</a:t>
            </a:r>
            <a:endParaRPr lang="en-US" sz="1050" dirty="0"/>
          </a:p>
        </p:txBody>
      </p:sp>
      <p:sp>
        <p:nvSpPr>
          <p:cNvPr id="29" name="Text 24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C41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ВУЛКАНЫ · КЛАССИФИКАЦИЯ</a:t>
            </a:r>
            <a:endParaRPr lang="en-US" sz="900" dirty="0"/>
          </a:p>
        </p:txBody>
      </p:sp>
      <p:sp>
        <p:nvSpPr>
          <p:cNvPr id="30" name="Text 25"/>
          <p:cNvSpPr/>
          <p:nvPr/>
        </p:nvSpPr>
        <p:spPr>
          <a:xfrm>
            <a:off x="10820095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0B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ФАКТЫ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Легендарные вулканы мира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2606040" cy="4297680"/>
          </a:xfrm>
          <a:prstGeom prst="rect">
            <a:avLst/>
          </a:prstGeom>
          <a:solidFill>
            <a:srgbClr val="C41E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011680"/>
            <a:ext cx="2240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D0B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79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41248" y="2862072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1A12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н.э.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822960" y="3319272"/>
            <a:ext cx="2148840" cy="13716"/>
          </a:xfrm>
          <a:prstGeom prst="rect">
            <a:avLst/>
          </a:prstGeom>
          <a:solidFill>
            <a:srgbClr val="0D0B0A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3474720"/>
            <a:ext cx="2240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0B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Везувий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3904488"/>
            <a:ext cx="224028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100" dirty="0">
                <a:solidFill>
                  <a:srgbClr val="2B0C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Извержение уничтожило Помпеи и Геркуланум за считаные часы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429000" y="1691640"/>
            <a:ext cx="2606040" cy="429768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1880" y="2011680"/>
            <a:ext cx="2240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B6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1883</a:t>
            </a:r>
            <a:endParaRPr lang="en-US" sz="4400" dirty="0"/>
          </a:p>
        </p:txBody>
      </p:sp>
      <p:sp>
        <p:nvSpPr>
          <p:cNvPr id="12" name="Text 10"/>
          <p:cNvSpPr/>
          <p:nvPr/>
        </p:nvSpPr>
        <p:spPr>
          <a:xfrm>
            <a:off x="3630168" y="2862072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год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611880" y="3319272"/>
            <a:ext cx="2148840" cy="13716"/>
          </a:xfrm>
          <a:prstGeom prst="rect">
            <a:avLst/>
          </a:prstGeom>
          <a:solidFill>
            <a:srgbClr val="7A1207"/>
          </a:solidFill>
          <a:ln/>
        </p:spPr>
      </p:sp>
      <p:sp>
        <p:nvSpPr>
          <p:cNvPr id="14" name="Text 12"/>
          <p:cNvSpPr/>
          <p:nvPr/>
        </p:nvSpPr>
        <p:spPr>
          <a:xfrm>
            <a:off x="3611880" y="3474720"/>
            <a:ext cx="2240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Кракатау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611880" y="3904488"/>
            <a:ext cx="224028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1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Взрыв был слышен за 4800 км, звук — громче любого известного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217920" y="1691640"/>
            <a:ext cx="2606040" cy="4297680"/>
          </a:xfrm>
          <a:prstGeom prst="rect">
            <a:avLst/>
          </a:prstGeom>
          <a:solidFill>
            <a:srgbClr val="C41E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0" y="2011680"/>
            <a:ext cx="2240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D0B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40+</a:t>
            </a:r>
            <a:endParaRPr lang="en-US" sz="4400" dirty="0"/>
          </a:p>
        </p:txBody>
      </p:sp>
      <p:sp>
        <p:nvSpPr>
          <p:cNvPr id="18" name="Text 16"/>
          <p:cNvSpPr/>
          <p:nvPr/>
        </p:nvSpPr>
        <p:spPr>
          <a:xfrm>
            <a:off x="6419088" y="2862072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1A12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лет подряд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400800" y="3319272"/>
            <a:ext cx="2148840" cy="13716"/>
          </a:xfrm>
          <a:prstGeom prst="rect">
            <a:avLst/>
          </a:prstGeom>
          <a:solidFill>
            <a:srgbClr val="0D0B0A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0" y="3474720"/>
            <a:ext cx="2240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0B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Килауэа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00800" y="3904488"/>
            <a:ext cx="224028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100" dirty="0">
                <a:solidFill>
                  <a:srgbClr val="2B0C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из самых активных вулканов планеты, Гавайи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9006840" y="1691640"/>
            <a:ext cx="2606040" cy="429768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89720" y="2011680"/>
            <a:ext cx="2240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B6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1000+</a:t>
            </a:r>
            <a:endParaRPr lang="en-US" sz="4400" dirty="0"/>
          </a:p>
        </p:txBody>
      </p:sp>
      <p:sp>
        <p:nvSpPr>
          <p:cNvPr id="24" name="Text 22"/>
          <p:cNvSpPr/>
          <p:nvPr/>
        </p:nvSpPr>
        <p:spPr>
          <a:xfrm>
            <a:off x="9208008" y="2862072"/>
            <a:ext cx="2240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куб. км магмы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9189720" y="3319272"/>
            <a:ext cx="2148840" cy="13716"/>
          </a:xfrm>
          <a:prstGeom prst="rect">
            <a:avLst/>
          </a:prstGeom>
          <a:solidFill>
            <a:srgbClr val="7A1207"/>
          </a:solidFill>
          <a:ln/>
        </p:spPr>
      </p:sp>
      <p:sp>
        <p:nvSpPr>
          <p:cNvPr id="26" name="Text 24"/>
          <p:cNvSpPr/>
          <p:nvPr/>
        </p:nvSpPr>
        <p:spPr>
          <a:xfrm>
            <a:off x="9189720" y="3474720"/>
            <a:ext cx="2240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Йеллоустоун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9189720" y="3904488"/>
            <a:ext cx="224028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1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Супервулкан, спящий под национальным парком США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C41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ВУЛКАНЫ · ФАКТЫ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0820095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0B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ПРОЦЕСС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Анатомия извержения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481328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первых подземных толчков до потоков лавы на поверхности — хронология одного извержения.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868680" y="2587752"/>
            <a:ext cx="27432" cy="3520440"/>
          </a:xfrm>
          <a:prstGeom prst="rect">
            <a:avLst/>
          </a:prstGeom>
          <a:solidFill>
            <a:srgbClr val="7A1207"/>
          </a:solidFill>
          <a:ln/>
        </p:spPr>
      </p:sp>
      <p:sp>
        <p:nvSpPr>
          <p:cNvPr id="6" name="Shape 4"/>
          <p:cNvSpPr/>
          <p:nvPr/>
        </p:nvSpPr>
        <p:spPr>
          <a:xfrm>
            <a:off x="640080" y="2331720"/>
            <a:ext cx="512064" cy="512064"/>
          </a:xfrm>
          <a:prstGeom prst="ellipse">
            <a:avLst/>
          </a:prstGeom>
          <a:solidFill>
            <a:srgbClr val="C41E10"/>
          </a:solidFill>
          <a:ln/>
        </p:spPr>
      </p:sp>
      <p:pic>
        <p:nvPicPr>
          <p:cNvPr id="7" name="Image 0" descr="/home/claude/volcano_deck/icons/warning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2468880"/>
            <a:ext cx="237744" cy="23774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17320" y="230428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Предвестники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480560" y="2276856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Учащаются землетрясения, вулкан слегка вздувается — магма поднимается к поверхности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40080" y="3264408"/>
            <a:ext cx="512064" cy="512064"/>
          </a:xfrm>
          <a:prstGeom prst="ellipse">
            <a:avLst/>
          </a:prstGeom>
          <a:solidFill>
            <a:srgbClr val="C41E10"/>
          </a:solidFill>
          <a:ln/>
        </p:spPr>
      </p:sp>
      <p:pic>
        <p:nvPicPr>
          <p:cNvPr id="11" name="Image 1" descr="/home/claude/volcano_deck/icons/steam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3401568"/>
            <a:ext cx="237744" cy="23774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417320" y="3236976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Выброс газа и пара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4480560" y="3209544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 кратера начинают выходить сернистые газы и пар — первый видимый признак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640080" y="4197096"/>
            <a:ext cx="512064" cy="512064"/>
          </a:xfrm>
          <a:prstGeom prst="ellipse">
            <a:avLst/>
          </a:prstGeom>
          <a:solidFill>
            <a:srgbClr val="C41E10"/>
          </a:solidFill>
          <a:ln/>
        </p:spPr>
      </p:sp>
      <p:pic>
        <p:nvPicPr>
          <p:cNvPr id="15" name="Image 2" descr="/home/claude/volcano_deck/icons/bolt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4334256"/>
            <a:ext cx="237744" cy="23774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417320" y="4169664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Взрыв и пепловая колонна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4480560" y="4142232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Давление прорывает породу, столб пепла поднимается на километры вверх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640080" y="5129784"/>
            <a:ext cx="512064" cy="512064"/>
          </a:xfrm>
          <a:prstGeom prst="ellipse">
            <a:avLst/>
          </a:prstGeom>
          <a:solidFill>
            <a:srgbClr val="FF6B1A"/>
          </a:solidFill>
          <a:ln/>
        </p:spPr>
      </p:sp>
      <p:pic>
        <p:nvPicPr>
          <p:cNvPr id="19" name="Image 3" descr="/home/claude/volcano_deck/icons/fire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5266944"/>
            <a:ext cx="237744" cy="23774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417320" y="5102352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Лавовые потоки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4480560" y="5074920"/>
            <a:ext cx="65836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Расплавленная порода стекает по склонам, формируя новый рельеф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C41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ВУЛКАНЫ · ПРОЦЕСС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0820095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0B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ГЕЙЗЕРЫ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такое гейзер?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481328"/>
            <a:ext cx="51206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Источник, который периодически выбрасывает вверх столб кипящей воды и пара — младший, водяной родственник вулкана.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743200"/>
            <a:ext cx="5029200" cy="306324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94436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B6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ВУЛКАН vs ГЕЙЗЕР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68680" y="3401568"/>
            <a:ext cx="1554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50" b="1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Выбрасывает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2450592" y="3401568"/>
            <a:ext cx="1508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Магма, пепел, газы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977640" y="3401568"/>
            <a:ext cx="1600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Кипяток и пар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68680" y="3986784"/>
            <a:ext cx="1554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50" b="1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 энергии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50592" y="3986784"/>
            <a:ext cx="1508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Тепло мантии Земли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977640" y="3986784"/>
            <a:ext cx="1600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Геотермальное тепло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868680" y="4572000"/>
            <a:ext cx="1554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50" b="1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Периодичность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2450592" y="4572000"/>
            <a:ext cx="1508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Непредсказуема, годы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977640" y="4572000"/>
            <a:ext cx="1600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 регулярна, минуты–часы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68680" y="5157216"/>
            <a:ext cx="1554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50" b="1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2450592" y="5157216"/>
            <a:ext cx="1508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Новая порода, рельеф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977640" y="5157216"/>
            <a:ext cx="1600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10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Столб воды до 50+ метров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858000" y="822960"/>
            <a:ext cx="4389120" cy="4389120"/>
          </a:xfrm>
          <a:prstGeom prst="ellipse">
            <a:avLst/>
          </a:prstGeom>
          <a:solidFill>
            <a:srgbClr val="1A1210"/>
          </a:solidFill>
          <a:ln w="19050">
            <a:solidFill>
              <a:srgbClr val="7A1207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549640" y="1417320"/>
            <a:ext cx="1005840" cy="320040"/>
          </a:xfrm>
          <a:prstGeom prst="rect">
            <a:avLst/>
          </a:prstGeom>
          <a:solidFill>
            <a:srgbClr val="F5EDE4">
              <a:alpha val="8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8686800" y="1783080"/>
            <a:ext cx="731520" cy="822960"/>
          </a:xfrm>
          <a:prstGeom prst="rect">
            <a:avLst/>
          </a:prstGeom>
          <a:solidFill>
            <a:srgbClr val="F5EDE4">
              <a:alpha val="90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8796528" y="2651760"/>
            <a:ext cx="512064" cy="594360"/>
          </a:xfrm>
          <a:prstGeom prst="rect">
            <a:avLst/>
          </a:prstGeom>
          <a:solidFill>
            <a:srgbClr val="9AD4E8"/>
          </a:solidFill>
          <a:ln/>
        </p:spPr>
      </p:sp>
      <p:sp>
        <p:nvSpPr>
          <p:cNvPr id="23" name="Shape 21"/>
          <p:cNvSpPr/>
          <p:nvPr/>
        </p:nvSpPr>
        <p:spPr>
          <a:xfrm>
            <a:off x="7589520" y="3154680"/>
            <a:ext cx="2926080" cy="822960"/>
          </a:xfrm>
          <a:prstGeom prst="triangle">
            <a:avLst/>
          </a:prstGeom>
          <a:solidFill>
            <a:srgbClr val="0D0B0A"/>
          </a:solidFill>
          <a:ln w="19050">
            <a:solidFill>
              <a:srgbClr val="C41E1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732520" y="3246120"/>
            <a:ext cx="640080" cy="320040"/>
          </a:xfrm>
          <a:prstGeom prst="ellipse">
            <a:avLst/>
          </a:prstGeom>
          <a:solidFill>
            <a:srgbClr val="7A1207"/>
          </a:solidFill>
          <a:ln/>
        </p:spPr>
      </p:sp>
      <p:sp>
        <p:nvSpPr>
          <p:cNvPr id="25" name="Text 23"/>
          <p:cNvSpPr/>
          <p:nvPr/>
        </p:nvSpPr>
        <p:spPr>
          <a:xfrm>
            <a:off x="7040880" y="470916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200" kern="0" dirty="0">
                <a:solidFill>
                  <a:srgbClr val="FFB6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ИЗВЕРЖЕНИЕ ГЕЙЗЕРА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C41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ГЕЙЗЕРЫ · ОСНОВЫ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0820095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0B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МЕХАНИЗМ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Как работает гейзер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481328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Подземная система труб работает как естественный паровой котёл с точным циклом давления.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514600"/>
            <a:ext cx="2542032" cy="324612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2651760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7A120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804672" y="3200400"/>
            <a:ext cx="512064" cy="512064"/>
          </a:xfrm>
          <a:prstGeom prst="ellipse">
            <a:avLst/>
          </a:prstGeom>
          <a:solidFill>
            <a:srgbClr val="FF6B1A"/>
          </a:solidFill>
          <a:ln/>
        </p:spPr>
      </p:sp>
      <p:pic>
        <p:nvPicPr>
          <p:cNvPr id="8" name="Image 0" descr="/home/claude/volcano_deck/icons/water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1832" y="3337560"/>
            <a:ext cx="237744" cy="23774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04672" y="3867912"/>
            <a:ext cx="21762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35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Вода просачивается вниз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804672" y="4453128"/>
            <a:ext cx="221284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6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Дождевая и грунтовая вода стекает по трещинам к раскалённым породам в глубине</a:t>
            </a:r>
            <a:endParaRPr lang="en-US" sz="1060" dirty="0"/>
          </a:p>
        </p:txBody>
      </p:sp>
      <p:sp>
        <p:nvSpPr>
          <p:cNvPr id="11" name="Text 8"/>
          <p:cNvSpPr/>
          <p:nvPr/>
        </p:nvSpPr>
        <p:spPr>
          <a:xfrm>
            <a:off x="3163824" y="39090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B6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3401568" y="2514600"/>
            <a:ext cx="2542032" cy="324612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566160" y="2651760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7A120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14" name="Shape 11"/>
          <p:cNvSpPr/>
          <p:nvPr/>
        </p:nvSpPr>
        <p:spPr>
          <a:xfrm>
            <a:off x="3566160" y="3200400"/>
            <a:ext cx="512064" cy="512064"/>
          </a:xfrm>
          <a:prstGeom prst="ellipse">
            <a:avLst/>
          </a:prstGeom>
          <a:solidFill>
            <a:srgbClr val="FF6B1A"/>
          </a:solidFill>
          <a:ln/>
        </p:spPr>
      </p:sp>
      <p:pic>
        <p:nvPicPr>
          <p:cNvPr id="15" name="Image 1" descr="/home/claude/volcano_deck/icons/thermometer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320" y="3337560"/>
            <a:ext cx="237744" cy="23774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3566160" y="3867912"/>
            <a:ext cx="21762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35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Нагрев под давлением</a:t>
            </a:r>
            <a:endParaRPr lang="en-US" sz="1350" dirty="0"/>
          </a:p>
        </p:txBody>
      </p:sp>
      <p:sp>
        <p:nvSpPr>
          <p:cNvPr id="17" name="Text 13"/>
          <p:cNvSpPr/>
          <p:nvPr/>
        </p:nvSpPr>
        <p:spPr>
          <a:xfrm>
            <a:off x="3566160" y="4453128"/>
            <a:ext cx="221284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6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Вода нагревается выше 100°C, но не закипает из-за давления столба воды сверху</a:t>
            </a:r>
            <a:endParaRPr lang="en-US" sz="1060" dirty="0"/>
          </a:p>
        </p:txBody>
      </p:sp>
      <p:sp>
        <p:nvSpPr>
          <p:cNvPr id="18" name="Text 14"/>
          <p:cNvSpPr/>
          <p:nvPr/>
        </p:nvSpPr>
        <p:spPr>
          <a:xfrm>
            <a:off x="5925312" y="39090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B6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19" name="Shape 15"/>
          <p:cNvSpPr/>
          <p:nvPr/>
        </p:nvSpPr>
        <p:spPr>
          <a:xfrm>
            <a:off x="6163056" y="2514600"/>
            <a:ext cx="2542032" cy="324612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6327648" y="2651760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7A120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21" name="Shape 17"/>
          <p:cNvSpPr/>
          <p:nvPr/>
        </p:nvSpPr>
        <p:spPr>
          <a:xfrm>
            <a:off x="6327648" y="3200400"/>
            <a:ext cx="512064" cy="512064"/>
          </a:xfrm>
          <a:prstGeom prst="ellipse">
            <a:avLst/>
          </a:prstGeom>
          <a:solidFill>
            <a:srgbClr val="FF6B1A"/>
          </a:solidFill>
          <a:ln/>
        </p:spPr>
      </p:sp>
      <p:pic>
        <p:nvPicPr>
          <p:cNvPr id="22" name="Image 2" descr="/home/claude/volcano_deck/icons/pressure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808" y="3337560"/>
            <a:ext cx="237744" cy="23774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6327648" y="3867912"/>
            <a:ext cx="21762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35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Перегрев и вскипание</a:t>
            </a:r>
            <a:endParaRPr lang="en-US" sz="1350" dirty="0"/>
          </a:p>
        </p:txBody>
      </p:sp>
      <p:sp>
        <p:nvSpPr>
          <p:cNvPr id="24" name="Text 19"/>
          <p:cNvSpPr/>
          <p:nvPr/>
        </p:nvSpPr>
        <p:spPr>
          <a:xfrm>
            <a:off x="6327648" y="4453128"/>
            <a:ext cx="221284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6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Часть воды превращается в пар, резко расширяясь в замкнутом пространстве канала</a:t>
            </a:r>
            <a:endParaRPr lang="en-US" sz="1060" dirty="0"/>
          </a:p>
        </p:txBody>
      </p:sp>
      <p:sp>
        <p:nvSpPr>
          <p:cNvPr id="25" name="Text 20"/>
          <p:cNvSpPr/>
          <p:nvPr/>
        </p:nvSpPr>
        <p:spPr>
          <a:xfrm>
            <a:off x="8686800" y="39090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B6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26" name="Shape 21"/>
          <p:cNvSpPr/>
          <p:nvPr/>
        </p:nvSpPr>
        <p:spPr>
          <a:xfrm>
            <a:off x="8924544" y="2514600"/>
            <a:ext cx="2542032" cy="324612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27" name="Text 22"/>
          <p:cNvSpPr/>
          <p:nvPr/>
        </p:nvSpPr>
        <p:spPr>
          <a:xfrm>
            <a:off x="9089136" y="2651760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7A120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600" dirty="0"/>
          </a:p>
        </p:txBody>
      </p:sp>
      <p:sp>
        <p:nvSpPr>
          <p:cNvPr id="28" name="Shape 23"/>
          <p:cNvSpPr/>
          <p:nvPr/>
        </p:nvSpPr>
        <p:spPr>
          <a:xfrm>
            <a:off x="9089136" y="3200400"/>
            <a:ext cx="512064" cy="512064"/>
          </a:xfrm>
          <a:prstGeom prst="ellipse">
            <a:avLst/>
          </a:prstGeom>
          <a:solidFill>
            <a:srgbClr val="FF6B1A"/>
          </a:solidFill>
          <a:ln/>
        </p:spPr>
      </p:sp>
      <p:pic>
        <p:nvPicPr>
          <p:cNvPr id="29" name="Image 3" descr="/home/claude/volcano_deck/icons/geyser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6296" y="3337560"/>
            <a:ext cx="237744" cy="237744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9089136" y="3867912"/>
            <a:ext cx="21762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35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Выброс столба воды</a:t>
            </a:r>
            <a:endParaRPr lang="en-US" sz="1350" dirty="0"/>
          </a:p>
        </p:txBody>
      </p:sp>
      <p:sp>
        <p:nvSpPr>
          <p:cNvPr id="31" name="Text 25"/>
          <p:cNvSpPr/>
          <p:nvPr/>
        </p:nvSpPr>
        <p:spPr>
          <a:xfrm>
            <a:off x="9089136" y="4453128"/>
            <a:ext cx="221284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6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Пар выталкивает воду вверх — гейзер извергается, пока давление не спадёт</a:t>
            </a:r>
            <a:endParaRPr lang="en-US" sz="1060" dirty="0"/>
          </a:p>
        </p:txBody>
      </p:sp>
      <p:sp>
        <p:nvSpPr>
          <p:cNvPr id="32" name="Text 2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C41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ГЕЙЗЕРЫ · МЕХАНИЗМ</a:t>
            </a:r>
            <a:endParaRPr lang="en-US" sz="900" dirty="0"/>
          </a:p>
        </p:txBody>
      </p:sp>
      <p:sp>
        <p:nvSpPr>
          <p:cNvPr id="33" name="Text 27"/>
          <p:cNvSpPr/>
          <p:nvPr/>
        </p:nvSpPr>
        <p:spPr>
          <a:xfrm>
            <a:off x="10820095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0B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ГЕОГРАФИЯ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Знаменитые гейзерные поля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3429000" cy="443484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737360"/>
            <a:ext cx="3429000" cy="1051560"/>
          </a:xfrm>
          <a:prstGeom prst="rect">
            <a:avLst/>
          </a:prstGeom>
          <a:solidFill>
            <a:srgbClr val="C41E10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1993392"/>
            <a:ext cx="548640" cy="548640"/>
          </a:xfrm>
          <a:prstGeom prst="ellipse">
            <a:avLst/>
          </a:prstGeom>
          <a:solidFill>
            <a:srgbClr val="0D0B0A"/>
          </a:solidFill>
          <a:ln/>
        </p:spPr>
      </p:sp>
      <p:pic>
        <p:nvPicPr>
          <p:cNvPr id="7" name="Image 0" descr="/home/claude/volcano_deck/icons/geyser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5840" y="2130552"/>
            <a:ext cx="274320" cy="2743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08760" y="199339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450" b="1" dirty="0">
                <a:solidFill>
                  <a:srgbClr val="0D0B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500+ гейзеров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868680" y="297180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Йеллоустоун, США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68680" y="3456432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FFB6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Old Faithful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868680" y="3886200"/>
            <a:ext cx="29718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15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Более 500 гейзеров — крупнейшее скопление в мире. Old Faithful извергается почти по расписанию.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4325112" y="1737360"/>
            <a:ext cx="3429000" cy="443484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325112" y="1737360"/>
            <a:ext cx="3429000" cy="1051560"/>
          </a:xfrm>
          <a:prstGeom prst="rect">
            <a:avLst/>
          </a:prstGeom>
          <a:solidFill>
            <a:srgbClr val="C41E10"/>
          </a:solidFill>
          <a:ln/>
        </p:spPr>
      </p:sp>
      <p:sp>
        <p:nvSpPr>
          <p:cNvPr id="14" name="Shape 11"/>
          <p:cNvSpPr/>
          <p:nvPr/>
        </p:nvSpPr>
        <p:spPr>
          <a:xfrm>
            <a:off x="4553712" y="1993392"/>
            <a:ext cx="548640" cy="548640"/>
          </a:xfrm>
          <a:prstGeom prst="ellipse">
            <a:avLst/>
          </a:prstGeom>
          <a:solidFill>
            <a:srgbClr val="0D0B0A"/>
          </a:solidFill>
          <a:ln/>
        </p:spPr>
      </p:sp>
      <p:pic>
        <p:nvPicPr>
          <p:cNvPr id="15" name="Image 1" descr="/home/claude/volcano_deck/icons/geyser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0872" y="2130552"/>
            <a:ext cx="274320" cy="27432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193792" y="199339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450" b="1" dirty="0">
                <a:solidFill>
                  <a:srgbClr val="0D0B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~90 гейзеров</a:t>
            </a:r>
            <a:endParaRPr lang="en-US" sz="1450" dirty="0"/>
          </a:p>
        </p:txBody>
      </p:sp>
      <p:sp>
        <p:nvSpPr>
          <p:cNvPr id="17" name="Text 13"/>
          <p:cNvSpPr/>
          <p:nvPr/>
        </p:nvSpPr>
        <p:spPr>
          <a:xfrm>
            <a:off x="4553712" y="297180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Долина гейзеров, Камчатка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4553712" y="3456432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FFB6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Россия</a:t>
            </a:r>
            <a:endParaRPr lang="en-US" sz="1150" dirty="0"/>
          </a:p>
        </p:txBody>
      </p:sp>
      <p:sp>
        <p:nvSpPr>
          <p:cNvPr id="19" name="Text 15"/>
          <p:cNvSpPr/>
          <p:nvPr/>
        </p:nvSpPr>
        <p:spPr>
          <a:xfrm>
            <a:off x="4553712" y="3886200"/>
            <a:ext cx="29718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15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Второе по величине гейзерное поле планеты, скрытое в труднодоступном каньоне.</a:t>
            </a:r>
            <a:endParaRPr lang="en-US" sz="1150" dirty="0"/>
          </a:p>
        </p:txBody>
      </p:sp>
      <p:sp>
        <p:nvSpPr>
          <p:cNvPr id="20" name="Shape 16"/>
          <p:cNvSpPr/>
          <p:nvPr/>
        </p:nvSpPr>
        <p:spPr>
          <a:xfrm>
            <a:off x="8010144" y="1737360"/>
            <a:ext cx="3429000" cy="4434840"/>
          </a:xfrm>
          <a:prstGeom prst="rect">
            <a:avLst/>
          </a:prstGeom>
          <a:solidFill>
            <a:srgbClr val="1A1210"/>
          </a:solidFill>
          <a:ln w="12700">
            <a:solidFill>
              <a:srgbClr val="7A1207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8010144" y="1737360"/>
            <a:ext cx="3429000" cy="1051560"/>
          </a:xfrm>
          <a:prstGeom prst="rect">
            <a:avLst/>
          </a:prstGeom>
          <a:solidFill>
            <a:srgbClr val="C41E10"/>
          </a:solidFill>
          <a:ln/>
        </p:spPr>
      </p:sp>
      <p:sp>
        <p:nvSpPr>
          <p:cNvPr id="22" name="Shape 18"/>
          <p:cNvSpPr/>
          <p:nvPr/>
        </p:nvSpPr>
        <p:spPr>
          <a:xfrm>
            <a:off x="8238744" y="1993392"/>
            <a:ext cx="548640" cy="548640"/>
          </a:xfrm>
          <a:prstGeom prst="ellipse">
            <a:avLst/>
          </a:prstGeom>
          <a:solidFill>
            <a:srgbClr val="0D0B0A"/>
          </a:solidFill>
          <a:ln/>
        </p:spPr>
      </p:sp>
      <p:pic>
        <p:nvPicPr>
          <p:cNvPr id="23" name="Image 2" descr="/home/claude/volcano_deck/icons/geyser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5904" y="2130552"/>
            <a:ext cx="274320" cy="274320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8878824" y="199339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450" b="1" dirty="0">
                <a:solidFill>
                  <a:srgbClr val="0D0B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каждые 5–10 мин</a:t>
            </a:r>
            <a:endParaRPr lang="en-US" sz="1450" dirty="0"/>
          </a:p>
        </p:txBody>
      </p:sp>
      <p:sp>
        <p:nvSpPr>
          <p:cNvPr id="25" name="Text 20"/>
          <p:cNvSpPr/>
          <p:nvPr/>
        </p:nvSpPr>
        <p:spPr>
          <a:xfrm>
            <a:off x="8238744" y="297180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F5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Хёйкадалюр, Исландия</a:t>
            </a:r>
            <a:endParaRPr lang="en-US" sz="1600" dirty="0"/>
          </a:p>
        </p:txBody>
      </p:sp>
      <p:sp>
        <p:nvSpPr>
          <p:cNvPr id="26" name="Text 21"/>
          <p:cNvSpPr/>
          <p:nvPr/>
        </p:nvSpPr>
        <p:spPr>
          <a:xfrm>
            <a:off x="8238744" y="3456432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FFB6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Строккюр</a:t>
            </a:r>
            <a:endParaRPr lang="en-US" sz="1150" dirty="0"/>
          </a:p>
        </p:txBody>
      </p:sp>
      <p:sp>
        <p:nvSpPr>
          <p:cNvPr id="27" name="Text 22"/>
          <p:cNvSpPr/>
          <p:nvPr/>
        </p:nvSpPr>
        <p:spPr>
          <a:xfrm>
            <a:off x="8238744" y="3886200"/>
            <a:ext cx="29718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50"/>
              </a:lnSpc>
              <a:buNone/>
            </a:pPr>
            <a:r>
              <a:rPr lang="en-US" sz="115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Строккюр извергается каждые 5–10 минут, выбрасывая воду на 15–20 метров.</a:t>
            </a:r>
            <a:endParaRPr lang="en-US" sz="1150" dirty="0"/>
          </a:p>
        </p:txBody>
      </p:sp>
      <p:sp>
        <p:nvSpPr>
          <p:cNvPr id="28" name="Text 2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C41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ГЕЙЗЕРЫ · ГЕОГРАФИЯ</a:t>
            </a:r>
            <a:endParaRPr lang="en-US" sz="900" dirty="0"/>
          </a:p>
        </p:txBody>
      </p:sp>
      <p:sp>
        <p:nvSpPr>
          <p:cNvPr id="29" name="Text 24"/>
          <p:cNvSpPr/>
          <p:nvPr/>
        </p:nvSpPr>
        <p:spPr>
          <a:xfrm>
            <a:off x="10820095" y="6510528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9BE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2026-08-06T14:46:20Z</dcterms:created>
  <dcterms:modified xsi:type="dcterms:W3CDTF">2026-08-06T14:46:20Z</dcterms:modified>
</cp:coreProperties>
</file>